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8"/>
  </p:notesMasterIdLst>
  <p:handoutMasterIdLst>
    <p:handoutMasterId r:id="rId9"/>
  </p:handoutMasterIdLst>
  <p:sldIdLst>
    <p:sldId id="331" r:id="rId3"/>
    <p:sldId id="375" r:id="rId4"/>
    <p:sldId id="376" r:id="rId5"/>
    <p:sldId id="373" r:id="rId6"/>
    <p:sldId id="350" r:id="rId7"/>
  </p:sldIdLst>
  <p:sldSz cx="12192000" cy="6858000"/>
  <p:notesSz cx="6888163" cy="10021888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96" userDrawn="1">
          <p15:clr>
            <a:srgbClr val="A4A3A4"/>
          </p15:clr>
        </p15:guide>
        <p15:guide id="2" pos="7259" userDrawn="1">
          <p15:clr>
            <a:srgbClr val="A4A3A4"/>
          </p15:clr>
        </p15:guide>
        <p15:guide id="3" orient="horz" pos="4050" userDrawn="1">
          <p15:clr>
            <a:srgbClr val="A4A3A4"/>
          </p15:clr>
        </p15:guide>
        <p15:guide id="4" orient="horz" pos="274" userDrawn="1">
          <p15:clr>
            <a:srgbClr val="A4A3A4"/>
          </p15:clr>
        </p15:guide>
        <p15:guide id="5" orient="horz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14" autoAdjust="0"/>
    <p:restoredTop sz="95156" autoAdjust="0"/>
  </p:normalViewPr>
  <p:slideViewPr>
    <p:cSldViewPr snapToGrid="0" showGuides="1">
      <p:cViewPr varScale="1">
        <p:scale>
          <a:sx n="79" d="100"/>
          <a:sy n="79" d="100"/>
        </p:scale>
        <p:origin x="840" y="67"/>
      </p:cViewPr>
      <p:guideLst>
        <p:guide pos="496"/>
        <p:guide pos="7259"/>
        <p:guide orient="horz" pos="4050"/>
        <p:guide orient="horz" pos="274"/>
        <p:guide orient="horz" pos="3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</a:rPr>
              <a:t>2025/10/1</a:t>
            </a:fld>
            <a:endParaRPr lang="zh-CN" altLang="en-US">
              <a:latin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</a:rPr>
              <a:t>‹#›</a:t>
            </a:fld>
            <a:endParaRPr lang="zh-CN" altLang="en-US">
              <a:latin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733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C573953B-2527-47C1-84AE-17D6E485C3B9}" type="datetimeFigureOut">
              <a:rPr lang="zh-CN" altLang="en-US" smtClean="0"/>
              <a:t>2025/10/1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C6001C6B-BD38-48B6-91DF-F5E5966519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273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1DDDD38-B696-490A-8409-759E50EB91F9}" type="datetimeFigureOut">
              <a:rPr lang="zh-CN" altLang="en-US" smtClean="0"/>
              <a:t>2025/10/1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>
                <a:ea typeface="思源宋体 CN Heavy" pitchFamily="18" charset="-122"/>
              </a:rPr>
              <a:t>单击此处编辑母版标题样式</a:t>
            </a:r>
          </a:p>
        </p:txBody>
      </p:sp>
      <p:sp>
        <p:nvSpPr>
          <p:cNvPr id="8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dirty="0">
                <a:ea typeface="微软雅黑" panose="020B0503020204020204" pitchFamily="34" charset="-122"/>
              </a:rPr>
              <a:t>单击此处编辑母版文本样式</a:t>
            </a:r>
          </a:p>
        </p:txBody>
      </p:sp>
      <p:sp>
        <p:nvSpPr>
          <p:cNvPr id="9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dirty="0">
                <a:ea typeface="微软雅黑" panose="020B0503020204020204" pitchFamily="34" charset="-122"/>
              </a:rPr>
              <a:t>单击此处编辑母版文本样式</a:t>
            </a:r>
          </a:p>
          <a:p>
            <a:pPr lvl="1"/>
            <a:r>
              <a:rPr lang="zh-CN" altLang="en-US" dirty="0">
                <a:ea typeface="微软雅黑" panose="020B0503020204020204" pitchFamily="34" charset="-122"/>
              </a:rPr>
              <a:t>二级</a:t>
            </a:r>
          </a:p>
          <a:p>
            <a:pPr lvl="2"/>
            <a:r>
              <a:rPr lang="zh-CN" altLang="en-US" dirty="0">
                <a:ea typeface="微软雅黑" panose="020B0503020204020204" pitchFamily="34" charset="-122"/>
              </a:rPr>
              <a:t>三级</a:t>
            </a:r>
          </a:p>
          <a:p>
            <a:pPr lvl="3"/>
            <a:r>
              <a:rPr lang="zh-CN" altLang="en-US" dirty="0">
                <a:ea typeface="微软雅黑" panose="020B0503020204020204" pitchFamily="34" charset="-122"/>
              </a:rPr>
              <a:t>四级</a:t>
            </a:r>
          </a:p>
          <a:p>
            <a:pPr lvl="4"/>
            <a:r>
              <a:rPr lang="zh-CN" altLang="en-US" dirty="0">
                <a:ea typeface="微软雅黑" panose="020B0503020204020204" pitchFamily="34" charset="-122"/>
              </a:rPr>
              <a:t>五级</a:t>
            </a:r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FE-DCC0-4620-A566-16CA7A0CE41F}" type="datetimeFigureOut">
              <a:rPr lang="zh-CN" altLang="en-US" smtClean="0"/>
              <a:t>2025/10/1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A922F-1294-4387-9CB3-FCC8465D97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297C79FE-DCC0-4620-A566-16CA7A0CE41F}" type="datetimeFigureOut">
              <a:rPr lang="zh-CN" altLang="en-US" smtClean="0"/>
              <a:pPr/>
              <a:t>2025/10/1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15A922F-1294-4387-9CB3-FCC8465D972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思源宋体 CN Heavy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CG211321234725" descr="图片包含 室内, 桌子, 粉色, 盘子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E5764791-6753-56D8-7C11-ABA545DB3302}"/>
              </a:ext>
            </a:extLst>
          </p:cNvPr>
          <p:cNvSpPr txBox="1"/>
          <p:nvPr/>
        </p:nvSpPr>
        <p:spPr>
          <a:xfrm>
            <a:off x="3623904" y="1230620"/>
            <a:ext cx="571168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班級經營經驗分享</a:t>
            </a:r>
            <a:endParaRPr lang="en-US" altLang="zh-TW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國際餐旅學院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餐旅管理系 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沈盈貝老師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03F76-8319-D899-CD5C-0410999A4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, 桌子, 粉色, 盘子&#10;&#10;描述已自动生成">
            <a:extLst>
              <a:ext uri="{FF2B5EF4-FFF2-40B4-BE49-F238E27FC236}">
                <a16:creationId xmlns:a16="http://schemas.microsoft.com/office/drawing/2014/main" id="{47E96BBA-B4BE-241F-459B-FB9E8242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A6B1A1A4-F407-39CC-189C-F07BD0A70A13}"/>
              </a:ext>
            </a:extLst>
          </p:cNvPr>
          <p:cNvSpPr/>
          <p:nvPr/>
        </p:nvSpPr>
        <p:spPr>
          <a:xfrm>
            <a:off x="1" y="0"/>
            <a:ext cx="12191999" cy="6760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6F493217-792D-5044-C291-9EE311778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377" y="3087404"/>
            <a:ext cx="2950419" cy="2791882"/>
          </a:xfrm>
          <a:prstGeom prst="ellipse">
            <a:avLst/>
          </a:prstGeom>
          <a:noFill/>
          <a:ln w="12700">
            <a:solidFill>
              <a:schemeClr val="bg2">
                <a:lumMod val="10000"/>
              </a:schemeClr>
            </a:solidFill>
            <a:prstDash val="dash"/>
            <a:rou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523E1260-F5F2-4300-CC2D-AE8331E15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5020" y="3159579"/>
            <a:ext cx="2950419" cy="2791881"/>
          </a:xfrm>
          <a:prstGeom prst="ellipse">
            <a:avLst/>
          </a:prstGeom>
          <a:noFill/>
          <a:ln w="12700">
            <a:solidFill>
              <a:schemeClr val="bg2">
                <a:lumMod val="1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484849"/>
              </a:solidFill>
              <a:ea typeface="宋体" panose="02010600030101010101" pitchFamily="2" charset="-122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2B3B224F-0028-3076-C577-70B990EC56D3}"/>
              </a:ext>
            </a:extLst>
          </p:cNvPr>
          <p:cNvSpPr/>
          <p:nvPr/>
        </p:nvSpPr>
        <p:spPr>
          <a:xfrm>
            <a:off x="7186775" y="2373549"/>
            <a:ext cx="3689489" cy="3798250"/>
          </a:xfrm>
          <a:prstGeom prst="diamond">
            <a:avLst/>
          </a:prstGeom>
          <a:noFill/>
          <a:ln w="6350">
            <a:solidFill>
              <a:srgbClr val="D5EE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B0789AD9-01B6-F501-C633-5F4999570923}"/>
              </a:ext>
            </a:extLst>
          </p:cNvPr>
          <p:cNvSpPr/>
          <p:nvPr/>
        </p:nvSpPr>
        <p:spPr>
          <a:xfrm>
            <a:off x="8203214" y="2553258"/>
            <a:ext cx="1711386" cy="1634276"/>
          </a:xfrm>
          <a:prstGeom prst="diamond">
            <a:avLst/>
          </a:prstGeom>
          <a:solidFill>
            <a:srgbClr val="D5EE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尊重</a:t>
            </a:r>
            <a:endParaRPr lang="zh-CN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A7B61FDC-C348-FEAD-3911-E1BB13234F75}"/>
              </a:ext>
            </a:extLst>
          </p:cNvPr>
          <p:cNvSpPr/>
          <p:nvPr/>
        </p:nvSpPr>
        <p:spPr>
          <a:xfrm>
            <a:off x="9091741" y="3467673"/>
            <a:ext cx="1649350" cy="1614671"/>
          </a:xfrm>
          <a:prstGeom prst="diamond">
            <a:avLst/>
          </a:prstGeom>
          <a:solidFill>
            <a:srgbClr val="FFF3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</a:t>
            </a:r>
            <a:endParaRPr lang="en-US" altLang="zh-TW" sz="24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放棄</a:t>
            </a:r>
            <a:endParaRPr lang="en-US" altLang="zh-TW" sz="24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BB0FA4BD-985F-D23B-E57B-9B6D10F5C5EB}"/>
              </a:ext>
            </a:extLst>
          </p:cNvPr>
          <p:cNvSpPr/>
          <p:nvPr/>
        </p:nvSpPr>
        <p:spPr>
          <a:xfrm>
            <a:off x="7295958" y="3448068"/>
            <a:ext cx="1695362" cy="1634276"/>
          </a:xfrm>
          <a:prstGeom prst="diamond">
            <a:avLst/>
          </a:prstGeom>
          <a:solidFill>
            <a:srgbClr val="FFF3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關懷</a:t>
            </a:r>
            <a:endParaRPr lang="zh-CN" altLang="en-US" sz="24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7DA1291C-D4A7-7204-3894-DD36A3923F7A}"/>
              </a:ext>
            </a:extLst>
          </p:cNvPr>
          <p:cNvSpPr/>
          <p:nvPr/>
        </p:nvSpPr>
        <p:spPr>
          <a:xfrm>
            <a:off x="8167981" y="4308539"/>
            <a:ext cx="1711386" cy="1715095"/>
          </a:xfrm>
          <a:prstGeom prst="diamond">
            <a:avLst/>
          </a:prstGeom>
          <a:solidFill>
            <a:srgbClr val="D5EE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真誠</a:t>
            </a:r>
            <a:endParaRPr lang="zh-CN" altLang="en-US" sz="24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90C19D4B-2829-F8CA-0EB7-A903BCFA7DD1}"/>
              </a:ext>
            </a:extLst>
          </p:cNvPr>
          <p:cNvSpPr txBox="1"/>
          <p:nvPr/>
        </p:nvSpPr>
        <p:spPr>
          <a:xfrm>
            <a:off x="6239677" y="4006292"/>
            <a:ext cx="7800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初衷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E5565634-2607-0FBD-0F17-29CC7858657D}"/>
              </a:ext>
            </a:extLst>
          </p:cNvPr>
          <p:cNvSpPr txBox="1"/>
          <p:nvPr/>
        </p:nvSpPr>
        <p:spPr>
          <a:xfrm>
            <a:off x="11077699" y="3966275"/>
            <a:ext cx="583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熱忱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D106976B-7D5C-0F46-90E1-EC3F8C95987C}"/>
              </a:ext>
            </a:extLst>
          </p:cNvPr>
          <p:cNvSpPr txBox="1"/>
          <p:nvPr/>
        </p:nvSpPr>
        <p:spPr>
          <a:xfrm>
            <a:off x="412483" y="409070"/>
            <a:ext cx="5579000" cy="603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橡皮筋原理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導師角色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像媽媽</a:t>
            </a:r>
            <a:r>
              <a:rPr lang="en-US" altLang="zh-TW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….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又不像媽媽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，因為不碎念、不囉嗦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</a:p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存入愛的存款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感受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關懷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，隨時叮嚀提醒發生任何事情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第一時間告知導師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培養先知先覺者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不插手太多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培養解決問題的能力，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但對於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後知後覺者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適時的給予協助。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一念之間的思考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非常有耐心，不到最後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決不放棄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sz="20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廣納各種燦爛的雲朵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注意班上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較弱勢或是內向的孩子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…..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投入關心，讓他們知道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”</a:t>
            </a:r>
            <a:r>
              <a:rPr lang="zh-TW" altLang="en-US" sz="20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他不是一個人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“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，願意聆聽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很重要。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ts val="3600"/>
              </a:lnSpc>
            </a:pP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E563DE7-1C26-61D8-45FF-8AB7D9DCACA8}"/>
              </a:ext>
            </a:extLst>
          </p:cNvPr>
          <p:cNvSpPr txBox="1"/>
          <p:nvPr/>
        </p:nvSpPr>
        <p:spPr>
          <a:xfrm>
            <a:off x="6896911" y="544749"/>
            <a:ext cx="3979353" cy="1239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C447301-EFD1-FBEF-2355-1C4172CD5877}"/>
              </a:ext>
            </a:extLst>
          </p:cNvPr>
          <p:cNvSpPr txBox="1"/>
          <p:nvPr/>
        </p:nvSpPr>
        <p:spPr>
          <a:xfrm>
            <a:off x="6648922" y="346599"/>
            <a:ext cx="4885639" cy="1417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《</a:t>
            </a:r>
            <a:r>
              <a:rPr lang="zh-TW" altLang="en-US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好的起心動念，就去實踐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用熱忱、活潑、開朗的心、</a:t>
            </a:r>
            <a:r>
              <a:rPr lang="zh-TW" altLang="en-US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鼓勵、正能量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，與班上學生有良好的互動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積極參與班上活動。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99622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E19A1-909A-01C2-7C2C-7DE9EFD4F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, 桌子, 粉色, 盘子&#10;&#10;描述已自动生成">
            <a:extLst>
              <a:ext uri="{FF2B5EF4-FFF2-40B4-BE49-F238E27FC236}">
                <a16:creationId xmlns:a16="http://schemas.microsoft.com/office/drawing/2014/main" id="{BFE3139B-880F-927F-0FB5-71A34C028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38F06090-6199-F3A8-0B27-C1C0DAFA3DB6}"/>
              </a:ext>
            </a:extLst>
          </p:cNvPr>
          <p:cNvSpPr/>
          <p:nvPr/>
        </p:nvSpPr>
        <p:spPr>
          <a:xfrm>
            <a:off x="688748" y="283546"/>
            <a:ext cx="10814504" cy="594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7D193E4-BEF6-8A6C-9A7A-089354C27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5235" y="441323"/>
            <a:ext cx="3403043" cy="2686667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9AFEDB33-9D77-4C0F-F8BB-35CC5BAF3C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2332" y="441323"/>
            <a:ext cx="3545129" cy="274486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AD53AEFE-2752-4720-202C-C6E6B10D94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9557"/>
          <a:stretch>
            <a:fillRect/>
          </a:stretch>
        </p:blipFill>
        <p:spPr>
          <a:xfrm>
            <a:off x="8521169" y="3604241"/>
            <a:ext cx="3130022" cy="2719065"/>
          </a:xfrm>
          <a:prstGeom prst="rect">
            <a:avLst/>
          </a:prstGeom>
        </p:spPr>
      </p:pic>
      <p:pic>
        <p:nvPicPr>
          <p:cNvPr id="8" name="圖片 7" descr="一張含有 學位服, 人員, 畢業典禮, 畢業 的圖片&#10;&#10;AI 產生的內容可能不正確。">
            <a:extLst>
              <a:ext uri="{FF2B5EF4-FFF2-40B4-BE49-F238E27FC236}">
                <a16:creationId xmlns:a16="http://schemas.microsoft.com/office/drawing/2014/main" id="{1F76B185-589C-3CC1-F3C1-648FB4293B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3" r="1916"/>
          <a:stretch>
            <a:fillRect/>
          </a:stretch>
        </p:blipFill>
        <p:spPr>
          <a:xfrm>
            <a:off x="411116" y="494741"/>
            <a:ext cx="4089047" cy="272384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ADE53D67-A6FC-3EA5-1B8B-4C6771CE5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116" y="3667837"/>
            <a:ext cx="3501932" cy="2627042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15119ADE-D8EB-B31A-C740-C27EF4D1DD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97257" y="3639410"/>
            <a:ext cx="4010204" cy="2683896"/>
          </a:xfrm>
          <a:prstGeom prst="rect">
            <a:avLst/>
          </a:prstGeom>
        </p:spPr>
      </p:pic>
      <p:sp>
        <p:nvSpPr>
          <p:cNvPr id="11" name="心形 10">
            <a:extLst>
              <a:ext uri="{FF2B5EF4-FFF2-40B4-BE49-F238E27FC236}">
                <a16:creationId xmlns:a16="http://schemas.microsoft.com/office/drawing/2014/main" id="{D1C7907C-4A87-C74F-7878-539211FBC985}"/>
              </a:ext>
            </a:extLst>
          </p:cNvPr>
          <p:cNvSpPr/>
          <p:nvPr/>
        </p:nvSpPr>
        <p:spPr>
          <a:xfrm rot="19253069">
            <a:off x="4268806" y="2951841"/>
            <a:ext cx="494790" cy="527141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心形 11">
            <a:extLst>
              <a:ext uri="{FF2B5EF4-FFF2-40B4-BE49-F238E27FC236}">
                <a16:creationId xmlns:a16="http://schemas.microsoft.com/office/drawing/2014/main" id="{B7E67D79-9F75-98E0-189F-1BAF18023B43}"/>
              </a:ext>
            </a:extLst>
          </p:cNvPr>
          <p:cNvSpPr/>
          <p:nvPr/>
        </p:nvSpPr>
        <p:spPr>
          <a:xfrm rot="1821169">
            <a:off x="8057045" y="3077100"/>
            <a:ext cx="494790" cy="527141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id="{D6DD3411-E336-B6BD-D8FE-A176EB286EAC}"/>
              </a:ext>
            </a:extLst>
          </p:cNvPr>
          <p:cNvSpPr/>
          <p:nvPr/>
        </p:nvSpPr>
        <p:spPr>
          <a:xfrm rot="19253069">
            <a:off x="3822506" y="6162218"/>
            <a:ext cx="494790" cy="527141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心形 14">
            <a:extLst>
              <a:ext uri="{FF2B5EF4-FFF2-40B4-BE49-F238E27FC236}">
                <a16:creationId xmlns:a16="http://schemas.microsoft.com/office/drawing/2014/main" id="{F26F1CE3-40A4-9C6D-7157-76882E9F8152}"/>
              </a:ext>
            </a:extLst>
          </p:cNvPr>
          <p:cNvSpPr/>
          <p:nvPr/>
        </p:nvSpPr>
        <p:spPr>
          <a:xfrm rot="1821169">
            <a:off x="8127580" y="6198526"/>
            <a:ext cx="494790" cy="527141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id="{3FFDFAA3-5EEC-C06A-CF7D-6D596EBEC76C}"/>
              </a:ext>
            </a:extLst>
          </p:cNvPr>
          <p:cNvSpPr/>
          <p:nvPr/>
        </p:nvSpPr>
        <p:spPr>
          <a:xfrm rot="19253069">
            <a:off x="160480" y="6198525"/>
            <a:ext cx="494790" cy="527141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id="{ED24202C-5BB0-6F52-1F8E-11A83002B5DD}"/>
              </a:ext>
            </a:extLst>
          </p:cNvPr>
          <p:cNvSpPr/>
          <p:nvPr/>
        </p:nvSpPr>
        <p:spPr>
          <a:xfrm rot="1880500">
            <a:off x="11483630" y="231170"/>
            <a:ext cx="494790" cy="527141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312737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F0FCD-F66F-9141-3D33-DA15BD66C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, 桌子, 粉色, 盘子&#10;&#10;描述已自动生成">
            <a:extLst>
              <a:ext uri="{FF2B5EF4-FFF2-40B4-BE49-F238E27FC236}">
                <a16:creationId xmlns:a16="http://schemas.microsoft.com/office/drawing/2014/main" id="{8990D953-33F6-5174-B528-649BDA0D4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81BEB3D-6138-B7EC-D6AF-EDCC7F50F7D4}"/>
              </a:ext>
            </a:extLst>
          </p:cNvPr>
          <p:cNvSpPr/>
          <p:nvPr/>
        </p:nvSpPr>
        <p:spPr>
          <a:xfrm>
            <a:off x="695325" y="441324"/>
            <a:ext cx="10814504" cy="5940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5D65B41-DBE8-2E8B-67F8-796CE945D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89" y="169212"/>
            <a:ext cx="4813356" cy="3463768"/>
          </a:xfrm>
          <a:prstGeom prst="rect">
            <a:avLst/>
          </a:prstGeom>
        </p:spPr>
      </p:pic>
      <p:pic>
        <p:nvPicPr>
          <p:cNvPr id="5" name="圖片 4" descr="一張含有 服裝, 足部穿著, 人員, 戶外 的圖片&#10;&#10;AI 產生的內容可能不正確。">
            <a:extLst>
              <a:ext uri="{FF2B5EF4-FFF2-40B4-BE49-F238E27FC236}">
                <a16:creationId xmlns:a16="http://schemas.microsoft.com/office/drawing/2014/main" id="{9CEECC7B-3C13-9F78-E389-E2C59F3581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453" y="3853642"/>
            <a:ext cx="3404112" cy="242452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D6E4DF75-B187-0EE1-533C-3F100A7D5D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351" y="3905092"/>
            <a:ext cx="3283919" cy="237307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6629C38-B1F7-845A-5019-53985F3F6C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7199" y="3853642"/>
            <a:ext cx="3288990" cy="246674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8DFF846-E0AE-5990-1704-1F7442C563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1582" y="185039"/>
            <a:ext cx="5352234" cy="3315881"/>
          </a:xfrm>
          <a:prstGeom prst="rect">
            <a:avLst/>
          </a:prstGeom>
        </p:spPr>
      </p:pic>
      <p:sp>
        <p:nvSpPr>
          <p:cNvPr id="9" name="心形 8">
            <a:extLst>
              <a:ext uri="{FF2B5EF4-FFF2-40B4-BE49-F238E27FC236}">
                <a16:creationId xmlns:a16="http://schemas.microsoft.com/office/drawing/2014/main" id="{6369ECB8-D5F9-13E2-5793-01546C938A46}"/>
              </a:ext>
            </a:extLst>
          </p:cNvPr>
          <p:cNvSpPr/>
          <p:nvPr/>
        </p:nvSpPr>
        <p:spPr>
          <a:xfrm>
            <a:off x="5468945" y="2256817"/>
            <a:ext cx="533021" cy="554477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8CE30758-19C3-6A12-73D2-4516847B22AC}"/>
              </a:ext>
            </a:extLst>
          </p:cNvPr>
          <p:cNvSpPr/>
          <p:nvPr/>
        </p:nvSpPr>
        <p:spPr>
          <a:xfrm>
            <a:off x="3824442" y="4948136"/>
            <a:ext cx="533021" cy="554477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心形 10">
            <a:extLst>
              <a:ext uri="{FF2B5EF4-FFF2-40B4-BE49-F238E27FC236}">
                <a16:creationId xmlns:a16="http://schemas.microsoft.com/office/drawing/2014/main" id="{2077E636-D6CA-7EF4-6987-B6DC67325AD6}"/>
              </a:ext>
            </a:extLst>
          </p:cNvPr>
          <p:cNvSpPr/>
          <p:nvPr/>
        </p:nvSpPr>
        <p:spPr>
          <a:xfrm>
            <a:off x="7662870" y="5065903"/>
            <a:ext cx="533021" cy="554477"/>
          </a:xfrm>
          <a:prstGeom prst="heart">
            <a:avLst/>
          </a:prstGeom>
          <a:solidFill>
            <a:schemeClr val="bg1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心形 11">
            <a:extLst>
              <a:ext uri="{FF2B5EF4-FFF2-40B4-BE49-F238E27FC236}">
                <a16:creationId xmlns:a16="http://schemas.microsoft.com/office/drawing/2014/main" id="{CDF0841B-DCCB-492A-F161-B7320D7228E0}"/>
              </a:ext>
            </a:extLst>
          </p:cNvPr>
          <p:cNvSpPr/>
          <p:nvPr/>
        </p:nvSpPr>
        <p:spPr>
          <a:xfrm>
            <a:off x="5423753" y="880654"/>
            <a:ext cx="533021" cy="554477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id="{C25311EF-D12F-18E1-7050-EE82283BAD57}"/>
              </a:ext>
            </a:extLst>
          </p:cNvPr>
          <p:cNvSpPr/>
          <p:nvPr/>
        </p:nvSpPr>
        <p:spPr>
          <a:xfrm>
            <a:off x="11071251" y="3299165"/>
            <a:ext cx="533021" cy="554477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id="{8059A3E1-E7E8-8B04-42E1-9DF8918CFF7B}"/>
              </a:ext>
            </a:extLst>
          </p:cNvPr>
          <p:cNvSpPr/>
          <p:nvPr/>
        </p:nvSpPr>
        <p:spPr>
          <a:xfrm>
            <a:off x="173639" y="5995799"/>
            <a:ext cx="533021" cy="554477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06860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CG211321234725" descr="图片包含 室内, 桌子, 粉色, 盘子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文本框 6"/>
          <p:cNvSpPr txBox="1"/>
          <p:nvPr>
            <p:custDataLst>
              <p:tags r:id="rId1"/>
            </p:custDataLst>
          </p:nvPr>
        </p:nvSpPr>
        <p:spPr>
          <a:xfrm>
            <a:off x="3184589" y="1638599"/>
            <a:ext cx="194913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思源宋体 CN Heavy" pitchFamily="18" charset="-122"/>
                <a:ea typeface="思源宋体 CN Heavy" pitchFamily="18" charset="-122"/>
              </a:rPr>
              <a:t>感</a:t>
            </a:r>
          </a:p>
        </p:txBody>
      </p:sp>
      <p:sp>
        <p:nvSpPr>
          <p:cNvPr id="27" name="文本框 6"/>
          <p:cNvSpPr txBox="1"/>
          <p:nvPr>
            <p:custDataLst>
              <p:tags r:id="rId2"/>
            </p:custDataLst>
          </p:nvPr>
        </p:nvSpPr>
        <p:spPr>
          <a:xfrm>
            <a:off x="7010400" y="2029883"/>
            <a:ext cx="1891078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TW" altLang="en-US" sz="9600" dirty="0">
                <a:solidFill>
                  <a:schemeClr val="accent1"/>
                </a:solidFill>
                <a:latin typeface="思源宋体 CN Heavy" pitchFamily="18" charset="-122"/>
                <a:ea typeface="思源宋体 CN Heavy" pitchFamily="18" charset="-122"/>
              </a:rPr>
              <a:t>聽</a:t>
            </a:r>
            <a:endParaRPr lang="zh-CN" altLang="en-US" sz="9600" dirty="0">
              <a:solidFill>
                <a:schemeClr val="accent1"/>
              </a:solidFill>
              <a:latin typeface="思源宋体 CN Heavy" pitchFamily="18" charset="-122"/>
              <a:ea typeface="思源宋体 CN Heavy" pitchFamily="18" charset="-122"/>
            </a:endParaRPr>
          </a:p>
        </p:txBody>
      </p:sp>
      <p:sp>
        <p:nvSpPr>
          <p:cNvPr id="28" name="文本框 6"/>
          <p:cNvSpPr txBox="1"/>
          <p:nvPr>
            <p:custDataLst>
              <p:tags r:id="rId3"/>
            </p:custDataLst>
          </p:nvPr>
        </p:nvSpPr>
        <p:spPr>
          <a:xfrm>
            <a:off x="5571294" y="1541030"/>
            <a:ext cx="1949134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TW" altLang="en-US" sz="9600" dirty="0">
                <a:solidFill>
                  <a:schemeClr val="accent1"/>
                </a:solidFill>
                <a:latin typeface="思源宋体 CN Heavy" pitchFamily="18" charset="-122"/>
                <a:ea typeface="思源宋体 CN Heavy" pitchFamily="18" charset="-122"/>
              </a:rPr>
              <a:t>聆</a:t>
            </a:r>
            <a:endParaRPr lang="zh-CN" altLang="en-US" sz="9600" dirty="0">
              <a:solidFill>
                <a:schemeClr val="accent1"/>
              </a:solidFill>
              <a:latin typeface="思源宋体 CN Heavy" pitchFamily="18" charset="-122"/>
              <a:ea typeface="思源宋体 CN Heavy" pitchFamily="18" charset="-122"/>
            </a:endParaRPr>
          </a:p>
        </p:txBody>
      </p:sp>
      <p:sp>
        <p:nvSpPr>
          <p:cNvPr id="29" name="文本框 6"/>
          <p:cNvSpPr txBox="1"/>
          <p:nvPr>
            <p:custDataLst>
              <p:tags r:id="rId4"/>
            </p:custDataLst>
          </p:nvPr>
        </p:nvSpPr>
        <p:spPr>
          <a:xfrm>
            <a:off x="4159156" y="2029883"/>
            <a:ext cx="2311993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/>
                </a:solidFill>
                <a:latin typeface="思源宋体 CN Heavy" pitchFamily="18" charset="-122"/>
                <a:ea typeface="思源宋体 CN Heavy" pitchFamily="18" charset="-122"/>
              </a:rPr>
              <a:t>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622300" y="3746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41824B-0375-2F97-7BEC-CB3EF6F0F1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8415" y="3615686"/>
            <a:ext cx="2834886" cy="283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jb3VudCI6MiwiaGRpZCI6ImIzZDQ2MTJiMDZjOTU2Njk3ZDg2MTRjNjhmNmJiNjhmIiwidXNlckNvdW50IjoyfQ=="/>
  <p:tag name="KSO_WPP_MARK_KEY" val="7fa7000e-9c8a-4d4e-92d3-1991a53ebea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第一PPT，www.1ppt.com">
  <a:themeElements>
    <a:clrScheme name="自定义 66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B0F0"/>
      </a:accent1>
      <a:accent2>
        <a:srgbClr val="FD6F76"/>
      </a:accent2>
      <a:accent3>
        <a:srgbClr val="D5EEF7"/>
      </a:accent3>
      <a:accent4>
        <a:srgbClr val="FFF3F4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稻壳儿-常规宋体05">
      <a:majorFont>
        <a:latin typeface="黑体"/>
        <a:ea typeface="思源宋体 CN Heavy"/>
        <a:cs typeface="Arial"/>
      </a:majorFont>
      <a:minorFont>
        <a:latin typeface="Montserrat"/>
        <a:ea typeface="MiSans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CD6CA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黑体"/>
        <a:cs typeface="Arial"/>
        <a:font script="Jpan" typeface="游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黑体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341</TotalTime>
  <Words>188</Words>
  <Application>Microsoft Office PowerPoint</Application>
  <PresentationFormat>寬螢幕</PresentationFormat>
  <Paragraphs>24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</vt:i4>
      </vt:variant>
    </vt:vector>
  </HeadingPairs>
  <TitlesOfParts>
    <vt:vector size="15" baseType="lpstr">
      <vt:lpstr>微软雅黑</vt:lpstr>
      <vt:lpstr>黑体</vt:lpstr>
      <vt:lpstr>宋体</vt:lpstr>
      <vt:lpstr>思源宋体 CN Heavy</vt:lpstr>
      <vt:lpstr>標楷體</vt:lpstr>
      <vt:lpstr>Arial</vt:lpstr>
      <vt:lpstr>Montserrat</vt:lpstr>
      <vt:lpstr>Wingdings</vt:lpstr>
      <vt:lpstr>第一PPT，www.1ppt.com</vt:lpstr>
      <vt:lpstr>第一PPT，www.1ppt.com </vt:lpstr>
      <vt:lpstr>PowerPoint 簡報</vt:lpstr>
      <vt:lpstr>PowerPoint 簡報</vt:lpstr>
      <vt:lpstr>PowerPoint 簡報</vt:lpstr>
      <vt:lpstr>PowerPoint 簡報</vt:lpstr>
      <vt:lpstr>PowerPoint 簡報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一池春水一城花</dc:title>
  <dc:creator>第一PPT</dc:creator>
  <cp:keywords>www.1ppt.com</cp:keywords>
  <dc:description>www.1ppt.com</dc:description>
  <cp:lastModifiedBy>盈貝 沈</cp:lastModifiedBy>
  <cp:revision>188</cp:revision>
  <cp:lastPrinted>2025-10-01T07:00:17Z</cp:lastPrinted>
  <dcterms:created xsi:type="dcterms:W3CDTF">2022-06-27T07:27:00Z</dcterms:created>
  <dcterms:modified xsi:type="dcterms:W3CDTF">2025-10-01T07:50:04Z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AF5C7324515B4FD485063B85E98E39F1_11</vt:lpwstr>
  </property>
  <property fmtid="{D5CDD505-2E9C-101B-9397-08002B2CF9AE}" pid="3" name="KSOProductBuildVer">
    <vt:lpwstr>2052-12.1.0.21541</vt:lpwstr>
  </property>
  <property fmtid="{D5CDD505-2E9C-101B-9397-08002B2CF9AE}" pid="4" name="KSOTemplateUUID">
    <vt:lpwstr>v1.0_mb_fdHUm4U3l6OXTmwUBlPHuw==</vt:lpwstr>
  </property>
</Properties>
</file>