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1"/>
  </p:sldMasterIdLst>
  <p:notesMasterIdLst>
    <p:notesMasterId r:id="rId17"/>
  </p:notesMasterIdLst>
  <p:sldIdLst>
    <p:sldId id="256" r:id="rId2"/>
    <p:sldId id="273" r:id="rId3"/>
    <p:sldId id="274" r:id="rId4"/>
    <p:sldId id="280" r:id="rId5"/>
    <p:sldId id="289" r:id="rId6"/>
    <p:sldId id="278" r:id="rId7"/>
    <p:sldId id="281" r:id="rId8"/>
    <p:sldId id="282" r:id="rId9"/>
    <p:sldId id="283" r:id="rId10"/>
    <p:sldId id="279" r:id="rId11"/>
    <p:sldId id="284" r:id="rId12"/>
    <p:sldId id="285" r:id="rId13"/>
    <p:sldId id="277" r:id="rId14"/>
    <p:sldId id="288" r:id="rId15"/>
    <p:sldId id="28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657CA78F-6ADB-4C5F-B67B-BE77D59AA4C0}">
          <p14:sldIdLst>
            <p14:sldId id="256"/>
            <p14:sldId id="273"/>
            <p14:sldId id="274"/>
            <p14:sldId id="280"/>
            <p14:sldId id="289"/>
            <p14:sldId id="278"/>
            <p14:sldId id="281"/>
            <p14:sldId id="282"/>
            <p14:sldId id="283"/>
            <p14:sldId id="279"/>
            <p14:sldId id="284"/>
            <p14:sldId id="285"/>
            <p14:sldId id="277"/>
            <p14:sldId id="288"/>
            <p14:sldId id="2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6D803-AEC4-44CA-9863-8C86905A923A}" type="datetimeFigureOut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5CFD3-C4EE-494E-8D63-A51694DE060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8172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E1934-26A5-49A5-9BF3-06EBF488D43F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628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7F477-818D-48B5-89E9-06C675E73C5B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9791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39E8-5368-4BD4-BF20-9ACEB2A29E5F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2206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7DC6A-B6B4-45C0-A6F2-5307C1B7C754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3996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95C5D-0B73-4C62-8EA1-4A063DBB9087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011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44E1-A8CF-4A65-BDAB-C05416DB4F6D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71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D0DBF-5681-4533-A96C-4EDA692B1BB1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9276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AABF3-F808-4217-A755-5EAD5AA089E8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508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6FF1-71F2-4E66-B89C-1BFFE77E58D4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4263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D23151F-11A3-485E-9FFD-960339901D6D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8312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18ECE-F465-4A6E-B677-DFC36374FCB6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263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507261C-C9FE-4B3C-8A92-CA7B12E2F65E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F804CFC-F1D4-47D6-9688-6F6A5508FE87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548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hf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00899" y="833086"/>
            <a:ext cx="10058400" cy="1637414"/>
          </a:xfrm>
        </p:spPr>
        <p:txBody>
          <a:bodyPr/>
          <a:lstStyle/>
          <a:p>
            <a:pPr algn="ctr"/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導師心得報告</a:t>
            </a: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1100051" y="2929709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營養系邱雅鈴</a:t>
            </a: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5004981" y="3545538"/>
            <a:ext cx="2050236" cy="5857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altLang="zh-TW" sz="2800" spc="0" dirty="0">
                <a:latin typeface="Times New Roman" panose="02020603050405020304" pitchFamily="18" charset="0"/>
                <a:ea typeface="華康儷中宋" panose="02020509000000000000" pitchFamily="49" charset="-120"/>
                <a:cs typeface="Times New Roman" panose="02020603050405020304" pitchFamily="18" charset="0"/>
              </a:rPr>
              <a:t>114</a:t>
            </a:r>
            <a:r>
              <a:rPr lang="zh-TW" altLang="en-US" sz="2800" spc="0" dirty="0">
                <a:latin typeface="Times New Roman" panose="02020603050405020304" pitchFamily="18" charset="0"/>
                <a:ea typeface="華康儷中宋" panose="02020509000000000000" pitchFamily="49" charset="-120"/>
                <a:cs typeface="Times New Roman" panose="02020603050405020304" pitchFamily="18" charset="0"/>
              </a:rPr>
              <a:t> </a:t>
            </a:r>
            <a:r>
              <a:rPr lang="en-US" altLang="zh-TW" sz="2800" spc="0" dirty="0">
                <a:latin typeface="Times New Roman" panose="02020603050405020304" pitchFamily="18" charset="0"/>
                <a:ea typeface="華康儷中宋" panose="02020509000000000000" pitchFamily="49" charset="-120"/>
                <a:cs typeface="Times New Roman" panose="02020603050405020304" pitchFamily="18" charset="0"/>
              </a:rPr>
              <a:t>.</a:t>
            </a:r>
            <a:r>
              <a:rPr lang="zh-TW" altLang="en-US" sz="2800" spc="0" dirty="0">
                <a:latin typeface="Times New Roman" panose="02020603050405020304" pitchFamily="18" charset="0"/>
                <a:ea typeface="華康儷中宋" panose="02020509000000000000" pitchFamily="49" charset="-120"/>
                <a:cs typeface="Times New Roman" panose="02020603050405020304" pitchFamily="18" charset="0"/>
              </a:rPr>
              <a:t> </a:t>
            </a:r>
            <a:r>
              <a:rPr lang="en-US" altLang="zh-TW" sz="2800" spc="0" dirty="0">
                <a:latin typeface="Times New Roman" panose="02020603050405020304" pitchFamily="18" charset="0"/>
                <a:ea typeface="華康儷中宋" panose="02020509000000000000" pitchFamily="49" charset="-120"/>
                <a:cs typeface="Times New Roman" panose="02020603050405020304" pitchFamily="18" charset="0"/>
              </a:rPr>
              <a:t>10</a:t>
            </a:r>
            <a:endParaRPr lang="zh-TW" altLang="en-US" sz="2800" spc="0" dirty="0">
              <a:latin typeface="Times New Roman" panose="02020603050405020304" pitchFamily="18" charset="0"/>
              <a:ea typeface="華康儷中宋" panose="02020509000000000000" pitchFamily="49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051" y="4319916"/>
            <a:ext cx="9959248" cy="1971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9820" y="6075962"/>
            <a:ext cx="21659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https://www.51yuansu.com/sc/vcjkfpqzdi.html</a:t>
            </a:r>
            <a:endParaRPr lang="zh-TW" altLang="en-US" sz="800" dirty="0"/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8D21942B-638B-42F7-BF25-9754F6118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D648-8D65-46DC-A193-65506800A3AF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132FBBA1-721C-411D-A036-C3DB80EC8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35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實際的作法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參與系學會活動，舉辦班級聚餐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贊助系學會舉辦的活動 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透過</a:t>
            </a:r>
            <a:r>
              <a:rPr lang="en-US" altLang="zh-TW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Line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班群告知重要訊息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每學期約談新轉入的轉學生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外籍生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需要協助的學生，及課業需特別輔導的學生，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2FC1259-B76C-425B-8E95-7A2721D9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ED3D-7063-43F7-85EB-AA61298BCA33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F5F6356-43B9-4884-9E27-5ADDD1BAA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058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透過</a:t>
            </a:r>
            <a:r>
              <a:rPr lang="en-US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Line</a:t>
            </a:r>
            <a:r>
              <a:rPr lang="zh-TW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班群告知重要訊息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55066"/>
          </a:xfrm>
        </p:spPr>
        <p:txBody>
          <a:bodyPr>
            <a:normAutofit fontScale="55000" lnSpcReduction="20000"/>
          </a:bodyPr>
          <a:lstStyle/>
          <a:p>
            <a:pPr marL="960120" lvl="1" indent="-6858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zh-TW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轉貼</a:t>
            </a:r>
            <a:r>
              <a:rPr lang="zh-TW" altLang="en-US" sz="5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學校資訊</a:t>
            </a: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，如</a:t>
            </a:r>
            <a:r>
              <a:rPr lang="zh-TW" altLang="zh-TW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「安心助學措施」</a:t>
            </a: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和</a:t>
            </a:r>
            <a:r>
              <a:rPr lang="zh-TW" altLang="zh-TW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獎學金</a:t>
            </a: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51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74320" lvl="1" indent="0">
              <a:lnSpc>
                <a:spcPct val="150000"/>
              </a:lnSpc>
              <a:buNone/>
            </a:pP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以及暑修、畢業門檻等注意事項</a:t>
            </a:r>
            <a:endParaRPr lang="en-US" altLang="zh-TW" sz="51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60120" lvl="1" indent="-6858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轉貼</a:t>
            </a:r>
            <a:r>
              <a:rPr lang="zh-TW" altLang="en-US" sz="5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安全相關注意事項</a:t>
            </a: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，如騎機車和道路行走安全、疫</a:t>
            </a:r>
            <a:endParaRPr lang="en-US" altLang="zh-TW" sz="51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60120" lvl="1" indent="-6858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情時期重要注意事項、和寒暑假注意事項等</a:t>
            </a:r>
            <a:endParaRPr lang="en-US" altLang="zh-TW" sz="51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60120" lvl="1" indent="-6858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zh-TW" sz="5100" dirty="0">
                <a:latin typeface="標楷體" panose="03000509000000000000" pitchFamily="65" charset="-120"/>
                <a:ea typeface="標楷體" panose="03000509000000000000" pitchFamily="65" charset="-120"/>
              </a:rPr>
              <a:t>轉貼</a:t>
            </a:r>
            <a:r>
              <a:rPr lang="zh-TW" altLang="en-US" sz="5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重要新聞</a:t>
            </a:r>
            <a:endParaRPr lang="en-US" altLang="zh-TW" sz="51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960120" lvl="1" indent="-6858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51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轉貼有關營養的訊息</a:t>
            </a:r>
            <a:endParaRPr lang="en-US" altLang="zh-TW" sz="51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74320" lvl="1" indent="0">
              <a:lnSpc>
                <a:spcPct val="150000"/>
              </a:lnSpc>
              <a:buNone/>
            </a:pPr>
            <a:endParaRPr lang="en-US" altLang="zh-TW" sz="51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DF8E7BE-DAC4-4B49-B201-4953C30E1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A1D0-9104-4852-A29C-5119BC5F32E2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297CFA9-F887-437D-8345-0E652128D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177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個別關心同學</a:t>
            </a:r>
            <a:r>
              <a:rPr lang="en-US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透過</a:t>
            </a:r>
            <a:r>
              <a:rPr lang="en-US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Line/</a:t>
            </a:r>
            <a:r>
              <a:rPr lang="zh-TW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會</a:t>
            </a:r>
            <a:r>
              <a:rPr lang="zh-TW" alt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談</a:t>
            </a:r>
            <a:r>
              <a:rPr lang="en-US" altLang="zh-TW" b="1" dirty="0">
                <a:solidFill>
                  <a:srgbClr val="00206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針對有遇到一些個人困擾的同學，</a:t>
            </a:r>
            <a:r>
              <a:rPr lang="zh-TW" altLang="zh-TW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個別私訊關心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．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長期以來人際關係的問題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．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對學習科目備感吃力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．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因經濟壓力，需長時間打工而忽略課業；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．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因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精神狀況問題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等</a:t>
            </a:r>
          </a:p>
          <a:p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9AA3606-8C03-42DD-92E7-9E847C4A1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6B634-CD79-4D88-AAE5-48C6CB839DFC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C4518E9-2FB7-4072-8D92-85293A86D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548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關於永續的未來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97279" y="1845734"/>
            <a:ext cx="10701785" cy="40233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持續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善用</a:t>
            </a:r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line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班級群組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與私訊關心與鼓勵學生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小組與班級，學生與教師社群 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將職涯導師培訓所學運用於班級輔導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，與學生對談時能提供具體的建議，鼓勵學生找到天賦與興趣，分享目前産業趨勢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D492F73-B96C-41A7-9E01-CFBAB4033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0738E-66E7-4124-97CD-1B1DFC4D8D78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A063984-075E-439D-8B37-D8ED6EA7F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988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關於永續的未來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轉發學校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職涯發展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的相關資訊、鼓勵同學參加「校園徵才博覽會」、提供職涯諮詢以及大四實習與就業媒合建議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學生畢業後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將以</a:t>
            </a:r>
            <a:r>
              <a:rPr lang="en-US" altLang="zh-TW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line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班級群組與私訊持續關心就業狀况與未來規劃，邀請學生回系上演講分享</a:t>
            </a:r>
          </a:p>
          <a:p>
            <a:pPr>
              <a:lnSpc>
                <a:spcPct val="150000"/>
              </a:lnSpc>
            </a:pPr>
            <a:endParaRPr lang="zh-TW" altLang="en-US" sz="2800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A7B1180-50C7-4B7C-B04F-CA386A75D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B8067-3C63-488E-9446-5E5F469A0D63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8217996-B826-4F80-ADE3-4369EF22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66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100051" y="1961002"/>
            <a:ext cx="10058400" cy="1570895"/>
          </a:xfrm>
        </p:spPr>
        <p:txBody>
          <a:bodyPr/>
          <a:lstStyle/>
          <a:p>
            <a:pPr algn="ctr"/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謝謝大家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058" y="3822854"/>
            <a:ext cx="9961727" cy="2387820"/>
          </a:xfrm>
          <a:prstGeom prst="rect">
            <a:avLst/>
          </a:prstGeom>
        </p:spPr>
      </p:pic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100051" y="4065224"/>
            <a:ext cx="10058400" cy="1533396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59820" y="6075962"/>
            <a:ext cx="21659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https://www.51yuansu.com/sc/vcjkfpqzdi.html</a:t>
            </a:r>
            <a:endParaRPr lang="zh-TW" altLang="en-US" sz="800" dirty="0"/>
          </a:p>
        </p:txBody>
      </p:sp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D6432D2-45F0-4723-BB50-E313F39B1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4E25C-E07D-4623-B369-C9F056A52D06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84FBBDF-D408-41F3-8CBA-C629E57B4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415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我面對的問題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多變的教室環境</a:t>
            </a:r>
            <a:endParaRPr lang="en-US" altLang="zh-TW" sz="28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導師班的多元化</a:t>
            </a:r>
            <a:endParaRPr lang="en-US" altLang="zh-TW" sz="28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日四技、進四技、研究所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/>
          </a:p>
          <a:p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b="21780"/>
          <a:stretch/>
        </p:blipFill>
        <p:spPr>
          <a:xfrm>
            <a:off x="2310443" y="2339247"/>
            <a:ext cx="2867485" cy="201241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529" y="1076451"/>
            <a:ext cx="4683853" cy="262295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695" y="3857414"/>
            <a:ext cx="2465523" cy="23599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0192" y="6109597"/>
            <a:ext cx="212750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https://www.88tph.com/sucai/12483532.html</a:t>
            </a:r>
            <a:endParaRPr lang="zh-TW" altLang="en-US" sz="800" dirty="0"/>
          </a:p>
        </p:txBody>
      </p:sp>
      <p:sp>
        <p:nvSpPr>
          <p:cNvPr id="8" name="矩形 7"/>
          <p:cNvSpPr/>
          <p:nvPr/>
        </p:nvSpPr>
        <p:spPr>
          <a:xfrm>
            <a:off x="3803559" y="4244592"/>
            <a:ext cx="114967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http://203.64.158.237/</a:t>
            </a:r>
            <a:endParaRPr lang="zh-TW" altLang="en-US" sz="800" dirty="0"/>
          </a:p>
        </p:txBody>
      </p:sp>
      <p:sp>
        <p:nvSpPr>
          <p:cNvPr id="9" name="矩形 8"/>
          <p:cNvSpPr/>
          <p:nvPr/>
        </p:nvSpPr>
        <p:spPr>
          <a:xfrm>
            <a:off x="6391091" y="3708329"/>
            <a:ext cx="222208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https://flipedu.parenting.com.tw/article/006598</a:t>
            </a:r>
            <a:endParaRPr lang="zh-TW" altLang="en-US" sz="800" dirty="0"/>
          </a:p>
        </p:txBody>
      </p:sp>
      <p:sp>
        <p:nvSpPr>
          <p:cNvPr id="10" name="日期版面配置區 9">
            <a:extLst>
              <a:ext uri="{FF2B5EF4-FFF2-40B4-BE49-F238E27FC236}">
                <a16:creationId xmlns:a16="http://schemas.microsoft.com/office/drawing/2014/main" id="{5110F6B6-ACE1-4FBA-9BA5-4D6D6CDD5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A110F-6193-4BB1-B216-18DE3644AA9D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11" name="投影片編號版面配置區 10">
            <a:extLst>
              <a:ext uri="{FF2B5EF4-FFF2-40B4-BE49-F238E27FC236}">
                <a16:creationId xmlns:a16="http://schemas.microsoft.com/office/drawing/2014/main" id="{254596BA-FBDC-4B38-A254-1FC236D51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134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小方法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 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好幫手：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讓導師能有時間去關懷每一位學生及及早發現班上的特殊同學狀況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服務人群的赤忱之 心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喜歡積極參與班級的活動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480" y="2478795"/>
            <a:ext cx="4589797" cy="38118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1874" y="6182909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800" dirty="0"/>
              <a:t>https://open-house.com.hk/collections/%E5%B0%8F%E5%85%89%E9%BB%9E/products/9789579077408</a:t>
            </a:r>
            <a:endParaRPr lang="zh-TW" altLang="en-US" sz="800" dirty="0"/>
          </a:p>
        </p:txBody>
      </p:sp>
      <p:sp>
        <p:nvSpPr>
          <p:cNvPr id="6" name="日期版面配置區 5">
            <a:extLst>
              <a:ext uri="{FF2B5EF4-FFF2-40B4-BE49-F238E27FC236}">
                <a16:creationId xmlns:a16="http://schemas.microsoft.com/office/drawing/2014/main" id="{9C7D0F85-720D-4230-9267-54C85389E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2409-4BEA-4885-AD2B-9C2BBF56C948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36AAFF2-F5F5-48F7-B5F8-EF630EE55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7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小方法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午餐的約會：</a:t>
            </a:r>
            <a:endParaRPr lang="en-US" altLang="zh-TW" sz="32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可以讓學生跟導師互動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增加師生之間的情感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可以觀察學生</a:t>
            </a:r>
            <a:endParaRPr lang="zh-TW" altLang="en-US" sz="32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109" y="1407018"/>
            <a:ext cx="4175392" cy="237988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t="11158" b="297"/>
          <a:stretch/>
        </p:blipFill>
        <p:spPr>
          <a:xfrm>
            <a:off x="5828441" y="4186409"/>
            <a:ext cx="4703168" cy="208218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2522" y="4186409"/>
            <a:ext cx="1861851" cy="186185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4754" y="1666568"/>
            <a:ext cx="1777388" cy="17340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95975" y="6160876"/>
            <a:ext cx="278153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https://www.accupass.com/event/1608041005591475288685</a:t>
            </a:r>
            <a:endParaRPr lang="zh-TW" altLang="en-US" sz="800" dirty="0"/>
          </a:p>
        </p:txBody>
      </p:sp>
      <p:sp>
        <p:nvSpPr>
          <p:cNvPr id="9" name="矩形 8"/>
          <p:cNvSpPr/>
          <p:nvPr/>
        </p:nvSpPr>
        <p:spPr>
          <a:xfrm>
            <a:off x="8398613" y="3733044"/>
            <a:ext cx="182614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https://kknews.cc/comic/vo66z52.html</a:t>
            </a:r>
            <a:endParaRPr lang="zh-TW" altLang="en-US" sz="800" dirty="0"/>
          </a:p>
        </p:txBody>
      </p:sp>
      <p:sp>
        <p:nvSpPr>
          <p:cNvPr id="10" name="日期版面配置區 9">
            <a:extLst>
              <a:ext uri="{FF2B5EF4-FFF2-40B4-BE49-F238E27FC236}">
                <a16:creationId xmlns:a16="http://schemas.microsoft.com/office/drawing/2014/main" id="{1ED23964-F7C4-4CDF-B14F-C3E6EFA24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38536-8CDD-4A8C-A1F0-9DFDEA3ACD0B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11" name="投影片編號版面配置區 10">
            <a:extLst>
              <a:ext uri="{FF2B5EF4-FFF2-40B4-BE49-F238E27FC236}">
                <a16:creationId xmlns:a16="http://schemas.microsoft.com/office/drawing/2014/main" id="{EBBD3219-21E2-4FAE-94D6-AE895503A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516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52314" y="86539"/>
            <a:ext cx="10058400" cy="1450757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小方法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56774" y="1784179"/>
            <a:ext cx="10058400" cy="4023360"/>
          </a:xfrm>
        </p:spPr>
        <p:txBody>
          <a:bodyPr>
            <a:norm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先設想學生的問題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例如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: 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補助獎學金的申請時間、工讀的訊息、選課的困難等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日期版面配置區 5">
            <a:extLst>
              <a:ext uri="{FF2B5EF4-FFF2-40B4-BE49-F238E27FC236}">
                <a16:creationId xmlns:a16="http://schemas.microsoft.com/office/drawing/2014/main" id="{833AF8B5-34B3-4840-92F5-AD5B96C91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0E37-704E-45CB-940F-193233DE638A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E7DAD6D-EFA9-4DA0-8577-FCD9BB99A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5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5EA4422-6C1B-4217-9EB5-A8CA3EFA3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387847"/>
            <a:ext cx="7239000" cy="382338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F6CBC67-F383-4010-AF2C-B36439284597}"/>
              </a:ext>
            </a:extLst>
          </p:cNvPr>
          <p:cNvSpPr/>
          <p:nvPr/>
        </p:nvSpPr>
        <p:spPr>
          <a:xfrm>
            <a:off x="349405" y="5809329"/>
            <a:ext cx="3765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00" dirty="0"/>
              <a:t>https://university.1111.com.tw/zone/university/discussTopic.asp?cat=University&amp;id=337925</a:t>
            </a:r>
            <a:endParaRPr lang="zh-TW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40085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小方法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4. 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信守諾言</a:t>
            </a: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、共同解決問題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：學生要的是你有沒有跟他站在同一陣線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466" y="2901682"/>
            <a:ext cx="3510307" cy="26293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93595" y="5446544"/>
            <a:ext cx="201208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https://xsj.699pic.com/tupian/0h79qq.html</a:t>
            </a:r>
            <a:endParaRPr lang="zh-TW" altLang="en-US" sz="800" dirty="0"/>
          </a:p>
        </p:txBody>
      </p:sp>
      <p:sp>
        <p:nvSpPr>
          <p:cNvPr id="6" name="日期版面配置區 5">
            <a:extLst>
              <a:ext uri="{FF2B5EF4-FFF2-40B4-BE49-F238E27FC236}">
                <a16:creationId xmlns:a16="http://schemas.microsoft.com/office/drawing/2014/main" id="{C15B5F75-0626-4D30-8DC3-928A64BF3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FAF4-CE91-44EA-8C89-AFC0E486B567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B245BE-0D0E-4CFE-923C-423FA713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512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小方法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5.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最近流行甚麼： </a:t>
            </a:r>
            <a:endParaRPr lang="en-US" altLang="zh-TW" sz="2800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1947" t="-559" r="24483" b="1"/>
          <a:stretch/>
        </p:blipFill>
        <p:spPr>
          <a:xfrm>
            <a:off x="6886106" y="433997"/>
            <a:ext cx="5218768" cy="5826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6279" y="5846036"/>
            <a:ext cx="253787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800" dirty="0"/>
              <a:t>https://healthmedia.com.tw/main_detail.php?id=21096</a:t>
            </a:r>
            <a:endParaRPr lang="zh-TW" altLang="en-US" sz="800" dirty="0"/>
          </a:p>
        </p:txBody>
      </p:sp>
      <p:sp>
        <p:nvSpPr>
          <p:cNvPr id="6" name="日期版面配置區 5">
            <a:extLst>
              <a:ext uri="{FF2B5EF4-FFF2-40B4-BE49-F238E27FC236}">
                <a16:creationId xmlns:a16="http://schemas.microsoft.com/office/drawing/2014/main" id="{34C63D11-4032-4180-892F-86ED7FE1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5953-60E0-4FDB-A469-9A838B0878FB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ABB5576-B3F3-4263-95DC-040AE09FE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61A3E0-44C1-4956-A737-A76CCA88B663}"/>
              </a:ext>
            </a:extLst>
          </p:cNvPr>
          <p:cNvSpPr/>
          <p:nvPr/>
        </p:nvSpPr>
        <p:spPr>
          <a:xfrm>
            <a:off x="1509132" y="606148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1200" dirty="0"/>
              <a:t>https://zh.wikipedia.org/zh-tw/%E5%82%B3%E8%AA%AA%E5%B0%8D%E6%B1%BA</a:t>
            </a:r>
            <a:endParaRPr lang="zh-TW" altLang="en-US" sz="1200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D19A26DB-D0CC-463A-95DE-5015B2742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581" y="2433487"/>
            <a:ext cx="3782937" cy="2521958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B0C9A5C5-1ECB-42FF-9503-37E33256A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739" y="3740781"/>
            <a:ext cx="4005419" cy="224961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9689FF5-7381-421A-BA5B-EA5B4F5E6685}"/>
              </a:ext>
            </a:extLst>
          </p:cNvPr>
          <p:cNvSpPr/>
          <p:nvPr/>
        </p:nvSpPr>
        <p:spPr>
          <a:xfrm>
            <a:off x="110914" y="4882833"/>
            <a:ext cx="20521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/>
              <a:t>https://dq.yam.com/post/12300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20214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小方法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94912" y="1845734"/>
            <a:ext cx="5717754" cy="4023360"/>
          </a:xfrm>
        </p:spPr>
        <p:txBody>
          <a:bodyPr>
            <a:norm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6. 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一視同仁： 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學生的個別差異性，並給予適性的輔導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與幹部聯絡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適時關照到每個學生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鼓勵學生往自己的興趣發展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11" y="440674"/>
            <a:ext cx="5539563" cy="59050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25587" y="6130271"/>
            <a:ext cx="448853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800" dirty="0"/>
              <a:t>https://hjtseng123.pixnet.net/blog/post/33127009-%E4%B8%80%E8%A6%96%E5%90%8C%E4%BB%81</a:t>
            </a:r>
            <a:endParaRPr lang="zh-TW" altLang="en-US" sz="800" dirty="0"/>
          </a:p>
        </p:txBody>
      </p:sp>
      <p:sp>
        <p:nvSpPr>
          <p:cNvPr id="6" name="日期版面配置區 5">
            <a:extLst>
              <a:ext uri="{FF2B5EF4-FFF2-40B4-BE49-F238E27FC236}">
                <a16:creationId xmlns:a16="http://schemas.microsoft.com/office/drawing/2014/main" id="{B9FABA06-C042-437C-832E-D26CC34A2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9E7DA-9E1D-422E-829E-655D0F4946B0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37E3ED5-A4AC-4FA2-B52E-884C9AE91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487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176435"/>
            <a:ext cx="10058400" cy="1450757"/>
          </a:xfrm>
        </p:spPr>
        <p:txBody>
          <a:bodyPr/>
          <a:lstStyle/>
          <a:p>
            <a:r>
              <a:rPr lang="zh-TW" altLang="en-US" b="1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實際的作法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97280" y="1768615"/>
            <a:ext cx="10058400" cy="444489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鼓勵學生常來</a:t>
            </a:r>
            <a:r>
              <a:rPr lang="zh-TW" altLang="en-US" sz="3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辦公室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找我，研究室大門隨時爲學生敞開，歡迎預約面談或臨時敲門 </a:t>
            </a:r>
            <a:endParaRPr lang="en-US" altLang="zh-TW" sz="3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用</a:t>
            </a:r>
            <a:r>
              <a:rPr lang="zh-TW" altLang="en-US" sz="3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學生的語言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跟他們聊天</a:t>
            </a:r>
            <a:endParaRPr lang="en-US" altLang="zh-TW" sz="3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讓他們知道，有個人可以</a:t>
            </a:r>
            <a:r>
              <a:rPr lang="zh-TW" altLang="en-US" sz="3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幫忙</a:t>
            </a:r>
            <a:r>
              <a:rPr lang="zh-TW" altLang="en-US" sz="3000" dirty="0">
                <a:latin typeface="標楷體" panose="03000509000000000000" pitchFamily="65" charset="-120"/>
                <a:ea typeface="標楷體" panose="03000509000000000000" pitchFamily="65" charset="-120"/>
              </a:rPr>
              <a:t>他們，並</a:t>
            </a:r>
            <a:r>
              <a:rPr lang="zh-TW" altLang="en-US" sz="3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付諸行動</a:t>
            </a:r>
            <a:endParaRPr lang="en-US" altLang="zh-TW" sz="30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3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真誠的關心</a:t>
            </a:r>
            <a:endParaRPr lang="en-US" altLang="zh-TW" sz="30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DC4A50D-3773-4426-9AD1-42354E8B2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186A-286B-494D-A107-3FE295E9D495}" type="datetime1">
              <a:rPr lang="zh-TW" altLang="en-US" smtClean="0"/>
              <a:t>2025/9/26</a:t>
            </a:fld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1E75C67-175F-4FC4-BB71-7380CEB8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04CFC-F1D4-47D6-9688-6F6A5508FE87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29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438</TotalTime>
  <Words>793</Words>
  <Application>Microsoft Office PowerPoint</Application>
  <PresentationFormat>寬螢幕</PresentationFormat>
  <Paragraphs>115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3" baseType="lpstr">
      <vt:lpstr>華康儷中宋</vt:lpstr>
      <vt:lpstr>新細明體</vt:lpstr>
      <vt:lpstr>標楷體</vt:lpstr>
      <vt:lpstr>Calibri</vt:lpstr>
      <vt:lpstr>Calibri Light</vt:lpstr>
      <vt:lpstr>Times New Roman</vt:lpstr>
      <vt:lpstr>Wingdings</vt:lpstr>
      <vt:lpstr>回顧</vt:lpstr>
      <vt:lpstr>導師心得報告</vt:lpstr>
      <vt:lpstr>我面對的問題</vt:lpstr>
      <vt:lpstr>小方法</vt:lpstr>
      <vt:lpstr>小方法</vt:lpstr>
      <vt:lpstr>小方法</vt:lpstr>
      <vt:lpstr>小方法</vt:lpstr>
      <vt:lpstr>小方法</vt:lpstr>
      <vt:lpstr>小方法</vt:lpstr>
      <vt:lpstr>實際的作法</vt:lpstr>
      <vt:lpstr>實際的作法</vt:lpstr>
      <vt:lpstr>透過Line班群告知重要訊息</vt:lpstr>
      <vt:lpstr>個別關心同學(透過Line/會談)</vt:lpstr>
      <vt:lpstr>關於永續的未來</vt:lpstr>
      <vt:lpstr>關於永續的未來</vt:lpstr>
      <vt:lpstr>謝謝大家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</dc:creator>
  <cp:lastModifiedBy>user</cp:lastModifiedBy>
  <cp:revision>117</cp:revision>
  <dcterms:created xsi:type="dcterms:W3CDTF">2021-08-25T06:04:25Z</dcterms:created>
  <dcterms:modified xsi:type="dcterms:W3CDTF">2025-09-26T01:20:04Z</dcterms:modified>
</cp:coreProperties>
</file>