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56" r:id="rId3"/>
    <p:sldId id="297" r:id="rId4"/>
    <p:sldId id="298" r:id="rId5"/>
    <p:sldId id="324" r:id="rId6"/>
    <p:sldId id="325" r:id="rId7"/>
    <p:sldId id="316" r:id="rId8"/>
    <p:sldId id="304" r:id="rId9"/>
    <p:sldId id="311" r:id="rId10"/>
    <p:sldId id="306" r:id="rId11"/>
    <p:sldId id="307" r:id="rId12"/>
    <p:sldId id="309" r:id="rId13"/>
    <p:sldId id="310" r:id="rId14"/>
    <p:sldId id="320" r:id="rId15"/>
    <p:sldId id="321" r:id="rId16"/>
    <p:sldId id="322" r:id="rId17"/>
    <p:sldId id="323" r:id="rId18"/>
    <p:sldId id="260" r:id="rId19"/>
    <p:sldId id="262" r:id="rId20"/>
    <p:sldId id="327" r:id="rId21"/>
    <p:sldId id="328" r:id="rId2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8333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356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702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90939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0236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8775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4725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4420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3095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5024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4440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1825F-90D5-4EC9-A256-875A5B134E1D}" type="datetimeFigureOut">
              <a:rPr lang="zh-TW" altLang="en-US" smtClean="0"/>
              <a:t>2025/10/2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DF727-9EE6-48B7-9A3A-E2C2B2C4E0D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308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349136" y="698269"/>
            <a:ext cx="5428210" cy="54786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48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113</a:t>
            </a:r>
            <a:r>
              <a:rPr lang="zh-TW" altLang="en-US" sz="48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學年度</a:t>
            </a:r>
            <a:endParaRPr lang="en-US" altLang="zh-TW" sz="4800" dirty="0">
              <a:latin typeface="華康超明體" panose="02020C09000000000000" pitchFamily="49" charset="-120"/>
              <a:ea typeface="華康超明體" panose="02020C09000000000000" pitchFamily="49" charset="-120"/>
            </a:endParaRPr>
          </a:p>
          <a:p>
            <a:pPr marL="0" indent="0">
              <a:buNone/>
            </a:pPr>
            <a:r>
              <a:rPr lang="zh-TW" altLang="en-US" sz="44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五專三甲導生班分享</a:t>
            </a:r>
            <a:endParaRPr lang="en-US" altLang="zh-TW" sz="4400" dirty="0">
              <a:latin typeface="華康超明體" panose="02020C09000000000000" pitchFamily="49" charset="-120"/>
              <a:ea typeface="華康超明體" panose="02020C09000000000000" pitchFamily="49" charset="-120"/>
            </a:endParaRPr>
          </a:p>
          <a:p>
            <a:endParaRPr lang="en-US" altLang="zh-TW" sz="5400" dirty="0">
              <a:latin typeface="華康超明體" panose="02020C09000000000000" pitchFamily="49" charset="-120"/>
              <a:ea typeface="華康超明體" panose="02020C09000000000000" pitchFamily="49" charset="-120"/>
            </a:endParaRPr>
          </a:p>
          <a:p>
            <a:pPr marL="0" indent="0">
              <a:buNone/>
            </a:pPr>
            <a:r>
              <a:rPr lang="zh-TW" altLang="en-US" sz="48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護理科</a:t>
            </a:r>
            <a:endParaRPr lang="en-US" altLang="zh-TW" sz="4800" dirty="0">
              <a:latin typeface="華康超明體" panose="02020C09000000000000" pitchFamily="49" charset="-120"/>
              <a:ea typeface="華康超明體" panose="02020C09000000000000" pitchFamily="49" charset="-120"/>
            </a:endParaRPr>
          </a:p>
          <a:p>
            <a:pPr marL="0" indent="0">
              <a:buNone/>
            </a:pPr>
            <a:r>
              <a:rPr lang="zh-TW" altLang="en-US" sz="48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  </a:t>
            </a:r>
            <a:endParaRPr lang="en-US" altLang="zh-TW" sz="4800" dirty="0">
              <a:latin typeface="華康超明體" panose="02020C09000000000000" pitchFamily="49" charset="-120"/>
              <a:ea typeface="華康超明體" panose="02020C09000000000000" pitchFamily="49" charset="-120"/>
            </a:endParaRPr>
          </a:p>
          <a:p>
            <a:pPr marL="0" indent="0">
              <a:buNone/>
            </a:pPr>
            <a:r>
              <a:rPr lang="zh-TW" altLang="en-US" sz="48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       李滿梅老師</a:t>
            </a:r>
            <a:endParaRPr lang="en-US" altLang="zh-TW" sz="4800" dirty="0">
              <a:latin typeface="華康超明體" panose="02020C09000000000000" pitchFamily="49" charset="-120"/>
              <a:ea typeface="華康超明體" panose="02020C09000000000000" pitchFamily="49" charset="-120"/>
            </a:endParaRPr>
          </a:p>
          <a:p>
            <a:endParaRPr lang="zh-TW" altLang="en-US" sz="5400" dirty="0">
              <a:latin typeface="華康超明體" panose="02020C09000000000000" pitchFamily="49" charset="-120"/>
              <a:ea typeface="華康超明體" panose="02020C09000000000000" pitchFamily="49" charset="-120"/>
            </a:endParaRP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550" y="507075"/>
            <a:ext cx="5593080" cy="609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768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8887" y="365125"/>
            <a:ext cx="11587942" cy="1325563"/>
          </a:xfrm>
        </p:spPr>
        <p:txBody>
          <a:bodyPr>
            <a:normAutofit fontScale="90000"/>
          </a:bodyPr>
          <a:lstStyle/>
          <a:p>
            <a:r>
              <a:rPr lang="zh-TW" altLang="en-US" sz="49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班級志工活動</a:t>
            </a:r>
            <a:br>
              <a:rPr lang="en-US" altLang="zh-TW" b="1" dirty="0">
                <a:latin typeface="華康超明體" panose="02020C09000000000000" pitchFamily="49" charset="-120"/>
                <a:ea typeface="華康超明體" panose="02020C09000000000000" pitchFamily="49" charset="-120"/>
              </a:rPr>
            </a:br>
            <a:r>
              <a:rPr lang="en-US" altLang="zh-TW" dirty="0">
                <a:latin typeface="+mn-ea"/>
                <a:ea typeface="+mn-ea"/>
              </a:rPr>
              <a:t>20241026</a:t>
            </a:r>
            <a:r>
              <a:rPr lang="zh-TW" altLang="en-US" dirty="0">
                <a:latin typeface="+mn-ea"/>
                <a:ea typeface="+mn-ea"/>
              </a:rPr>
              <a:t>集集八張社區發展協會快樂行暨代間教育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25625"/>
            <a:ext cx="3941618" cy="3886200"/>
          </a:xfrm>
        </p:spPr>
      </p:pic>
      <p:pic>
        <p:nvPicPr>
          <p:cNvPr id="6" name="內容版面配置區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509" y="1823434"/>
            <a:ext cx="5181600" cy="3888391"/>
          </a:xfrm>
        </p:spPr>
      </p:pic>
    </p:spTree>
    <p:extLst>
      <p:ext uri="{BB962C8B-B14F-4D97-AF65-F5344CB8AC3E}">
        <p14:creationId xmlns:p14="http://schemas.microsoft.com/office/powerpoint/2010/main" val="710926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3057" y="183552"/>
            <a:ext cx="7432965" cy="1325563"/>
          </a:xfrm>
        </p:spPr>
        <p:txBody>
          <a:bodyPr/>
          <a:lstStyle/>
          <a:p>
            <a:r>
              <a:rPr lang="zh-TW" altLang="en-US" b="1" dirty="0"/>
              <a:t>學生與長輩共同完成按摩搥</a:t>
            </a:r>
            <a:r>
              <a:rPr lang="en-US" altLang="zh-TW" b="1" dirty="0"/>
              <a:t>....</a:t>
            </a:r>
            <a:endParaRPr lang="zh-TW" altLang="en-US" b="1" dirty="0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57" y="1818233"/>
            <a:ext cx="3442855" cy="4143540"/>
          </a:xfrm>
        </p:spPr>
      </p:pic>
      <p:pic>
        <p:nvPicPr>
          <p:cNvPr id="6" name="內容版面配置區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107" y="1818270"/>
            <a:ext cx="3489960" cy="4318107"/>
          </a:xfrm>
        </p:spPr>
      </p:pic>
      <p:pic>
        <p:nvPicPr>
          <p:cNvPr id="7" name="內容版面配置區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294" y="1818233"/>
            <a:ext cx="3599411" cy="3915293"/>
          </a:xfrm>
          <a:prstGeom prst="rect">
            <a:avLst/>
          </a:prstGeom>
        </p:spPr>
      </p:pic>
      <p:sp>
        <p:nvSpPr>
          <p:cNvPr id="8" name="標題 1"/>
          <p:cNvSpPr txBox="1">
            <a:spLocks/>
          </p:cNvSpPr>
          <p:nvPr/>
        </p:nvSpPr>
        <p:spPr>
          <a:xfrm>
            <a:off x="7802880" y="141926"/>
            <a:ext cx="4292138" cy="1562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600" b="1" dirty="0">
                <a:solidFill>
                  <a:srgbClr val="FF0000"/>
                </a:solidFill>
              </a:rPr>
              <a:t>好投入於認真</a:t>
            </a:r>
            <a:endParaRPr lang="en-US" altLang="zh-TW" sz="3600" b="1" dirty="0">
              <a:solidFill>
                <a:srgbClr val="FF0000"/>
              </a:solidFill>
            </a:endParaRPr>
          </a:p>
          <a:p>
            <a:r>
              <a:rPr lang="en-US" altLang="zh-TW" sz="3600" b="1" dirty="0">
                <a:solidFill>
                  <a:srgbClr val="FF0000"/>
                </a:solidFill>
              </a:rPr>
              <a:t>                  </a:t>
            </a:r>
            <a:r>
              <a:rPr lang="zh-TW" altLang="en-US" sz="3600" b="1" dirty="0">
                <a:solidFill>
                  <a:srgbClr val="FF0000"/>
                </a:solidFill>
              </a:rPr>
              <a:t>完成作品</a:t>
            </a:r>
          </a:p>
        </p:txBody>
      </p:sp>
    </p:spTree>
    <p:extLst>
      <p:ext uri="{BB962C8B-B14F-4D97-AF65-F5344CB8AC3E}">
        <p14:creationId xmlns:p14="http://schemas.microsoft.com/office/powerpoint/2010/main" val="124507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成果展示集與長輩共進午餐</a:t>
            </a:r>
            <a:r>
              <a:rPr lang="en-US" altLang="zh-TW" b="1" dirty="0"/>
              <a:t>…..</a:t>
            </a:r>
            <a:endParaRPr lang="zh-TW" altLang="en-US" b="1" dirty="0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604" y="1973971"/>
            <a:ext cx="4098174" cy="4268211"/>
          </a:xfrm>
        </p:spPr>
      </p:pic>
      <p:pic>
        <p:nvPicPr>
          <p:cNvPr id="8" name="內容版面配置區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595" y="2056173"/>
            <a:ext cx="3706091" cy="3889316"/>
          </a:xfrm>
        </p:spPr>
      </p:pic>
      <p:pic>
        <p:nvPicPr>
          <p:cNvPr id="9" name="內容版面配置區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34" y="1516772"/>
            <a:ext cx="339815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966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b="1" dirty="0"/>
              <a:t>羅娜部落健康服務</a:t>
            </a:r>
            <a:r>
              <a:rPr lang="en-US" altLang="zh-TW" sz="5400" b="1" dirty="0"/>
              <a:t>..</a:t>
            </a:r>
            <a:endParaRPr lang="zh-TW" altLang="en-US" sz="5400" b="1" dirty="0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7755"/>
            <a:ext cx="5181600" cy="3887077"/>
          </a:xfrm>
        </p:spPr>
      </p:pic>
      <p:pic>
        <p:nvPicPr>
          <p:cNvPr id="6" name="內容版面配置區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248" y="1825625"/>
            <a:ext cx="3263503" cy="4351338"/>
          </a:xfrm>
        </p:spPr>
      </p:pic>
    </p:spTree>
    <p:extLst>
      <p:ext uri="{BB962C8B-B14F-4D97-AF65-F5344CB8AC3E}">
        <p14:creationId xmlns:p14="http://schemas.microsoft.com/office/powerpoint/2010/main" val="4098854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99259" y="365125"/>
            <a:ext cx="11596254" cy="1325563"/>
          </a:xfrm>
        </p:spPr>
        <p:txBody>
          <a:bodyPr/>
          <a:lstStyle/>
          <a:p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製造驚喜及表現</a:t>
            </a:r>
            <a: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1131</a:t>
            </a:r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學期班級小天使關愛活動</a:t>
            </a:r>
          </a:p>
        </p:txBody>
      </p:sp>
      <p:pic>
        <p:nvPicPr>
          <p:cNvPr id="8" name="內容版面配置區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641" y="1825625"/>
            <a:ext cx="3491344" cy="4351338"/>
          </a:xfrm>
        </p:spPr>
      </p:pic>
      <p:pic>
        <p:nvPicPr>
          <p:cNvPr id="7" name="內容版面配置區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59" y="1750810"/>
            <a:ext cx="2709948" cy="4351338"/>
          </a:xfrm>
        </p:spPr>
      </p:pic>
      <p:pic>
        <p:nvPicPr>
          <p:cNvPr id="9" name="內容版面配置區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098" y="1825625"/>
            <a:ext cx="323365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53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0204" y="365125"/>
            <a:ext cx="11047614" cy="1325563"/>
          </a:xfrm>
        </p:spPr>
        <p:txBody>
          <a:bodyPr/>
          <a:lstStyle/>
          <a:p>
            <a: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20241231</a:t>
            </a:r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跨年夜與學生祝福新年快樂</a:t>
            </a:r>
            <a: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....</a:t>
            </a:r>
            <a:endParaRPr lang="zh-TW" altLang="en-US" dirty="0">
              <a:latin typeface="華康超明體" panose="02020C09000000000000" pitchFamily="49" charset="-120"/>
              <a:ea typeface="華康超明體" panose="02020C09000000000000" pitchFamily="49" charset="-120"/>
            </a:endParaRP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79" y="1690688"/>
            <a:ext cx="3768137" cy="4351338"/>
          </a:xfrm>
        </p:spPr>
      </p:pic>
      <p:pic>
        <p:nvPicPr>
          <p:cNvPr id="6" name="內容版面配置區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295" y="1612669"/>
            <a:ext cx="4547061" cy="4589232"/>
          </a:xfrm>
        </p:spPr>
      </p:pic>
    </p:spTree>
    <p:extLst>
      <p:ext uri="{BB962C8B-B14F-4D97-AF65-F5344CB8AC3E}">
        <p14:creationId xmlns:p14="http://schemas.microsoft.com/office/powerpoint/2010/main" val="1827642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23703" y="365125"/>
            <a:ext cx="11197242" cy="1496926"/>
          </a:xfrm>
        </p:spPr>
        <p:txBody>
          <a:bodyPr/>
          <a:lstStyle/>
          <a:p>
            <a:r>
              <a:rPr lang="en-US" altLang="zh-TW" dirty="0"/>
              <a:t>1131</a:t>
            </a:r>
            <a:r>
              <a:rPr lang="zh-TW" altLang="en-US" dirty="0"/>
              <a:t>寒假期間學生進行四週的基本護理實習</a:t>
            </a:r>
            <a:r>
              <a:rPr lang="en-US" altLang="zh-TW" dirty="0"/>
              <a:t>/</a:t>
            </a:r>
            <a:r>
              <a:rPr lang="zh-TW" altLang="en-US" dirty="0"/>
              <a:t>導師訪視關懷實習狀況</a:t>
            </a:r>
            <a:r>
              <a:rPr lang="en-US" altLang="zh-TW" dirty="0"/>
              <a:t>/</a:t>
            </a:r>
            <a:r>
              <a:rPr lang="zh-TW" altLang="en-US" dirty="0"/>
              <a:t>台中榮總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8200" y="2058194"/>
            <a:ext cx="5181600" cy="3886200"/>
          </a:xfrm>
        </p:spPr>
      </p:pic>
      <p:pic>
        <p:nvPicPr>
          <p:cNvPr id="8" name="內容版面配置區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585" y="2058194"/>
            <a:ext cx="5455920" cy="3886200"/>
          </a:xfrm>
        </p:spPr>
      </p:pic>
    </p:spTree>
    <p:extLst>
      <p:ext uri="{BB962C8B-B14F-4D97-AF65-F5344CB8AC3E}">
        <p14:creationId xmlns:p14="http://schemas.microsoft.com/office/powerpoint/2010/main" val="12684965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447" y="365125"/>
            <a:ext cx="10996353" cy="132556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1131</a:t>
            </a:r>
            <a:r>
              <a:rPr lang="zh-TW" altLang="en-US" dirty="0"/>
              <a:t>寒假期間學生進行四週的基本 護理實習</a:t>
            </a:r>
            <a:r>
              <a:rPr lang="en-US" altLang="zh-TW" dirty="0"/>
              <a:t>/</a:t>
            </a:r>
            <a:br>
              <a:rPr lang="en-US" altLang="zh-TW" dirty="0"/>
            </a:br>
            <a:r>
              <a:rPr lang="zh-TW" altLang="en-US" dirty="0"/>
              <a:t>導師訪視關懷實習狀況</a:t>
            </a:r>
            <a:r>
              <a:rPr lang="en-US" altLang="zh-TW" dirty="0"/>
              <a:t>/</a:t>
            </a:r>
            <a:r>
              <a:rPr lang="zh-TW" altLang="en-US" dirty="0"/>
              <a:t>澄清醫院及林新醫院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8200" y="1845425"/>
            <a:ext cx="5181600" cy="4098969"/>
          </a:xfrm>
        </p:spPr>
      </p:pic>
      <p:pic>
        <p:nvPicPr>
          <p:cNvPr id="8" name="內容版面配置區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585" y="2058194"/>
            <a:ext cx="5178829" cy="3886200"/>
          </a:xfrm>
        </p:spPr>
      </p:pic>
    </p:spTree>
    <p:extLst>
      <p:ext uri="{BB962C8B-B14F-4D97-AF65-F5344CB8AC3E}">
        <p14:creationId xmlns:p14="http://schemas.microsoft.com/office/powerpoint/2010/main" val="29222364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89312" y="85103"/>
            <a:ext cx="6452063" cy="1089602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住宿生宿舍訪視</a:t>
            </a:r>
          </a:p>
        </p:txBody>
      </p:sp>
      <p:pic>
        <p:nvPicPr>
          <p:cNvPr id="10" name="內容版面配置區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1" y="1174705"/>
            <a:ext cx="3915294" cy="3887077"/>
          </a:xfrm>
          <a:prstGeom prst="rect">
            <a:avLst/>
          </a:prstGeom>
        </p:spPr>
      </p:pic>
      <p:pic>
        <p:nvPicPr>
          <p:cNvPr id="11" name="內容版面配置區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1" y="85103"/>
            <a:ext cx="4057995" cy="3887077"/>
          </a:xfrm>
        </p:spPr>
      </p:pic>
      <p:pic>
        <p:nvPicPr>
          <p:cNvPr id="13" name="內容版面配置區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252" y="2801390"/>
            <a:ext cx="4139047" cy="3887077"/>
          </a:xfrm>
        </p:spPr>
      </p:pic>
    </p:spTree>
    <p:extLst>
      <p:ext uri="{BB962C8B-B14F-4D97-AF65-F5344CB8AC3E}">
        <p14:creationId xmlns:p14="http://schemas.microsoft.com/office/powerpoint/2010/main" val="1040857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82385" y="190558"/>
            <a:ext cx="5062451" cy="1325563"/>
          </a:xfrm>
        </p:spPr>
        <p:txBody>
          <a:bodyPr/>
          <a:lstStyle/>
          <a:p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住宿生宿舍訪視</a:t>
            </a:r>
          </a:p>
        </p:txBody>
      </p:sp>
      <p:pic>
        <p:nvPicPr>
          <p:cNvPr id="2" name="內容版面配置區 1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28399" y="2235713"/>
            <a:ext cx="4622958" cy="3183774"/>
          </a:xfrm>
        </p:spPr>
      </p:pic>
      <p:pic>
        <p:nvPicPr>
          <p:cNvPr id="9" name="內容版面配置區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281" y="1341552"/>
            <a:ext cx="3654829" cy="3000264"/>
          </a:xfrm>
        </p:spPr>
      </p:pic>
      <p:pic>
        <p:nvPicPr>
          <p:cNvPr id="6" name="內容版面配置區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328" y="3504165"/>
            <a:ext cx="4096096" cy="3000264"/>
          </a:xfrm>
          <a:prstGeom prst="rect">
            <a:avLst/>
          </a:prstGeom>
        </p:spPr>
      </p:pic>
      <p:pic>
        <p:nvPicPr>
          <p:cNvPr id="7" name="內容版面配置區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12602" y="-104100"/>
            <a:ext cx="3572896" cy="4290504"/>
          </a:xfrm>
          <a:prstGeom prst="rect">
            <a:avLst/>
          </a:prstGeom>
        </p:spPr>
      </p:pic>
      <p:pic>
        <p:nvPicPr>
          <p:cNvPr id="5" name="內容版面配置區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0770" y="3504165"/>
            <a:ext cx="4003171" cy="297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749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96884" y="132370"/>
            <a:ext cx="10515600" cy="1189354"/>
          </a:xfrm>
        </p:spPr>
        <p:txBody>
          <a:bodyPr/>
          <a:lstStyle/>
          <a:p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重視班級經營</a:t>
            </a:r>
            <a: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/</a:t>
            </a:r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開學前的喊話</a:t>
            </a:r>
            <a: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....</a:t>
            </a:r>
            <a:endParaRPr lang="zh-TW" altLang="en-US" dirty="0">
              <a:latin typeface="華康超明體" panose="02020C09000000000000" pitchFamily="49" charset="-120"/>
              <a:ea typeface="華康超明體" panose="02020C09000000000000" pitchFamily="49" charset="-12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82138" y="1197033"/>
            <a:ext cx="10972800" cy="537002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en-US" b="1" dirty="0"/>
              <a:t>嗨</a:t>
            </a:r>
            <a:r>
              <a:rPr lang="en-US" altLang="zh-TW" b="1" dirty="0"/>
              <a:t>…</a:t>
            </a:r>
            <a:r>
              <a:rPr lang="zh-TW" altLang="en-US" b="1" dirty="0"/>
              <a:t>各位平安</a:t>
            </a:r>
            <a:r>
              <a:rPr lang="en-US" altLang="zh-TW" b="1" dirty="0"/>
              <a:t>/20240909</a:t>
            </a:r>
            <a:r>
              <a:rPr lang="zh-TW" altLang="en-US" b="1" dirty="0"/>
              <a:t>貼心的提醒</a:t>
            </a:r>
            <a:br>
              <a:rPr lang="zh-TW" altLang="en-US" b="1" dirty="0"/>
            </a:br>
            <a:r>
              <a:rPr lang="zh-TW" altLang="en-US" b="1" dirty="0"/>
              <a:t>眼見漫長的暑假就要消失了蛤？</a:t>
            </a:r>
            <a:r>
              <a:rPr lang="en-US" altLang="zh-TW" b="1" dirty="0"/>
              <a:t>……</a:t>
            </a:r>
            <a:br>
              <a:rPr lang="zh-TW" altLang="en-US" b="1" dirty="0"/>
            </a:br>
            <a:r>
              <a:rPr lang="zh-TW" altLang="en-US" b="1" dirty="0">
                <a:solidFill>
                  <a:srgbClr val="FF0000"/>
                </a:solidFill>
              </a:rPr>
              <a:t>暑假所安排的／所接觸的／所適應的</a:t>
            </a:r>
            <a:r>
              <a:rPr lang="en-US" altLang="zh-TW" b="1" dirty="0">
                <a:solidFill>
                  <a:srgbClr val="FF0000"/>
                </a:solidFill>
              </a:rPr>
              <a:t>~</a:t>
            </a:r>
            <a:r>
              <a:rPr lang="zh-TW" altLang="en-US" b="1" dirty="0">
                <a:solidFill>
                  <a:srgbClr val="FF0000"/>
                </a:solidFill>
              </a:rPr>
              <a:t>檢視一下那些需要捨離重新恢復正軌</a:t>
            </a:r>
            <a:br>
              <a:rPr lang="zh-TW" altLang="en-US" b="1" dirty="0"/>
            </a:br>
            <a:r>
              <a:rPr lang="en-US" altLang="zh-TW" b="1" dirty="0"/>
              <a:t>1.</a:t>
            </a:r>
            <a:r>
              <a:rPr lang="zh-TW" altLang="en-US" b="1" dirty="0">
                <a:solidFill>
                  <a:srgbClr val="FF0000"/>
                </a:solidFill>
              </a:rPr>
              <a:t>睡覺跟起床時間</a:t>
            </a:r>
            <a:br>
              <a:rPr lang="zh-TW" altLang="en-US" b="1" dirty="0">
                <a:solidFill>
                  <a:srgbClr val="FF0000"/>
                </a:solidFill>
              </a:rPr>
            </a:br>
            <a:r>
              <a:rPr lang="en-US" altLang="zh-TW" b="1" dirty="0"/>
              <a:t>2.</a:t>
            </a:r>
            <a:r>
              <a:rPr lang="zh-TW" altLang="en-US" b="1" dirty="0"/>
              <a:t>晚上至少</a:t>
            </a:r>
            <a:r>
              <a:rPr lang="en-US" altLang="zh-TW" b="1" dirty="0"/>
              <a:t>2</a:t>
            </a:r>
            <a:r>
              <a:rPr lang="zh-TW" altLang="en-US" b="1" dirty="0"/>
              <a:t>小時的定心給書桌的時間</a:t>
            </a:r>
            <a:br>
              <a:rPr lang="zh-TW" altLang="en-US" b="1" dirty="0"/>
            </a:br>
            <a:r>
              <a:rPr lang="en-US" altLang="zh-TW" b="1" dirty="0"/>
              <a:t>3.</a:t>
            </a:r>
            <a:r>
              <a:rPr lang="zh-TW" altLang="en-US" b="1" dirty="0">
                <a:solidFill>
                  <a:srgbClr val="FF0000"/>
                </a:solidFill>
              </a:rPr>
              <a:t>可以隨時跟手機分離作專心學習或靜下來</a:t>
            </a:r>
            <a:br>
              <a:rPr lang="zh-TW" altLang="en-US" b="1" dirty="0">
                <a:solidFill>
                  <a:srgbClr val="FF0000"/>
                </a:solidFill>
              </a:rPr>
            </a:br>
            <a:r>
              <a:rPr lang="en-US" altLang="zh-TW" b="1" dirty="0"/>
              <a:t>4.</a:t>
            </a:r>
            <a:r>
              <a:rPr lang="zh-TW" altLang="en-US" b="1" dirty="0"/>
              <a:t>你們的書桌還找得到空位學習嗎？房間有整理到適合學習嗎？</a:t>
            </a:r>
            <a:br>
              <a:rPr lang="zh-TW" altLang="en-US" b="1" dirty="0"/>
            </a:br>
            <a:r>
              <a:rPr lang="en-US" altLang="zh-TW" b="1" dirty="0"/>
              <a:t>5.</a:t>
            </a:r>
            <a:r>
              <a:rPr lang="zh-TW" altLang="en-US" b="1" dirty="0">
                <a:solidFill>
                  <a:srgbClr val="FF0000"/>
                </a:solidFill>
              </a:rPr>
              <a:t>今天開始感受一下坐在書桌的記憶並檢視文具書籍足夠否？</a:t>
            </a:r>
            <a:br>
              <a:rPr lang="zh-TW" altLang="en-US" b="1" dirty="0">
                <a:solidFill>
                  <a:srgbClr val="FF0000"/>
                </a:solidFill>
              </a:rPr>
            </a:br>
            <a:r>
              <a:rPr lang="zh-TW" altLang="en-US" b="1" dirty="0"/>
              <a:t>一切事物都要作好準備喔！（我也要跟著收心耶）</a:t>
            </a:r>
            <a:endParaRPr lang="en-US" altLang="zh-TW" b="1" dirty="0"/>
          </a:p>
          <a:p>
            <a:pPr marL="0" indent="0">
              <a:lnSpc>
                <a:spcPct val="100000"/>
              </a:lnSpc>
              <a:buNone/>
            </a:pPr>
            <a:br>
              <a:rPr lang="zh-TW" altLang="en-US" b="1" dirty="0"/>
            </a:br>
            <a:r>
              <a:rPr lang="zh-TW" altLang="en-US" b="1" dirty="0"/>
              <a:t>咱們共同準備好迎接新學期喔！給自己好好規劃呦</a:t>
            </a:r>
            <a:r>
              <a:rPr lang="en-US" altLang="zh-TW" b="1" dirty="0"/>
              <a:t>… </a:t>
            </a:r>
            <a:endParaRPr lang="zh-TW" altLang="en-US" b="1" dirty="0"/>
          </a:p>
          <a:p>
            <a:pPr>
              <a:lnSpc>
                <a:spcPct val="100000"/>
              </a:lnSpc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80477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班級輔導</a:t>
            </a:r>
            <a: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52</a:t>
            </a:r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位學生</a:t>
            </a:r>
            <a: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/</a:t>
            </a:r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類型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690688"/>
            <a:ext cx="5181600" cy="4486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3600" dirty="0"/>
              <a:t>1</a:t>
            </a:r>
            <a:r>
              <a:rPr lang="en-US" altLang="zh-TW" sz="3600" b="1" dirty="0"/>
              <a:t>.</a:t>
            </a:r>
            <a:r>
              <a:rPr lang="zh-TW" altLang="en-US" sz="3600" b="1" dirty="0"/>
              <a:t>請假出缺席問題</a:t>
            </a:r>
            <a:endParaRPr lang="en-US" altLang="zh-TW" sz="3600" b="1" dirty="0"/>
          </a:p>
          <a:p>
            <a:pPr marL="0" indent="0">
              <a:buNone/>
            </a:pPr>
            <a:r>
              <a:rPr lang="en-US" altLang="zh-TW" sz="3600" b="1" dirty="0"/>
              <a:t>(</a:t>
            </a:r>
            <a:r>
              <a:rPr lang="zh-TW" altLang="en-US" sz="3600" b="1" dirty="0"/>
              <a:t>操行</a:t>
            </a:r>
            <a:r>
              <a:rPr lang="en-US" altLang="zh-TW" sz="3600" b="1" dirty="0"/>
              <a:t>?/</a:t>
            </a:r>
            <a:r>
              <a:rPr lang="zh-TW" altLang="en-US" sz="3600" b="1" dirty="0"/>
              <a:t>班規流程</a:t>
            </a:r>
            <a:r>
              <a:rPr lang="en-US" altLang="zh-TW" sz="3600" b="1" dirty="0"/>
              <a:t>/</a:t>
            </a:r>
            <a:r>
              <a:rPr lang="zh-TW" altLang="en-US" sz="3600" b="1" dirty="0"/>
              <a:t>點名的督促</a:t>
            </a:r>
            <a:r>
              <a:rPr lang="en-US" altLang="zh-TW" sz="3600" b="1" dirty="0"/>
              <a:t>……)</a:t>
            </a:r>
          </a:p>
          <a:p>
            <a:pPr marL="0" indent="0">
              <a:buNone/>
            </a:pPr>
            <a:r>
              <a:rPr lang="en-US" altLang="zh-TW" sz="3600" b="1" dirty="0"/>
              <a:t>2.</a:t>
            </a:r>
            <a:r>
              <a:rPr lang="zh-TW" altLang="en-US" sz="3600" b="1" dirty="0"/>
              <a:t>打工問題</a:t>
            </a:r>
            <a:endParaRPr lang="en-US" altLang="zh-TW" sz="3600" b="1" dirty="0"/>
          </a:p>
          <a:p>
            <a:pPr marL="0" indent="0">
              <a:buNone/>
            </a:pPr>
            <a:r>
              <a:rPr lang="en-US" altLang="zh-TW" sz="3600" b="1" dirty="0"/>
              <a:t>3.</a:t>
            </a:r>
            <a:r>
              <a:rPr lang="zh-TW" altLang="en-US" sz="3600" b="1" dirty="0"/>
              <a:t>輔導問題類型</a:t>
            </a:r>
          </a:p>
          <a:p>
            <a:pPr marL="0" indent="0">
              <a:buNone/>
            </a:pPr>
            <a:endParaRPr lang="zh-TW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392486" y="1521229"/>
            <a:ext cx="4961313" cy="4655734"/>
          </a:xfrm>
        </p:spPr>
        <p:txBody>
          <a:bodyPr>
            <a:normAutofit/>
          </a:bodyPr>
          <a:lstStyle/>
          <a:p>
            <a:r>
              <a:rPr lang="zh-TW" altLang="en-US" sz="3600" b="1" dirty="0"/>
              <a:t>中低收入戶</a:t>
            </a:r>
            <a:r>
              <a:rPr lang="en-US" altLang="zh-TW" sz="3600" b="1" dirty="0"/>
              <a:t>/</a:t>
            </a:r>
            <a:r>
              <a:rPr lang="zh-TW" altLang="en-US" sz="3600" b="1" dirty="0"/>
              <a:t>七位</a:t>
            </a:r>
            <a:endParaRPr lang="en-US" altLang="zh-TW" sz="3600" b="1" dirty="0"/>
          </a:p>
          <a:p>
            <a:r>
              <a:rPr lang="zh-TW" altLang="en-US" sz="3600" b="1" dirty="0">
                <a:solidFill>
                  <a:srgbClr val="FF0000"/>
                </a:solidFill>
              </a:rPr>
              <a:t>身心困擾</a:t>
            </a:r>
            <a:r>
              <a:rPr lang="en-US" altLang="zh-TW" sz="3600" b="1" dirty="0">
                <a:solidFill>
                  <a:srgbClr val="FF0000"/>
                </a:solidFill>
              </a:rPr>
              <a:t>/</a:t>
            </a:r>
            <a:r>
              <a:rPr lang="zh-TW" altLang="en-US" sz="3600" b="1" dirty="0">
                <a:solidFill>
                  <a:srgbClr val="FF0000"/>
                </a:solidFill>
              </a:rPr>
              <a:t>八位</a:t>
            </a:r>
            <a:endParaRPr lang="en-US" altLang="zh-TW" sz="3600" b="1" dirty="0">
              <a:solidFill>
                <a:srgbClr val="FF0000"/>
              </a:solidFill>
            </a:endParaRPr>
          </a:p>
          <a:p>
            <a:r>
              <a:rPr lang="zh-TW" altLang="en-US" sz="3600" b="1" dirty="0"/>
              <a:t>學習困擾及興趣不高</a:t>
            </a:r>
            <a:r>
              <a:rPr lang="en-US" altLang="zh-TW" sz="3600" b="1" dirty="0"/>
              <a:t>/</a:t>
            </a:r>
            <a:r>
              <a:rPr lang="zh-TW" altLang="en-US" sz="3600" b="1" dirty="0"/>
              <a:t>十一位</a:t>
            </a:r>
            <a:endParaRPr lang="en-US" altLang="zh-TW" sz="3600" b="1" dirty="0"/>
          </a:p>
          <a:p>
            <a:r>
              <a:rPr lang="zh-TW" altLang="en-US" sz="3600" b="1" dirty="0">
                <a:solidFill>
                  <a:srgbClr val="FF0000"/>
                </a:solidFill>
              </a:rPr>
              <a:t>休退學事件</a:t>
            </a:r>
          </a:p>
          <a:p>
            <a:endParaRPr lang="zh-TW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3492922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sz="half" idx="1"/>
          </p:nvPr>
        </p:nvSpPr>
        <p:spPr>
          <a:xfrm>
            <a:off x="838200" y="831273"/>
            <a:ext cx="5181600" cy="53456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6000" b="1" dirty="0"/>
              <a:t>謝謝聆聽  </a:t>
            </a:r>
            <a:r>
              <a:rPr lang="en-US" altLang="zh-TW" sz="6000" b="1" dirty="0"/>
              <a:t>….</a:t>
            </a:r>
          </a:p>
          <a:p>
            <a:endParaRPr lang="en-US" altLang="zh-TW" sz="6000" b="1" dirty="0"/>
          </a:p>
          <a:p>
            <a:pPr marL="0" indent="0">
              <a:buNone/>
            </a:pPr>
            <a:r>
              <a:rPr lang="zh-TW" altLang="en-US" sz="6000" b="1" dirty="0"/>
              <a:t>請多指教</a:t>
            </a:r>
            <a:r>
              <a:rPr lang="en-US" altLang="zh-TW" sz="6000" b="1" dirty="0"/>
              <a:t>......</a:t>
            </a:r>
            <a:endParaRPr lang="zh-TW" altLang="en-US" sz="6000" b="1" dirty="0"/>
          </a:p>
        </p:txBody>
      </p:sp>
      <p:pic>
        <p:nvPicPr>
          <p:cNvPr id="9" name="內容版面配置區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831273"/>
            <a:ext cx="5181600" cy="5029200"/>
          </a:xfrm>
        </p:spPr>
      </p:pic>
    </p:spTree>
    <p:extLst>
      <p:ext uri="{BB962C8B-B14F-4D97-AF65-F5344CB8AC3E}">
        <p14:creationId xmlns:p14="http://schemas.microsoft.com/office/powerpoint/2010/main" val="3651534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班級經營</a:t>
            </a:r>
            <a:r>
              <a:rPr lang="en-US" altLang="zh-TW" sz="54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/</a:t>
            </a:r>
            <a:r>
              <a:rPr lang="zh-TW" altLang="en-US" sz="54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善用班級幹部及班會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199" y="1690688"/>
            <a:ext cx="10716491" cy="4486275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4000" b="1" dirty="0"/>
              <a:t>1.</a:t>
            </a:r>
            <a:r>
              <a:rPr lang="zh-TW" altLang="en-US" sz="4000" b="1" dirty="0"/>
              <a:t>幹部共識會議</a:t>
            </a:r>
            <a:endParaRPr lang="en-US" altLang="zh-TW" sz="4000" b="1" dirty="0"/>
          </a:p>
          <a:p>
            <a:pPr marL="0" indent="0">
              <a:buNone/>
            </a:pPr>
            <a:r>
              <a:rPr lang="en-US" altLang="zh-TW" sz="4000" b="1" dirty="0"/>
              <a:t>2.</a:t>
            </a:r>
            <a:r>
              <a:rPr lang="zh-TW" altLang="en-US" sz="4000" b="1" dirty="0"/>
              <a:t>小老師共識會議</a:t>
            </a:r>
            <a:endParaRPr lang="en-US" altLang="zh-TW" sz="4000" b="1" dirty="0"/>
          </a:p>
          <a:p>
            <a:pPr marL="0" indent="0">
              <a:buNone/>
            </a:pPr>
            <a:r>
              <a:rPr lang="en-US" altLang="zh-TW" sz="4000" b="1" dirty="0"/>
              <a:t>3.</a:t>
            </a:r>
            <a:r>
              <a:rPr lang="zh-TW" altLang="en-US" sz="4000" b="1" dirty="0">
                <a:solidFill>
                  <a:srgbClr val="FF0000"/>
                </a:solidFill>
              </a:rPr>
              <a:t>落實班級會議</a:t>
            </a:r>
            <a:r>
              <a:rPr lang="en-US" altLang="zh-TW" sz="4000" b="1" dirty="0"/>
              <a:t>/</a:t>
            </a:r>
            <a:r>
              <a:rPr lang="zh-TW" altLang="en-US" sz="4000" b="1" dirty="0"/>
              <a:t>原則上兩周一次</a:t>
            </a:r>
            <a:r>
              <a:rPr lang="zh-TW" altLang="en-US" sz="4000" b="1" dirty="0">
                <a:latin typeface="PMingLiU" panose="02020500000000000000" pitchFamily="18" charset="-120"/>
                <a:ea typeface="PMingLiU" panose="02020500000000000000" pitchFamily="18" charset="-120"/>
              </a:rPr>
              <a:t>、</a:t>
            </a:r>
            <a:r>
              <a:rPr lang="zh-TW" altLang="en-US" sz="4000" b="1" dirty="0"/>
              <a:t>視情形增減</a:t>
            </a:r>
            <a:r>
              <a:rPr lang="zh-TW" altLang="en-US" sz="4000" b="1" dirty="0">
                <a:latin typeface="PMingLiU" panose="02020500000000000000" pitchFamily="18" charset="-120"/>
                <a:ea typeface="PMingLiU" panose="02020500000000000000" pitchFamily="18" charset="-120"/>
              </a:rPr>
              <a:t>；每學期約</a:t>
            </a:r>
            <a:r>
              <a:rPr lang="en-US" altLang="zh-TW" sz="4000" b="1" dirty="0">
                <a:latin typeface="PMingLiU" panose="02020500000000000000" pitchFamily="18" charset="-120"/>
                <a:ea typeface="PMingLiU" panose="02020500000000000000" pitchFamily="18" charset="-120"/>
              </a:rPr>
              <a:t>7-8</a:t>
            </a:r>
            <a:r>
              <a:rPr lang="zh-TW" altLang="en-US" sz="4000" b="1" dirty="0">
                <a:latin typeface="PMingLiU" panose="02020500000000000000" pitchFamily="18" charset="-120"/>
                <a:ea typeface="PMingLiU" panose="02020500000000000000" pitchFamily="18" charset="-120"/>
              </a:rPr>
              <a:t>次</a:t>
            </a:r>
            <a:r>
              <a:rPr lang="en-US" altLang="zh-TW" sz="4000" b="1" dirty="0">
                <a:latin typeface="PMingLiU" panose="02020500000000000000" pitchFamily="18" charset="-120"/>
                <a:ea typeface="PMingLiU" panose="02020500000000000000" pitchFamily="18" charset="-120"/>
              </a:rPr>
              <a:t>(</a:t>
            </a:r>
            <a:r>
              <a:rPr lang="zh-TW" altLang="en-US" sz="4000" b="1" dirty="0">
                <a:latin typeface="PMingLiU" panose="02020500000000000000" pitchFamily="18" charset="-120"/>
                <a:ea typeface="PMingLiU" panose="02020500000000000000" pitchFamily="18" charset="-120"/>
              </a:rPr>
              <a:t>加強開會報告表達能力</a:t>
            </a:r>
            <a:r>
              <a:rPr lang="en-US" altLang="zh-TW" dirty="0">
                <a:latin typeface="PMingLiU" panose="02020500000000000000" pitchFamily="18" charset="-120"/>
                <a:ea typeface="PMingLiU" panose="02020500000000000000" pitchFamily="18" charset="-120"/>
              </a:rPr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48969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班級經營</a:t>
            </a:r>
            <a:r>
              <a:rPr lang="en-US" altLang="zh-TW" sz="54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/</a:t>
            </a:r>
            <a:r>
              <a:rPr lang="zh-TW" altLang="en-US" sz="54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美化教室環境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zh-TW" altLang="en-US" sz="3600" b="1" dirty="0"/>
              <a:t>運動會得獎</a:t>
            </a:r>
            <a:endParaRPr lang="en-US" altLang="zh-TW" sz="3600" b="1" dirty="0"/>
          </a:p>
          <a:p>
            <a:r>
              <a:rPr lang="zh-TW" altLang="en-US" sz="3600" b="1" dirty="0"/>
              <a:t>基本護理實習心得分享</a:t>
            </a:r>
            <a:endParaRPr lang="en-US" altLang="zh-TW" sz="3600" b="1" dirty="0"/>
          </a:p>
          <a:p>
            <a:r>
              <a:rPr lang="zh-TW" altLang="en-US" sz="3600" b="1" dirty="0"/>
              <a:t>小天使感恩回饋</a:t>
            </a:r>
            <a:endParaRPr lang="en-US" altLang="zh-TW" sz="3600" b="1" dirty="0"/>
          </a:p>
          <a:p>
            <a:r>
              <a:rPr lang="zh-TW" altLang="en-US" sz="3600" b="1" dirty="0"/>
              <a:t>個人作品</a:t>
            </a:r>
            <a:r>
              <a:rPr lang="en-US" altLang="zh-TW" sz="3600" b="1" dirty="0"/>
              <a:t>..</a:t>
            </a:r>
          </a:p>
          <a:p>
            <a:r>
              <a:rPr lang="zh-TW" altLang="en-US" sz="3600" b="1" dirty="0"/>
              <a:t>資料訊息公告</a:t>
            </a:r>
            <a:r>
              <a:rPr lang="en-US" altLang="zh-TW" sz="3600" b="1" dirty="0"/>
              <a:t>..</a:t>
            </a:r>
          </a:p>
          <a:p>
            <a:r>
              <a:rPr lang="zh-TW" altLang="en-US" sz="3600" b="1" dirty="0"/>
              <a:t>定期打掃</a:t>
            </a:r>
            <a:r>
              <a:rPr lang="en-US" altLang="zh-TW" sz="3600" b="1" dirty="0"/>
              <a:t>....</a:t>
            </a:r>
            <a:endParaRPr lang="zh-TW" altLang="en-US" sz="3600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1587731"/>
            <a:ext cx="5379720" cy="4357101"/>
          </a:xfrm>
        </p:spPr>
      </p:pic>
    </p:spTree>
    <p:extLst>
      <p:ext uri="{BB962C8B-B14F-4D97-AF65-F5344CB8AC3E}">
        <p14:creationId xmlns:p14="http://schemas.microsoft.com/office/powerpoint/2010/main" val="3721897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3331" y="365125"/>
            <a:ext cx="11006051" cy="1325563"/>
          </a:xfrm>
        </p:spPr>
        <p:txBody>
          <a:bodyPr>
            <a:normAutofit/>
          </a:bodyPr>
          <a:lstStyle/>
          <a:p>
            <a:r>
              <a:rPr lang="zh-TW" altLang="en-US" sz="54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陪伴讀書及學習</a:t>
            </a:r>
            <a:r>
              <a:rPr lang="en-US" altLang="zh-TW" sz="54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/</a:t>
            </a:r>
            <a:r>
              <a:rPr lang="zh-TW" altLang="en-US" sz="5400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成立讀書會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76205" y="2169684"/>
            <a:ext cx="4352925" cy="2983164"/>
          </a:xfrm>
        </p:spPr>
      </p:pic>
      <p:pic>
        <p:nvPicPr>
          <p:cNvPr id="6" name="內容版面配置區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13468" y="1821108"/>
            <a:ext cx="3814156" cy="3886200"/>
          </a:xfrm>
        </p:spPr>
      </p:pic>
      <p:pic>
        <p:nvPicPr>
          <p:cNvPr id="7" name="內容版面配置區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095" y="2026549"/>
            <a:ext cx="4247803" cy="388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797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30135" y="112246"/>
            <a:ext cx="10733116" cy="1109726"/>
          </a:xfrm>
        </p:spPr>
        <p:txBody>
          <a:bodyPr/>
          <a:lstStyle/>
          <a:p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讀書會</a:t>
            </a:r>
            <a: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/</a:t>
            </a:r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協助班級學生課業問題之補救教學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33" y="1030485"/>
            <a:ext cx="3974869" cy="2915788"/>
          </a:xfrm>
        </p:spPr>
      </p:pic>
      <p:pic>
        <p:nvPicPr>
          <p:cNvPr id="6" name="內容版面配置區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399" y="1437808"/>
            <a:ext cx="4188229" cy="2915788"/>
          </a:xfrm>
        </p:spPr>
      </p:pic>
      <p:pic>
        <p:nvPicPr>
          <p:cNvPr id="7" name="內容版面配置區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48248" y="1432444"/>
            <a:ext cx="3857204" cy="3302669"/>
          </a:xfrm>
          <a:prstGeom prst="rect">
            <a:avLst/>
          </a:prstGeom>
        </p:spPr>
      </p:pic>
      <p:pic>
        <p:nvPicPr>
          <p:cNvPr id="8" name="內容版面配置區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20" y="3446889"/>
            <a:ext cx="2834642" cy="3253169"/>
          </a:xfrm>
          <a:prstGeom prst="rect">
            <a:avLst/>
          </a:prstGeom>
        </p:spPr>
      </p:pic>
      <p:pic>
        <p:nvPicPr>
          <p:cNvPr id="9" name="內容版面配置區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378">
            <a:off x="8321605" y="3432444"/>
            <a:ext cx="2448225" cy="346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816244" cy="1172730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陪伴參與班級活動</a:t>
            </a:r>
            <a: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/20241130</a:t>
            </a:r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運動會</a:t>
            </a:r>
          </a:p>
        </p:txBody>
      </p:sp>
      <p:pic>
        <p:nvPicPr>
          <p:cNvPr id="9" name="內容版面配置區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3" y="1659183"/>
            <a:ext cx="3981796" cy="4475610"/>
          </a:xfrm>
        </p:spPr>
      </p:pic>
      <p:pic>
        <p:nvPicPr>
          <p:cNvPr id="10" name="內容版面配置區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105" y="1537856"/>
            <a:ext cx="3441469" cy="4488871"/>
          </a:xfrm>
        </p:spPr>
      </p:pic>
      <p:pic>
        <p:nvPicPr>
          <p:cNvPr id="5" name="內容版面配置區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435" y="1537856"/>
            <a:ext cx="3458095" cy="459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006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鼓勵學生參與校內外活動</a:t>
            </a:r>
            <a: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/</a:t>
            </a:r>
            <a:b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</a:br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        增加展翅飛翔及發現自己的潛在</a:t>
            </a:r>
            <a:r>
              <a:rPr lang="en-US" altLang="zh-TW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….</a:t>
            </a:r>
            <a:endParaRPr lang="zh-TW" altLang="en-US" dirty="0">
              <a:latin typeface="華康超明體" panose="02020C09000000000000" pitchFamily="49" charset="-120"/>
              <a:ea typeface="華康超明體" panose="02020C09000000000000" pitchFamily="49" charset="-120"/>
            </a:endParaRPr>
          </a:p>
        </p:txBody>
      </p:sp>
      <p:pic>
        <p:nvPicPr>
          <p:cNvPr id="6" name="內容版面配置區 1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3" y="1690688"/>
            <a:ext cx="3358342" cy="4419167"/>
          </a:xfrm>
          <a:prstGeom prst="rect">
            <a:avLst/>
          </a:prstGeom>
        </p:spPr>
      </p:pic>
      <p:pic>
        <p:nvPicPr>
          <p:cNvPr id="5" name="內容版面配置區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407" y="1853738"/>
            <a:ext cx="3848793" cy="4463935"/>
          </a:xfrm>
          <a:prstGeom prst="rect">
            <a:avLst/>
          </a:prstGeom>
        </p:spPr>
      </p:pic>
      <p:sp>
        <p:nvSpPr>
          <p:cNvPr id="3" name="內容版面配置區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" name="內容版面配置區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206" y="1724602"/>
            <a:ext cx="449718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094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華康超明體" panose="02020C09000000000000" pitchFamily="49" charset="-120"/>
                <a:ea typeface="華康超明體" panose="02020C09000000000000" pitchFamily="49" charset="-120"/>
              </a:rPr>
              <a:t>畢業校友學姐傳承分享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725" y="2349138"/>
            <a:ext cx="3700549" cy="3888391"/>
          </a:xfrm>
        </p:spPr>
      </p:pic>
      <p:pic>
        <p:nvPicPr>
          <p:cNvPr id="7" name="內容版面配置區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274" y="1302147"/>
            <a:ext cx="3507972" cy="4253706"/>
          </a:xfrm>
          <a:prstGeom prst="rect">
            <a:avLst/>
          </a:prstGeom>
        </p:spPr>
      </p:pic>
      <p:pic>
        <p:nvPicPr>
          <p:cNvPr id="6" name="內容版面配置區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63" y="1749471"/>
            <a:ext cx="3785062" cy="4209603"/>
          </a:xfrm>
        </p:spPr>
      </p:pic>
    </p:spTree>
    <p:extLst>
      <p:ext uri="{BB962C8B-B14F-4D97-AF65-F5344CB8AC3E}">
        <p14:creationId xmlns:p14="http://schemas.microsoft.com/office/powerpoint/2010/main" val="3520311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</TotalTime>
  <Words>487</Words>
  <Application>Microsoft Office PowerPoint</Application>
  <PresentationFormat>寬螢幕</PresentationFormat>
  <Paragraphs>49</Paragraphs>
  <Slides>21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21</vt:i4>
      </vt:variant>
    </vt:vector>
  </HeadingPairs>
  <TitlesOfParts>
    <vt:vector size="28" baseType="lpstr">
      <vt:lpstr>華康超明體</vt:lpstr>
      <vt:lpstr>新細明體</vt:lpstr>
      <vt:lpstr>新細明體</vt:lpstr>
      <vt:lpstr>Arial</vt:lpstr>
      <vt:lpstr>Calibri</vt:lpstr>
      <vt:lpstr>Calibri Light</vt:lpstr>
      <vt:lpstr>Office 佈景主題</vt:lpstr>
      <vt:lpstr>PowerPoint 簡報</vt:lpstr>
      <vt:lpstr>重視班級經營/開學前的喊話....</vt:lpstr>
      <vt:lpstr>班級經營/善用班級幹部及班會</vt:lpstr>
      <vt:lpstr>班級經營/美化教室環境</vt:lpstr>
      <vt:lpstr>陪伴讀書及學習/成立讀書會</vt:lpstr>
      <vt:lpstr>讀書會/協助班級學生課業問題之補救教學</vt:lpstr>
      <vt:lpstr>陪伴參與班級活動/20241130運動會</vt:lpstr>
      <vt:lpstr>鼓勵學生參與校內外活動/         增加展翅飛翔及發現自己的潛在….</vt:lpstr>
      <vt:lpstr>畢業校友學姐傳承分享</vt:lpstr>
      <vt:lpstr>班級志工活動 20241026集集八張社區發展協會快樂行暨代間教育</vt:lpstr>
      <vt:lpstr>學生與長輩共同完成按摩搥....</vt:lpstr>
      <vt:lpstr>成果展示集與長輩共進午餐…..</vt:lpstr>
      <vt:lpstr>羅娜部落健康服務..</vt:lpstr>
      <vt:lpstr>製造驚喜及表現1131學期班級小天使關愛活動</vt:lpstr>
      <vt:lpstr>20241231跨年夜與學生祝福新年快樂....</vt:lpstr>
      <vt:lpstr>1131寒假期間學生進行四週的基本護理實習/導師訪視關懷實習狀況/台中榮總</vt:lpstr>
      <vt:lpstr>1131寒假期間學生進行四週的基本 護理實習/ 導師訪視關懷實習狀況/澄清醫院及林新醫院</vt:lpstr>
      <vt:lpstr>住宿生宿舍訪視</vt:lpstr>
      <vt:lpstr>住宿生宿舍訪視</vt:lpstr>
      <vt:lpstr>班級輔導52位學生/類型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1132績優導師證明資料</dc:title>
  <dc:creator>user</dc:creator>
  <cp:lastModifiedBy>User</cp:lastModifiedBy>
  <cp:revision>44</cp:revision>
  <dcterms:created xsi:type="dcterms:W3CDTF">2025-06-02T08:22:38Z</dcterms:created>
  <dcterms:modified xsi:type="dcterms:W3CDTF">2025-10-02T02:31:44Z</dcterms:modified>
</cp:coreProperties>
</file>