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72"/>
  </p:notesMasterIdLst>
  <p:handoutMasterIdLst>
    <p:handoutMasterId r:id="rId73"/>
  </p:handoutMasterIdLst>
  <p:sldIdLst>
    <p:sldId id="1051" r:id="rId2"/>
    <p:sldId id="1191" r:id="rId3"/>
    <p:sldId id="1902" r:id="rId4"/>
    <p:sldId id="1903" r:id="rId5"/>
    <p:sldId id="1904" r:id="rId6"/>
    <p:sldId id="1905" r:id="rId7"/>
    <p:sldId id="1906" r:id="rId8"/>
    <p:sldId id="1907" r:id="rId9"/>
    <p:sldId id="1908" r:id="rId10"/>
    <p:sldId id="1909" r:id="rId11"/>
    <p:sldId id="1910" r:id="rId12"/>
    <p:sldId id="1911" r:id="rId13"/>
    <p:sldId id="1912" r:id="rId14"/>
    <p:sldId id="1913" r:id="rId15"/>
    <p:sldId id="1914" r:id="rId16"/>
    <p:sldId id="1915" r:id="rId17"/>
    <p:sldId id="1916" r:id="rId18"/>
    <p:sldId id="1917" r:id="rId19"/>
    <p:sldId id="1918" r:id="rId20"/>
    <p:sldId id="1870" r:id="rId21"/>
    <p:sldId id="1919" r:id="rId22"/>
    <p:sldId id="1920" r:id="rId23"/>
    <p:sldId id="1921" r:id="rId24"/>
    <p:sldId id="1922" r:id="rId25"/>
    <p:sldId id="1923" r:id="rId26"/>
    <p:sldId id="1876" r:id="rId27"/>
    <p:sldId id="1924" r:id="rId28"/>
    <p:sldId id="1925" r:id="rId29"/>
    <p:sldId id="1926" r:id="rId30"/>
    <p:sldId id="1927" r:id="rId31"/>
    <p:sldId id="1928" r:id="rId32"/>
    <p:sldId id="1929" r:id="rId33"/>
    <p:sldId id="1930" r:id="rId34"/>
    <p:sldId id="1931" r:id="rId35"/>
    <p:sldId id="1932" r:id="rId36"/>
    <p:sldId id="1933" r:id="rId37"/>
    <p:sldId id="1934" r:id="rId38"/>
    <p:sldId id="1935" r:id="rId39"/>
    <p:sldId id="1936" r:id="rId40"/>
    <p:sldId id="1937" r:id="rId41"/>
    <p:sldId id="1938" r:id="rId42"/>
    <p:sldId id="1892" r:id="rId43"/>
    <p:sldId id="1939" r:id="rId44"/>
    <p:sldId id="1940" r:id="rId45"/>
    <p:sldId id="1941" r:id="rId46"/>
    <p:sldId id="1942" r:id="rId47"/>
    <p:sldId id="1943" r:id="rId48"/>
    <p:sldId id="1944" r:id="rId49"/>
    <p:sldId id="1945" r:id="rId50"/>
    <p:sldId id="1196" r:id="rId51"/>
    <p:sldId id="1966" r:id="rId52"/>
    <p:sldId id="1950" r:id="rId53"/>
    <p:sldId id="1952" r:id="rId54"/>
    <p:sldId id="1953" r:id="rId55"/>
    <p:sldId id="1954" r:id="rId56"/>
    <p:sldId id="1955" r:id="rId57"/>
    <p:sldId id="1946" r:id="rId58"/>
    <p:sldId id="1947" r:id="rId59"/>
    <p:sldId id="1956" r:id="rId60"/>
    <p:sldId id="1957" r:id="rId61"/>
    <p:sldId id="1958" r:id="rId62"/>
    <p:sldId id="1959" r:id="rId63"/>
    <p:sldId id="1960" r:id="rId64"/>
    <p:sldId id="1961" r:id="rId65"/>
    <p:sldId id="1962" r:id="rId66"/>
    <p:sldId id="1963" r:id="rId67"/>
    <p:sldId id="1964" r:id="rId68"/>
    <p:sldId id="1965" r:id="rId69"/>
    <p:sldId id="1707" r:id="rId70"/>
    <p:sldId id="1199" r:id="rId71"/>
  </p:sldIdLst>
  <p:sldSz cx="9144000" cy="6858000" type="screen4x3"/>
  <p:notesSz cx="6797675" cy="9929813"/>
  <p:defaultTextStyle>
    <a:defPPr>
      <a:defRPr lang="zh-TW"/>
    </a:defPPr>
    <a:lvl1pPr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8A"/>
    <a:srgbClr val="0000FF"/>
    <a:srgbClr val="8064A2"/>
    <a:srgbClr val="60497B"/>
    <a:srgbClr val="760092"/>
    <a:srgbClr val="7030A0"/>
    <a:srgbClr val="EDA3FF"/>
    <a:srgbClr val="F5C9FF"/>
    <a:srgbClr val="EC9BFF"/>
    <a:srgbClr val="AE9C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中等深淺樣式 3 - 輔色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中等深淺樣式 3 - 輔色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中等深淺樣式 3 - 輔色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09" autoAdjust="0"/>
    <p:restoredTop sz="92086" autoAdjust="0"/>
  </p:normalViewPr>
  <p:slideViewPr>
    <p:cSldViewPr>
      <p:cViewPr varScale="1">
        <p:scale>
          <a:sx n="85" d="100"/>
          <a:sy n="85" d="100"/>
        </p:scale>
        <p:origin x="158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0830%20&#21508;&#31995;&#26063;&#32676;.xl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華康粗圓體" panose="020F0709000000000000" pitchFamily="49" charset="-120"/>
                <a:ea typeface="華康粗圓體" panose="020F0709000000000000" pitchFamily="49" charset="-120"/>
                <a:cs typeface="+mn-cs"/>
              </a:defRPr>
            </a:pPr>
            <a:r>
              <a:rPr lang="en-US" altLang="zh-TW" sz="1800">
                <a:latin typeface="華康粗圓體" panose="020F0709000000000000" pitchFamily="49" charset="-120"/>
                <a:ea typeface="華康粗圓體" panose="020F0709000000000000" pitchFamily="49" charset="-120"/>
              </a:rPr>
              <a:t>110</a:t>
            </a:r>
            <a:r>
              <a:rPr lang="zh-TW" altLang="en-US" sz="1800">
                <a:latin typeface="華康粗圓體" panose="020F0709000000000000" pitchFamily="49" charset="-120"/>
                <a:ea typeface="華康粗圓體" panose="020F0709000000000000" pitchFamily="49" charset="-120"/>
              </a:rPr>
              <a:t>學年度原住民族學生各族人數</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華康粗圓體" panose="020F0709000000000000" pitchFamily="49" charset="-120"/>
              <a:ea typeface="華康粗圓體" panose="020F0709000000000000" pitchFamily="49" charset="-120"/>
              <a:cs typeface="+mn-cs"/>
            </a:defRPr>
          </a:pPr>
          <a:endParaRPr lang="zh-TW"/>
        </a:p>
      </c:txPr>
    </c:title>
    <c:autoTitleDeleted val="0"/>
    <c:plotArea>
      <c:layout/>
      <c:barChart>
        <c:barDir val="col"/>
        <c:grouping val="clustered"/>
        <c:varyColors val="0"/>
        <c:ser>
          <c:idx val="0"/>
          <c:order val="0"/>
          <c:tx>
            <c:strRef>
              <c:f>'工作表1 (2)'!$B$1</c:f>
              <c:strCache>
                <c:ptCount val="1"/>
                <c:pt idx="0">
                  <c:v>阿美族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 (2)'!$B$2:$B$52</c:f>
              <c:numCache>
                <c:formatCode>General</c:formatCode>
                <c:ptCount val="1"/>
                <c:pt idx="0">
                  <c:v>67</c:v>
                </c:pt>
              </c:numCache>
            </c:numRef>
          </c:val>
          <c:extLst xmlns:c16r2="http://schemas.microsoft.com/office/drawing/2015/06/chart">
            <c:ext xmlns:c16="http://schemas.microsoft.com/office/drawing/2014/chart" uri="{C3380CC4-5D6E-409C-BE32-E72D297353CC}">
              <c16:uniqueId val="{00000000-2EDD-46D3-B7D5-5FFC1894034C}"/>
            </c:ext>
          </c:extLst>
        </c:ser>
        <c:ser>
          <c:idx val="1"/>
          <c:order val="1"/>
          <c:tx>
            <c:strRef>
              <c:f>'工作表1 (2)'!$C$1</c:f>
              <c:strCache>
                <c:ptCount val="1"/>
                <c:pt idx="0">
                  <c:v>排灣族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 (2)'!$C$2:$C$52</c:f>
              <c:numCache>
                <c:formatCode>General</c:formatCode>
                <c:ptCount val="1"/>
                <c:pt idx="0">
                  <c:v>43</c:v>
                </c:pt>
              </c:numCache>
            </c:numRef>
          </c:val>
          <c:extLst xmlns:c16r2="http://schemas.microsoft.com/office/drawing/2015/06/chart">
            <c:ext xmlns:c16="http://schemas.microsoft.com/office/drawing/2014/chart" uri="{C3380CC4-5D6E-409C-BE32-E72D297353CC}">
              <c16:uniqueId val="{00000001-2EDD-46D3-B7D5-5FFC1894034C}"/>
            </c:ext>
          </c:extLst>
        </c:ser>
        <c:ser>
          <c:idx val="2"/>
          <c:order val="2"/>
          <c:tx>
            <c:strRef>
              <c:f>'工作表1 (2)'!$D$1</c:f>
              <c:strCache>
                <c:ptCount val="1"/>
                <c:pt idx="0">
                  <c:v>布農族</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 (2)'!$D$2:$D$52</c:f>
              <c:numCache>
                <c:formatCode>General</c:formatCode>
                <c:ptCount val="1"/>
                <c:pt idx="0">
                  <c:v>30</c:v>
                </c:pt>
              </c:numCache>
            </c:numRef>
          </c:val>
          <c:extLst xmlns:c16r2="http://schemas.microsoft.com/office/drawing/2015/06/chart">
            <c:ext xmlns:c16="http://schemas.microsoft.com/office/drawing/2014/chart" uri="{C3380CC4-5D6E-409C-BE32-E72D297353CC}">
              <c16:uniqueId val="{00000002-2EDD-46D3-B7D5-5FFC1894034C}"/>
            </c:ext>
          </c:extLst>
        </c:ser>
        <c:ser>
          <c:idx val="3"/>
          <c:order val="3"/>
          <c:tx>
            <c:strRef>
              <c:f>'工作表1 (2)'!$E$1</c:f>
              <c:strCache>
                <c:ptCount val="1"/>
                <c:pt idx="0">
                  <c:v>泰雅族</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 (2)'!$E$2:$E$52</c:f>
              <c:numCache>
                <c:formatCode>General</c:formatCode>
                <c:ptCount val="1"/>
                <c:pt idx="0">
                  <c:v>30</c:v>
                </c:pt>
              </c:numCache>
            </c:numRef>
          </c:val>
          <c:extLst xmlns:c16r2="http://schemas.microsoft.com/office/drawing/2015/06/chart">
            <c:ext xmlns:c16="http://schemas.microsoft.com/office/drawing/2014/chart" uri="{C3380CC4-5D6E-409C-BE32-E72D297353CC}">
              <c16:uniqueId val="{00000003-2EDD-46D3-B7D5-5FFC1894034C}"/>
            </c:ext>
          </c:extLst>
        </c:ser>
        <c:ser>
          <c:idx val="4"/>
          <c:order val="4"/>
          <c:tx>
            <c:strRef>
              <c:f>'工作表1 (2)'!$F$1</c:f>
              <c:strCache>
                <c:ptCount val="1"/>
                <c:pt idx="0">
                  <c:v>太魯閣族</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 (2)'!$F$2:$F$52</c:f>
              <c:numCache>
                <c:formatCode>General</c:formatCode>
                <c:ptCount val="1"/>
                <c:pt idx="0">
                  <c:v>11</c:v>
                </c:pt>
              </c:numCache>
            </c:numRef>
          </c:val>
          <c:extLst xmlns:c16r2="http://schemas.microsoft.com/office/drawing/2015/06/chart">
            <c:ext xmlns:c16="http://schemas.microsoft.com/office/drawing/2014/chart" uri="{C3380CC4-5D6E-409C-BE32-E72D297353CC}">
              <c16:uniqueId val="{00000004-2EDD-46D3-B7D5-5FFC1894034C}"/>
            </c:ext>
          </c:extLst>
        </c:ser>
        <c:ser>
          <c:idx val="5"/>
          <c:order val="5"/>
          <c:tx>
            <c:strRef>
              <c:f>'工作表1 (2)'!$G$1</c:f>
              <c:strCache>
                <c:ptCount val="1"/>
                <c:pt idx="0">
                  <c:v>賽德克族</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 (2)'!$G$2:$G$52</c:f>
              <c:numCache>
                <c:formatCode>General</c:formatCode>
                <c:ptCount val="1"/>
                <c:pt idx="0">
                  <c:v>9</c:v>
                </c:pt>
              </c:numCache>
            </c:numRef>
          </c:val>
          <c:extLst xmlns:c16r2="http://schemas.microsoft.com/office/drawing/2015/06/chart">
            <c:ext xmlns:c16="http://schemas.microsoft.com/office/drawing/2014/chart" uri="{C3380CC4-5D6E-409C-BE32-E72D297353CC}">
              <c16:uniqueId val="{00000005-2EDD-46D3-B7D5-5FFC1894034C}"/>
            </c:ext>
          </c:extLst>
        </c:ser>
        <c:ser>
          <c:idx val="6"/>
          <c:order val="6"/>
          <c:tx>
            <c:strRef>
              <c:f>'工作表1 (2)'!$H$1</c:f>
              <c:strCache>
                <c:ptCount val="1"/>
                <c:pt idx="0">
                  <c:v>鄒(曹)族</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 (2)'!$H$2:$H$52</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6-2EDD-46D3-B7D5-5FFC1894034C}"/>
            </c:ext>
          </c:extLst>
        </c:ser>
        <c:ser>
          <c:idx val="7"/>
          <c:order val="7"/>
          <c:tx>
            <c:strRef>
              <c:f>'工作表1 (2)'!$I$1</c:f>
              <c:strCache>
                <c:ptCount val="1"/>
                <c:pt idx="0">
                  <c:v>賽夏族</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 (2)'!$I$2:$I$52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7-2EDD-46D3-B7D5-5FFC1894034C}"/>
            </c:ext>
          </c:extLst>
        </c:ser>
        <c:ser>
          <c:idx val="8"/>
          <c:order val="8"/>
          <c:tx>
            <c:strRef>
              <c:f>'工作表1 (2)'!$J$1</c:f>
              <c:strCache>
                <c:ptCount val="1"/>
                <c:pt idx="0">
                  <c:v>卑南族</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 (2)'!$J$2:$J$52</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8-2EDD-46D3-B7D5-5FFC1894034C}"/>
            </c:ext>
          </c:extLst>
        </c:ser>
        <c:ser>
          <c:idx val="9"/>
          <c:order val="9"/>
          <c:tx>
            <c:strRef>
              <c:f>'工作表1 (2)'!$K$1</c:f>
              <c:strCache>
                <c:ptCount val="1"/>
                <c:pt idx="0">
                  <c:v>雅美族(達悟族)</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 (2)'!$K$2:$K$52</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9-2EDD-46D3-B7D5-5FFC1894034C}"/>
            </c:ext>
          </c:extLst>
        </c:ser>
        <c:ser>
          <c:idx val="10"/>
          <c:order val="10"/>
          <c:tx>
            <c:strRef>
              <c:f>'工作表1 (2)'!$L$1</c:f>
              <c:strCache>
                <c:ptCount val="1"/>
                <c:pt idx="0">
                  <c:v>魯凱族</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 (2)'!$L$2:$L$52</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A-2EDD-46D3-B7D5-5FFC1894034C}"/>
            </c:ext>
          </c:extLst>
        </c:ser>
        <c:ser>
          <c:idx val="11"/>
          <c:order val="11"/>
          <c:tx>
            <c:strRef>
              <c:f>'工作表1 (2)'!$M$1</c:f>
              <c:strCache>
                <c:ptCount val="1"/>
                <c:pt idx="0">
                  <c:v>邵族</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 (2)'!$M$2:$M$52</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B-2EDD-46D3-B7D5-5FFC1894034C}"/>
            </c:ext>
          </c:extLst>
        </c:ser>
        <c:dLbls>
          <c:dLblPos val="outEnd"/>
          <c:showLegendKey val="0"/>
          <c:showVal val="1"/>
          <c:showCatName val="0"/>
          <c:showSerName val="0"/>
          <c:showPercent val="0"/>
          <c:showBubbleSize val="0"/>
        </c:dLbls>
        <c:gapWidth val="219"/>
        <c:overlap val="-27"/>
        <c:axId val="-377682304"/>
        <c:axId val="-377678496"/>
      </c:barChart>
      <c:catAx>
        <c:axId val="-377682304"/>
        <c:scaling>
          <c:orientation val="minMax"/>
        </c:scaling>
        <c:delete val="1"/>
        <c:axPos val="b"/>
        <c:majorTickMark val="none"/>
        <c:minorTickMark val="none"/>
        <c:tickLblPos val="nextTo"/>
        <c:crossAx val="-377678496"/>
        <c:crosses val="autoZero"/>
        <c:auto val="1"/>
        <c:lblAlgn val="ctr"/>
        <c:lblOffset val="100"/>
        <c:noMultiLvlLbl val="0"/>
      </c:catAx>
      <c:valAx>
        <c:axId val="-377678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crossAx val="-377682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華康粗圓體(P)" panose="020F0700000000000000" pitchFamily="34" charset="-120"/>
              <a:ea typeface="華康粗圓體(P)" panose="020F0700000000000000" pitchFamily="34" charset="-120"/>
              <a:cs typeface="+mn-cs"/>
            </a:defRPr>
          </a:pPr>
          <a:endParaRPr lang="zh-TW"/>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bwMode="auto">
          <a:xfrm>
            <a:off x="4" y="6"/>
            <a:ext cx="2945659" cy="4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17" tIns="45859" rIns="91717" bIns="45859" numCol="1" anchor="t" anchorCtr="0" compatLnSpc="1">
            <a:prstTxWarp prst="textNoShape">
              <a:avLst/>
            </a:prstTxWarp>
          </a:bodyPr>
          <a:lstStyle>
            <a:lvl1pPr defTabSz="917642">
              <a:defRPr kumimoji="0" sz="1200">
                <a:latin typeface="Calibri" panose="020F0502020204030204" pitchFamily="34" charset="0"/>
              </a:defRPr>
            </a:lvl1pPr>
          </a:lstStyle>
          <a:p>
            <a:endParaRPr lang="en-US" altLang="zh-TW"/>
          </a:p>
        </p:txBody>
      </p:sp>
      <p:sp>
        <p:nvSpPr>
          <p:cNvPr id="3" name="日期版面配置區 2"/>
          <p:cNvSpPr>
            <a:spLocks noGrp="1"/>
          </p:cNvSpPr>
          <p:nvPr>
            <p:ph type="dt" sz="quarter" idx="1"/>
          </p:nvPr>
        </p:nvSpPr>
        <p:spPr bwMode="auto">
          <a:xfrm>
            <a:off x="3850449" y="6"/>
            <a:ext cx="2945659" cy="4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17" tIns="45859" rIns="91717" bIns="45859" numCol="1" anchor="t" anchorCtr="0" compatLnSpc="1">
            <a:prstTxWarp prst="textNoShape">
              <a:avLst/>
            </a:prstTxWarp>
          </a:bodyPr>
          <a:lstStyle>
            <a:lvl1pPr algn="r" defTabSz="917642">
              <a:defRPr kumimoji="0" sz="1200">
                <a:latin typeface="Calibri" panose="020F0502020204030204" pitchFamily="34" charset="0"/>
              </a:defRPr>
            </a:lvl1pPr>
          </a:lstStyle>
          <a:p>
            <a:fld id="{AC8E99C2-B4E3-4420-A24F-16A64DFEB5B6}" type="datetime1">
              <a:rPr lang="zh-TW" altLang="en-US"/>
              <a:pPr/>
              <a:t>2021/9/7</a:t>
            </a:fld>
            <a:endParaRPr lang="en-US" altLang="zh-TW"/>
          </a:p>
        </p:txBody>
      </p:sp>
      <p:sp>
        <p:nvSpPr>
          <p:cNvPr id="4" name="頁尾版面配置區 3"/>
          <p:cNvSpPr>
            <a:spLocks noGrp="1"/>
          </p:cNvSpPr>
          <p:nvPr>
            <p:ph type="ftr" sz="quarter" idx="2"/>
          </p:nvPr>
        </p:nvSpPr>
        <p:spPr bwMode="auto">
          <a:xfrm>
            <a:off x="4" y="9432302"/>
            <a:ext cx="2945659" cy="4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17" tIns="45859" rIns="91717" bIns="45859" numCol="1" anchor="b" anchorCtr="0" compatLnSpc="1">
            <a:prstTxWarp prst="textNoShape">
              <a:avLst/>
            </a:prstTxWarp>
          </a:bodyPr>
          <a:lstStyle>
            <a:lvl1pPr defTabSz="917642">
              <a:defRPr kumimoji="0" sz="1200">
                <a:latin typeface="Calibri" panose="020F0502020204030204" pitchFamily="34" charset="0"/>
              </a:defRPr>
            </a:lvl1pPr>
          </a:lstStyle>
          <a:p>
            <a:endParaRPr lang="en-US" altLang="zh-TW"/>
          </a:p>
        </p:txBody>
      </p:sp>
      <p:sp>
        <p:nvSpPr>
          <p:cNvPr id="5" name="投影片編號版面配置區 4"/>
          <p:cNvSpPr>
            <a:spLocks noGrp="1"/>
          </p:cNvSpPr>
          <p:nvPr>
            <p:ph type="sldNum" sz="quarter" idx="3"/>
          </p:nvPr>
        </p:nvSpPr>
        <p:spPr bwMode="auto">
          <a:xfrm>
            <a:off x="3850449" y="9432302"/>
            <a:ext cx="2945659" cy="4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17" tIns="45859" rIns="91717" bIns="45859" numCol="1" anchor="b" anchorCtr="0" compatLnSpc="1">
            <a:prstTxWarp prst="textNoShape">
              <a:avLst/>
            </a:prstTxWarp>
          </a:bodyPr>
          <a:lstStyle>
            <a:lvl1pPr algn="r" defTabSz="917642">
              <a:defRPr kumimoji="0" sz="1200">
                <a:latin typeface="Calibri" panose="020F0502020204030204" pitchFamily="34" charset="0"/>
              </a:defRPr>
            </a:lvl1pPr>
          </a:lstStyle>
          <a:p>
            <a:fld id="{D38C8419-1318-410B-9E5A-173A100C2B5B}" type="slidenum">
              <a:rPr lang="zh-TW" altLang="en-US"/>
              <a:pPr/>
              <a:t>‹#›</a:t>
            </a:fld>
            <a:endParaRPr lang="en-US" altLang="zh-TW"/>
          </a:p>
        </p:txBody>
      </p:sp>
    </p:spTree>
    <p:extLst>
      <p:ext uri="{BB962C8B-B14F-4D97-AF65-F5344CB8AC3E}">
        <p14:creationId xmlns:p14="http://schemas.microsoft.com/office/powerpoint/2010/main" val="297273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bwMode="auto">
          <a:xfrm>
            <a:off x="4" y="6"/>
            <a:ext cx="2945659" cy="4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17" tIns="45859" rIns="91717" bIns="45859" numCol="1" anchor="t" anchorCtr="0" compatLnSpc="1">
            <a:prstTxWarp prst="textNoShape">
              <a:avLst/>
            </a:prstTxWarp>
          </a:bodyPr>
          <a:lstStyle>
            <a:lvl1pPr defTabSz="917642">
              <a:defRPr kumimoji="0" sz="1200">
                <a:latin typeface="Calibri" panose="020F0502020204030204" pitchFamily="34" charset="0"/>
              </a:defRPr>
            </a:lvl1pPr>
          </a:lstStyle>
          <a:p>
            <a:endParaRPr lang="en-US" altLang="zh-TW"/>
          </a:p>
        </p:txBody>
      </p:sp>
      <p:sp>
        <p:nvSpPr>
          <p:cNvPr id="3" name="日期版面配置區 2"/>
          <p:cNvSpPr>
            <a:spLocks noGrp="1"/>
          </p:cNvSpPr>
          <p:nvPr>
            <p:ph type="dt" idx="1"/>
          </p:nvPr>
        </p:nvSpPr>
        <p:spPr bwMode="auto">
          <a:xfrm>
            <a:off x="3850449" y="6"/>
            <a:ext cx="2945659" cy="4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17" tIns="45859" rIns="91717" bIns="45859" numCol="1" anchor="t" anchorCtr="0" compatLnSpc="1">
            <a:prstTxWarp prst="textNoShape">
              <a:avLst/>
            </a:prstTxWarp>
          </a:bodyPr>
          <a:lstStyle>
            <a:lvl1pPr algn="r" defTabSz="917642">
              <a:defRPr kumimoji="0" sz="1200">
                <a:latin typeface="Calibri" panose="020F0502020204030204" pitchFamily="34" charset="0"/>
              </a:defRPr>
            </a:lvl1pPr>
          </a:lstStyle>
          <a:p>
            <a:fld id="{42B938CC-BFE8-4E35-8627-5341EC50BEAD}" type="datetime1">
              <a:rPr lang="zh-TW" altLang="en-US"/>
              <a:pPr/>
              <a:t>2021/9/7</a:t>
            </a:fld>
            <a:endParaRPr lang="en-US" altLang="zh-TW"/>
          </a:p>
        </p:txBody>
      </p:sp>
      <p:sp>
        <p:nvSpPr>
          <p:cNvPr id="4" name="投影片圖像版面配置區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0818" tIns="45409" rIns="90818" bIns="45409" rtlCol="0" anchor="ctr"/>
          <a:lstStyle/>
          <a:p>
            <a:pPr lvl="0"/>
            <a:endParaRPr lang="zh-TW" altLang="en-US" noProof="0"/>
          </a:p>
        </p:txBody>
      </p:sp>
      <p:sp>
        <p:nvSpPr>
          <p:cNvPr id="5" name="備忘稿版面配置區 4"/>
          <p:cNvSpPr>
            <a:spLocks noGrp="1"/>
          </p:cNvSpPr>
          <p:nvPr>
            <p:ph type="body" sz="quarter" idx="3"/>
          </p:nvPr>
        </p:nvSpPr>
        <p:spPr bwMode="auto">
          <a:xfrm>
            <a:off x="679768" y="4717728"/>
            <a:ext cx="5438140" cy="446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17" tIns="45859" rIns="91717" bIns="45859" numCol="1" anchor="t" anchorCtr="0" compatLnSpc="1">
            <a:prstTxWarp prst="textNoShape">
              <a:avLst/>
            </a:prstTxWarp>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bwMode="auto">
          <a:xfrm>
            <a:off x="4" y="9432302"/>
            <a:ext cx="2945659" cy="4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17" tIns="45859" rIns="91717" bIns="45859" numCol="1" anchor="b" anchorCtr="0" compatLnSpc="1">
            <a:prstTxWarp prst="textNoShape">
              <a:avLst/>
            </a:prstTxWarp>
          </a:bodyPr>
          <a:lstStyle>
            <a:lvl1pPr defTabSz="917642">
              <a:defRPr kumimoji="0" sz="1200">
                <a:latin typeface="Calibri" panose="020F0502020204030204" pitchFamily="34" charset="0"/>
              </a:defRPr>
            </a:lvl1pPr>
          </a:lstStyle>
          <a:p>
            <a:endParaRPr lang="en-US" altLang="zh-TW"/>
          </a:p>
        </p:txBody>
      </p:sp>
      <p:sp>
        <p:nvSpPr>
          <p:cNvPr id="7" name="投影片編號版面配置區 6"/>
          <p:cNvSpPr>
            <a:spLocks noGrp="1"/>
          </p:cNvSpPr>
          <p:nvPr>
            <p:ph type="sldNum" sz="quarter" idx="5"/>
          </p:nvPr>
        </p:nvSpPr>
        <p:spPr bwMode="auto">
          <a:xfrm>
            <a:off x="3850449" y="9432302"/>
            <a:ext cx="2945659" cy="4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717" tIns="45859" rIns="91717" bIns="45859" numCol="1" anchor="b" anchorCtr="0" compatLnSpc="1">
            <a:prstTxWarp prst="textNoShape">
              <a:avLst/>
            </a:prstTxWarp>
          </a:bodyPr>
          <a:lstStyle>
            <a:lvl1pPr algn="r" defTabSz="917642">
              <a:defRPr kumimoji="0" sz="1200">
                <a:latin typeface="Calibri" panose="020F0502020204030204" pitchFamily="34" charset="0"/>
              </a:defRPr>
            </a:lvl1pPr>
          </a:lstStyle>
          <a:p>
            <a:fld id="{D3429F36-9FEF-4180-9032-FA200552C782}" type="slidenum">
              <a:rPr lang="zh-TW" altLang="en-US"/>
              <a:pPr/>
              <a:t>‹#›</a:t>
            </a:fld>
            <a:endParaRPr lang="en-US" altLang="zh-TW"/>
          </a:p>
        </p:txBody>
      </p:sp>
    </p:spTree>
    <p:extLst>
      <p:ext uri="{BB962C8B-B14F-4D97-AF65-F5344CB8AC3E}">
        <p14:creationId xmlns:p14="http://schemas.microsoft.com/office/powerpoint/2010/main" val="31187861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3429F36-9FEF-4180-9032-FA200552C782}" type="slidenum">
              <a:rPr lang="zh-TW" altLang="en-US" smtClean="0"/>
              <a:pPr/>
              <a:t>19</a:t>
            </a:fld>
            <a:endParaRPr lang="en-US" altLang="zh-TW"/>
          </a:p>
        </p:txBody>
      </p:sp>
    </p:spTree>
    <p:extLst>
      <p:ext uri="{BB962C8B-B14F-4D97-AF65-F5344CB8AC3E}">
        <p14:creationId xmlns:p14="http://schemas.microsoft.com/office/powerpoint/2010/main" val="255314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41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fld id="{B75B85CA-0291-4DF6-8E80-2F17EA4A5225}" type="slidenum">
              <a:rPr lang="zh-TW" altLang="en-US">
                <a:solidFill>
                  <a:prstClr val="black"/>
                </a:solidFill>
              </a:rPr>
              <a:pPr/>
              <a:t>51</a:t>
            </a:fld>
            <a:endParaRPr lang="en-US" altLang="zh-TW">
              <a:solidFill>
                <a:prstClr val="black"/>
              </a:solidFill>
            </a:endParaRPr>
          </a:p>
        </p:txBody>
      </p:sp>
    </p:spTree>
    <p:extLst>
      <p:ext uri="{BB962C8B-B14F-4D97-AF65-F5344CB8AC3E}">
        <p14:creationId xmlns:p14="http://schemas.microsoft.com/office/powerpoint/2010/main" val="1358898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dirty="0"/>
          </a:p>
        </p:txBody>
      </p:sp>
      <p:sp>
        <p:nvSpPr>
          <p:cNvPr id="41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69797" indent="-296076">
              <a:defRPr>
                <a:solidFill>
                  <a:schemeClr val="tx1"/>
                </a:solidFill>
                <a:latin typeface="Calibri" pitchFamily="34" charset="0"/>
                <a:ea typeface="新細明體" charset="-120"/>
              </a:defRPr>
            </a:lvl2pPr>
            <a:lvl3pPr marL="1184303" indent="-236860">
              <a:defRPr>
                <a:solidFill>
                  <a:schemeClr val="tx1"/>
                </a:solidFill>
                <a:latin typeface="Calibri" pitchFamily="34" charset="0"/>
                <a:ea typeface="新細明體" charset="-120"/>
              </a:defRPr>
            </a:lvl3pPr>
            <a:lvl4pPr marL="1658024" indent="-236860">
              <a:defRPr>
                <a:solidFill>
                  <a:schemeClr val="tx1"/>
                </a:solidFill>
                <a:latin typeface="Calibri" pitchFamily="34" charset="0"/>
                <a:ea typeface="新細明體" charset="-120"/>
              </a:defRPr>
            </a:lvl4pPr>
            <a:lvl5pPr marL="2131745" indent="-236860">
              <a:defRPr>
                <a:solidFill>
                  <a:schemeClr val="tx1"/>
                </a:solidFill>
                <a:latin typeface="Calibri" pitchFamily="34" charset="0"/>
                <a:ea typeface="新細明體" charset="-120"/>
              </a:defRPr>
            </a:lvl5pPr>
            <a:lvl6pPr marL="2605466" indent="-236860" fontAlgn="base">
              <a:spcBef>
                <a:spcPct val="0"/>
              </a:spcBef>
              <a:spcAft>
                <a:spcPct val="0"/>
              </a:spcAft>
              <a:defRPr>
                <a:solidFill>
                  <a:schemeClr val="tx1"/>
                </a:solidFill>
                <a:latin typeface="Calibri" pitchFamily="34" charset="0"/>
                <a:ea typeface="新細明體" charset="-120"/>
              </a:defRPr>
            </a:lvl6pPr>
            <a:lvl7pPr marL="3079188" indent="-236860" fontAlgn="base">
              <a:spcBef>
                <a:spcPct val="0"/>
              </a:spcBef>
              <a:spcAft>
                <a:spcPct val="0"/>
              </a:spcAft>
              <a:defRPr>
                <a:solidFill>
                  <a:schemeClr val="tx1"/>
                </a:solidFill>
                <a:latin typeface="Calibri" pitchFamily="34" charset="0"/>
                <a:ea typeface="新細明體" charset="-120"/>
              </a:defRPr>
            </a:lvl7pPr>
            <a:lvl8pPr marL="3552909" indent="-236860" fontAlgn="base">
              <a:spcBef>
                <a:spcPct val="0"/>
              </a:spcBef>
              <a:spcAft>
                <a:spcPct val="0"/>
              </a:spcAft>
              <a:defRPr>
                <a:solidFill>
                  <a:schemeClr val="tx1"/>
                </a:solidFill>
                <a:latin typeface="Calibri" pitchFamily="34" charset="0"/>
                <a:ea typeface="新細明體" charset="-120"/>
              </a:defRPr>
            </a:lvl8pPr>
            <a:lvl9pPr marL="4026630" indent="-236860" fontAlgn="base">
              <a:spcBef>
                <a:spcPct val="0"/>
              </a:spcBef>
              <a:spcAft>
                <a:spcPct val="0"/>
              </a:spcAft>
              <a:defRPr>
                <a:solidFill>
                  <a:schemeClr val="tx1"/>
                </a:solidFill>
                <a:latin typeface="Calibri" pitchFamily="34" charset="0"/>
                <a:ea typeface="新細明體" charset="-120"/>
              </a:defRPr>
            </a:lvl9pPr>
          </a:lstStyle>
          <a:p>
            <a:pPr>
              <a:defRPr/>
            </a:pPr>
            <a:fld id="{B75B85CA-0291-4DF6-8E80-2F17EA4A5225}" type="slidenum">
              <a:rPr lang="zh-TW" altLang="en-US">
                <a:solidFill>
                  <a:prstClr val="black"/>
                </a:solidFill>
              </a:rPr>
              <a:pPr>
                <a:defRPr/>
              </a:pPr>
              <a:t>52</a:t>
            </a:fld>
            <a:endParaRPr lang="en-US" altLang="zh-TW">
              <a:solidFill>
                <a:prstClr val="black"/>
              </a:solidFill>
            </a:endParaRPr>
          </a:p>
        </p:txBody>
      </p:sp>
    </p:spTree>
    <p:extLst>
      <p:ext uri="{BB962C8B-B14F-4D97-AF65-F5344CB8AC3E}">
        <p14:creationId xmlns:p14="http://schemas.microsoft.com/office/powerpoint/2010/main" val="1406493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dirty="0"/>
          </a:p>
        </p:txBody>
      </p:sp>
      <p:sp>
        <p:nvSpPr>
          <p:cNvPr id="41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69797" indent="-296076">
              <a:defRPr>
                <a:solidFill>
                  <a:schemeClr val="tx1"/>
                </a:solidFill>
                <a:latin typeface="Calibri" pitchFamily="34" charset="0"/>
                <a:ea typeface="新細明體" charset="-120"/>
              </a:defRPr>
            </a:lvl2pPr>
            <a:lvl3pPr marL="1184303" indent="-236860">
              <a:defRPr>
                <a:solidFill>
                  <a:schemeClr val="tx1"/>
                </a:solidFill>
                <a:latin typeface="Calibri" pitchFamily="34" charset="0"/>
                <a:ea typeface="新細明體" charset="-120"/>
              </a:defRPr>
            </a:lvl3pPr>
            <a:lvl4pPr marL="1658024" indent="-236860">
              <a:defRPr>
                <a:solidFill>
                  <a:schemeClr val="tx1"/>
                </a:solidFill>
                <a:latin typeface="Calibri" pitchFamily="34" charset="0"/>
                <a:ea typeface="新細明體" charset="-120"/>
              </a:defRPr>
            </a:lvl4pPr>
            <a:lvl5pPr marL="2131745" indent="-236860">
              <a:defRPr>
                <a:solidFill>
                  <a:schemeClr val="tx1"/>
                </a:solidFill>
                <a:latin typeface="Calibri" pitchFamily="34" charset="0"/>
                <a:ea typeface="新細明體" charset="-120"/>
              </a:defRPr>
            </a:lvl5pPr>
            <a:lvl6pPr marL="2605466" indent="-236860" fontAlgn="base">
              <a:spcBef>
                <a:spcPct val="0"/>
              </a:spcBef>
              <a:spcAft>
                <a:spcPct val="0"/>
              </a:spcAft>
              <a:defRPr>
                <a:solidFill>
                  <a:schemeClr val="tx1"/>
                </a:solidFill>
                <a:latin typeface="Calibri" pitchFamily="34" charset="0"/>
                <a:ea typeface="新細明體" charset="-120"/>
              </a:defRPr>
            </a:lvl6pPr>
            <a:lvl7pPr marL="3079188" indent="-236860" fontAlgn="base">
              <a:spcBef>
                <a:spcPct val="0"/>
              </a:spcBef>
              <a:spcAft>
                <a:spcPct val="0"/>
              </a:spcAft>
              <a:defRPr>
                <a:solidFill>
                  <a:schemeClr val="tx1"/>
                </a:solidFill>
                <a:latin typeface="Calibri" pitchFamily="34" charset="0"/>
                <a:ea typeface="新細明體" charset="-120"/>
              </a:defRPr>
            </a:lvl7pPr>
            <a:lvl8pPr marL="3552909" indent="-236860" fontAlgn="base">
              <a:spcBef>
                <a:spcPct val="0"/>
              </a:spcBef>
              <a:spcAft>
                <a:spcPct val="0"/>
              </a:spcAft>
              <a:defRPr>
                <a:solidFill>
                  <a:schemeClr val="tx1"/>
                </a:solidFill>
                <a:latin typeface="Calibri" pitchFamily="34" charset="0"/>
                <a:ea typeface="新細明體" charset="-120"/>
              </a:defRPr>
            </a:lvl8pPr>
            <a:lvl9pPr marL="4026630" indent="-236860" fontAlgn="base">
              <a:spcBef>
                <a:spcPct val="0"/>
              </a:spcBef>
              <a:spcAft>
                <a:spcPct val="0"/>
              </a:spcAft>
              <a:defRPr>
                <a:solidFill>
                  <a:schemeClr val="tx1"/>
                </a:solidFill>
                <a:latin typeface="Calibri" pitchFamily="34" charset="0"/>
                <a:ea typeface="新細明體" charset="-120"/>
              </a:defRPr>
            </a:lvl9pPr>
          </a:lstStyle>
          <a:p>
            <a:pPr>
              <a:defRPr/>
            </a:pPr>
            <a:fld id="{B75B85CA-0291-4DF6-8E80-2F17EA4A5225}" type="slidenum">
              <a:rPr lang="zh-TW" altLang="en-US">
                <a:solidFill>
                  <a:prstClr val="black"/>
                </a:solidFill>
              </a:rPr>
              <a:pPr>
                <a:defRPr/>
              </a:pPr>
              <a:t>53</a:t>
            </a:fld>
            <a:endParaRPr lang="en-US" altLang="zh-TW">
              <a:solidFill>
                <a:prstClr val="black"/>
              </a:solidFill>
            </a:endParaRPr>
          </a:p>
        </p:txBody>
      </p:sp>
    </p:spTree>
    <p:extLst>
      <p:ext uri="{BB962C8B-B14F-4D97-AF65-F5344CB8AC3E}">
        <p14:creationId xmlns:p14="http://schemas.microsoft.com/office/powerpoint/2010/main" val="1704176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41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69797" indent="-296076">
              <a:defRPr>
                <a:solidFill>
                  <a:schemeClr val="tx1"/>
                </a:solidFill>
                <a:latin typeface="Calibri" pitchFamily="34" charset="0"/>
                <a:ea typeface="新細明體" charset="-120"/>
              </a:defRPr>
            </a:lvl2pPr>
            <a:lvl3pPr marL="1184303" indent="-236860">
              <a:defRPr>
                <a:solidFill>
                  <a:schemeClr val="tx1"/>
                </a:solidFill>
                <a:latin typeface="Calibri" pitchFamily="34" charset="0"/>
                <a:ea typeface="新細明體" charset="-120"/>
              </a:defRPr>
            </a:lvl3pPr>
            <a:lvl4pPr marL="1658024" indent="-236860">
              <a:defRPr>
                <a:solidFill>
                  <a:schemeClr val="tx1"/>
                </a:solidFill>
                <a:latin typeface="Calibri" pitchFamily="34" charset="0"/>
                <a:ea typeface="新細明體" charset="-120"/>
              </a:defRPr>
            </a:lvl4pPr>
            <a:lvl5pPr marL="2131745" indent="-236860">
              <a:defRPr>
                <a:solidFill>
                  <a:schemeClr val="tx1"/>
                </a:solidFill>
                <a:latin typeface="Calibri" pitchFamily="34" charset="0"/>
                <a:ea typeface="新細明體" charset="-120"/>
              </a:defRPr>
            </a:lvl5pPr>
            <a:lvl6pPr marL="2605466" indent="-236860" fontAlgn="base">
              <a:spcBef>
                <a:spcPct val="0"/>
              </a:spcBef>
              <a:spcAft>
                <a:spcPct val="0"/>
              </a:spcAft>
              <a:defRPr>
                <a:solidFill>
                  <a:schemeClr val="tx1"/>
                </a:solidFill>
                <a:latin typeface="Calibri" pitchFamily="34" charset="0"/>
                <a:ea typeface="新細明體" charset="-120"/>
              </a:defRPr>
            </a:lvl6pPr>
            <a:lvl7pPr marL="3079188" indent="-236860" fontAlgn="base">
              <a:spcBef>
                <a:spcPct val="0"/>
              </a:spcBef>
              <a:spcAft>
                <a:spcPct val="0"/>
              </a:spcAft>
              <a:defRPr>
                <a:solidFill>
                  <a:schemeClr val="tx1"/>
                </a:solidFill>
                <a:latin typeface="Calibri" pitchFamily="34" charset="0"/>
                <a:ea typeface="新細明體" charset="-120"/>
              </a:defRPr>
            </a:lvl7pPr>
            <a:lvl8pPr marL="3552909" indent="-236860" fontAlgn="base">
              <a:spcBef>
                <a:spcPct val="0"/>
              </a:spcBef>
              <a:spcAft>
                <a:spcPct val="0"/>
              </a:spcAft>
              <a:defRPr>
                <a:solidFill>
                  <a:schemeClr val="tx1"/>
                </a:solidFill>
                <a:latin typeface="Calibri" pitchFamily="34" charset="0"/>
                <a:ea typeface="新細明體" charset="-120"/>
              </a:defRPr>
            </a:lvl8pPr>
            <a:lvl9pPr marL="4026630" indent="-236860" fontAlgn="base">
              <a:spcBef>
                <a:spcPct val="0"/>
              </a:spcBef>
              <a:spcAft>
                <a:spcPct val="0"/>
              </a:spcAft>
              <a:defRPr>
                <a:solidFill>
                  <a:schemeClr val="tx1"/>
                </a:solidFill>
                <a:latin typeface="Calibri" pitchFamily="34" charset="0"/>
                <a:ea typeface="新細明體" charset="-120"/>
              </a:defRPr>
            </a:lvl9pPr>
          </a:lstStyle>
          <a:p>
            <a:pPr>
              <a:defRPr/>
            </a:pPr>
            <a:fld id="{B75B85CA-0291-4DF6-8E80-2F17EA4A5225}" type="slidenum">
              <a:rPr lang="zh-TW" altLang="en-US">
                <a:solidFill>
                  <a:prstClr val="black"/>
                </a:solidFill>
              </a:rPr>
              <a:pPr>
                <a:defRPr/>
              </a:pPr>
              <a:t>54</a:t>
            </a:fld>
            <a:endParaRPr lang="en-US" altLang="zh-TW">
              <a:solidFill>
                <a:prstClr val="black"/>
              </a:solidFill>
            </a:endParaRPr>
          </a:p>
        </p:txBody>
      </p:sp>
    </p:spTree>
    <p:extLst>
      <p:ext uri="{BB962C8B-B14F-4D97-AF65-F5344CB8AC3E}">
        <p14:creationId xmlns:p14="http://schemas.microsoft.com/office/powerpoint/2010/main" val="1977348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41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69797" indent="-296076">
              <a:defRPr>
                <a:solidFill>
                  <a:schemeClr val="tx1"/>
                </a:solidFill>
                <a:latin typeface="Calibri" pitchFamily="34" charset="0"/>
                <a:ea typeface="新細明體" charset="-120"/>
              </a:defRPr>
            </a:lvl2pPr>
            <a:lvl3pPr marL="1184303" indent="-236860">
              <a:defRPr>
                <a:solidFill>
                  <a:schemeClr val="tx1"/>
                </a:solidFill>
                <a:latin typeface="Calibri" pitchFamily="34" charset="0"/>
                <a:ea typeface="新細明體" charset="-120"/>
              </a:defRPr>
            </a:lvl3pPr>
            <a:lvl4pPr marL="1658024" indent="-236860">
              <a:defRPr>
                <a:solidFill>
                  <a:schemeClr val="tx1"/>
                </a:solidFill>
                <a:latin typeface="Calibri" pitchFamily="34" charset="0"/>
                <a:ea typeface="新細明體" charset="-120"/>
              </a:defRPr>
            </a:lvl4pPr>
            <a:lvl5pPr marL="2131745" indent="-236860">
              <a:defRPr>
                <a:solidFill>
                  <a:schemeClr val="tx1"/>
                </a:solidFill>
                <a:latin typeface="Calibri" pitchFamily="34" charset="0"/>
                <a:ea typeface="新細明體" charset="-120"/>
              </a:defRPr>
            </a:lvl5pPr>
            <a:lvl6pPr marL="2605466" indent="-236860" fontAlgn="base">
              <a:spcBef>
                <a:spcPct val="0"/>
              </a:spcBef>
              <a:spcAft>
                <a:spcPct val="0"/>
              </a:spcAft>
              <a:defRPr>
                <a:solidFill>
                  <a:schemeClr val="tx1"/>
                </a:solidFill>
                <a:latin typeface="Calibri" pitchFamily="34" charset="0"/>
                <a:ea typeface="新細明體" charset="-120"/>
              </a:defRPr>
            </a:lvl6pPr>
            <a:lvl7pPr marL="3079188" indent="-236860" fontAlgn="base">
              <a:spcBef>
                <a:spcPct val="0"/>
              </a:spcBef>
              <a:spcAft>
                <a:spcPct val="0"/>
              </a:spcAft>
              <a:defRPr>
                <a:solidFill>
                  <a:schemeClr val="tx1"/>
                </a:solidFill>
                <a:latin typeface="Calibri" pitchFamily="34" charset="0"/>
                <a:ea typeface="新細明體" charset="-120"/>
              </a:defRPr>
            </a:lvl7pPr>
            <a:lvl8pPr marL="3552909" indent="-236860" fontAlgn="base">
              <a:spcBef>
                <a:spcPct val="0"/>
              </a:spcBef>
              <a:spcAft>
                <a:spcPct val="0"/>
              </a:spcAft>
              <a:defRPr>
                <a:solidFill>
                  <a:schemeClr val="tx1"/>
                </a:solidFill>
                <a:latin typeface="Calibri" pitchFamily="34" charset="0"/>
                <a:ea typeface="新細明體" charset="-120"/>
              </a:defRPr>
            </a:lvl8pPr>
            <a:lvl9pPr marL="4026630" indent="-236860" fontAlgn="base">
              <a:spcBef>
                <a:spcPct val="0"/>
              </a:spcBef>
              <a:spcAft>
                <a:spcPct val="0"/>
              </a:spcAft>
              <a:defRPr>
                <a:solidFill>
                  <a:schemeClr val="tx1"/>
                </a:solidFill>
                <a:latin typeface="Calibri" pitchFamily="34" charset="0"/>
                <a:ea typeface="新細明體" charset="-120"/>
              </a:defRPr>
            </a:lvl9pPr>
          </a:lstStyle>
          <a:p>
            <a:pPr>
              <a:defRPr/>
            </a:pPr>
            <a:fld id="{B75B85CA-0291-4DF6-8E80-2F17EA4A5225}" type="slidenum">
              <a:rPr lang="zh-TW" altLang="en-US">
                <a:solidFill>
                  <a:prstClr val="black"/>
                </a:solidFill>
              </a:rPr>
              <a:pPr>
                <a:defRPr/>
              </a:pPr>
              <a:t>55</a:t>
            </a:fld>
            <a:endParaRPr lang="en-US" altLang="zh-TW">
              <a:solidFill>
                <a:prstClr val="black"/>
              </a:solidFill>
            </a:endParaRPr>
          </a:p>
        </p:txBody>
      </p:sp>
    </p:spTree>
    <p:extLst>
      <p:ext uri="{BB962C8B-B14F-4D97-AF65-F5344CB8AC3E}">
        <p14:creationId xmlns:p14="http://schemas.microsoft.com/office/powerpoint/2010/main" val="4110971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D3429F36-9FEF-4180-9032-FA200552C782}" type="slidenum">
              <a:rPr lang="zh-TW" altLang="en-US">
                <a:solidFill>
                  <a:prstClr val="black"/>
                </a:solidFill>
              </a:rPr>
              <a:pPr>
                <a:defRPr/>
              </a:pPr>
              <a:t>56</a:t>
            </a:fld>
            <a:endParaRPr lang="en-US" altLang="zh-TW">
              <a:solidFill>
                <a:prstClr val="black"/>
              </a:solidFill>
            </a:endParaRPr>
          </a:p>
        </p:txBody>
      </p:sp>
    </p:spTree>
    <p:extLst>
      <p:ext uri="{BB962C8B-B14F-4D97-AF65-F5344CB8AC3E}">
        <p14:creationId xmlns:p14="http://schemas.microsoft.com/office/powerpoint/2010/main" val="3906387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3429F36-9FEF-4180-9032-FA200552C782}" type="slidenum">
              <a:rPr lang="zh-TW" altLang="en-US" smtClean="0">
                <a:solidFill>
                  <a:prstClr val="black"/>
                </a:solidFill>
              </a:rPr>
              <a:pPr/>
              <a:t>57</a:t>
            </a:fld>
            <a:endParaRPr lang="en-US" altLang="zh-TW">
              <a:solidFill>
                <a:prstClr val="black"/>
              </a:solidFill>
            </a:endParaRPr>
          </a:p>
        </p:txBody>
      </p:sp>
    </p:spTree>
    <p:extLst>
      <p:ext uri="{BB962C8B-B14F-4D97-AF65-F5344CB8AC3E}">
        <p14:creationId xmlns:p14="http://schemas.microsoft.com/office/powerpoint/2010/main" val="2455030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3429F36-9FEF-4180-9032-FA200552C782}" type="slidenum">
              <a:rPr lang="zh-TW" altLang="en-US" smtClean="0">
                <a:solidFill>
                  <a:prstClr val="black"/>
                </a:solidFill>
              </a:rPr>
              <a:pPr/>
              <a:t>58</a:t>
            </a:fld>
            <a:endParaRPr lang="en-US" altLang="zh-TW">
              <a:solidFill>
                <a:prstClr val="black"/>
              </a:solidFill>
            </a:endParaRPr>
          </a:p>
        </p:txBody>
      </p:sp>
    </p:spTree>
    <p:extLst>
      <p:ext uri="{BB962C8B-B14F-4D97-AF65-F5344CB8AC3E}">
        <p14:creationId xmlns:p14="http://schemas.microsoft.com/office/powerpoint/2010/main" val="1517013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3429F36-9FEF-4180-9032-FA200552C782}" type="slidenum">
              <a:rPr lang="zh-TW" altLang="en-US" smtClean="0"/>
              <a:pPr/>
              <a:t>59</a:t>
            </a:fld>
            <a:endParaRPr lang="en-US" altLang="zh-TW"/>
          </a:p>
        </p:txBody>
      </p:sp>
    </p:spTree>
    <p:extLst>
      <p:ext uri="{BB962C8B-B14F-4D97-AF65-F5344CB8AC3E}">
        <p14:creationId xmlns:p14="http://schemas.microsoft.com/office/powerpoint/2010/main" val="3963358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3429F36-9FEF-4180-9032-FA200552C782}" type="slidenum">
              <a:rPr lang="zh-TW" altLang="en-US" smtClean="0"/>
              <a:pPr/>
              <a:t>70</a:t>
            </a:fld>
            <a:endParaRPr lang="en-US" altLang="zh-TW"/>
          </a:p>
        </p:txBody>
      </p:sp>
    </p:spTree>
    <p:extLst>
      <p:ext uri="{BB962C8B-B14F-4D97-AF65-F5344CB8AC3E}">
        <p14:creationId xmlns:p14="http://schemas.microsoft.com/office/powerpoint/2010/main" val="299478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F17F2275-EBF6-4D52-BD4C-204D525375FF}" type="slidenum">
              <a:rPr lang="zh-TW" altLang="en-US" smtClean="0"/>
              <a:pPr>
                <a:defRPr/>
              </a:pPr>
              <a:t>31</a:t>
            </a:fld>
            <a:endParaRPr lang="zh-TW" altLang="en-US"/>
          </a:p>
        </p:txBody>
      </p:sp>
    </p:spTree>
    <p:extLst>
      <p:ext uri="{BB962C8B-B14F-4D97-AF65-F5344CB8AC3E}">
        <p14:creationId xmlns:p14="http://schemas.microsoft.com/office/powerpoint/2010/main" val="1846730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F17F2275-EBF6-4D52-BD4C-204D525375FF}" type="slidenum">
              <a:rPr lang="zh-TW" altLang="en-US" smtClean="0"/>
              <a:pPr>
                <a:defRPr/>
              </a:pPr>
              <a:t>32</a:t>
            </a:fld>
            <a:endParaRPr lang="zh-TW" altLang="en-US"/>
          </a:p>
        </p:txBody>
      </p:sp>
    </p:spTree>
    <p:extLst>
      <p:ext uri="{BB962C8B-B14F-4D97-AF65-F5344CB8AC3E}">
        <p14:creationId xmlns:p14="http://schemas.microsoft.com/office/powerpoint/2010/main" val="1709585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F17F2275-EBF6-4D52-BD4C-204D525375FF}" type="slidenum">
              <a:rPr lang="zh-TW" altLang="en-US" smtClean="0"/>
              <a:pPr>
                <a:defRPr/>
              </a:pPr>
              <a:t>33</a:t>
            </a:fld>
            <a:endParaRPr lang="zh-TW" altLang="en-US"/>
          </a:p>
        </p:txBody>
      </p:sp>
    </p:spTree>
    <p:extLst>
      <p:ext uri="{BB962C8B-B14F-4D97-AF65-F5344CB8AC3E}">
        <p14:creationId xmlns:p14="http://schemas.microsoft.com/office/powerpoint/2010/main" val="2156212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3429F36-9FEF-4180-9032-FA200552C782}" type="slidenum">
              <a:rPr lang="zh-TW" altLang="en-US" smtClean="0"/>
              <a:pPr/>
              <a:t>34</a:t>
            </a:fld>
            <a:endParaRPr lang="en-US" altLang="zh-TW"/>
          </a:p>
        </p:txBody>
      </p:sp>
    </p:spTree>
    <p:extLst>
      <p:ext uri="{BB962C8B-B14F-4D97-AF65-F5344CB8AC3E}">
        <p14:creationId xmlns:p14="http://schemas.microsoft.com/office/powerpoint/2010/main" val="1021538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3429F36-9FEF-4180-9032-FA200552C782}" type="slidenum">
              <a:rPr lang="zh-TW" altLang="en-US" smtClean="0"/>
              <a:pPr/>
              <a:t>35</a:t>
            </a:fld>
            <a:endParaRPr lang="en-US" altLang="zh-TW"/>
          </a:p>
        </p:txBody>
      </p:sp>
    </p:spTree>
    <p:extLst>
      <p:ext uri="{BB962C8B-B14F-4D97-AF65-F5344CB8AC3E}">
        <p14:creationId xmlns:p14="http://schemas.microsoft.com/office/powerpoint/2010/main" val="590491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3429F36-9FEF-4180-9032-FA200552C782}" type="slidenum">
              <a:rPr lang="zh-TW" altLang="en-US" smtClean="0"/>
              <a:pPr/>
              <a:t>36</a:t>
            </a:fld>
            <a:endParaRPr lang="en-US" altLang="zh-TW"/>
          </a:p>
        </p:txBody>
      </p:sp>
    </p:spTree>
    <p:extLst>
      <p:ext uri="{BB962C8B-B14F-4D97-AF65-F5344CB8AC3E}">
        <p14:creationId xmlns:p14="http://schemas.microsoft.com/office/powerpoint/2010/main" val="242319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3429F36-9FEF-4180-9032-FA200552C782}" type="slidenum">
              <a:rPr lang="zh-TW" altLang="en-US" smtClean="0"/>
              <a:pPr/>
              <a:t>37</a:t>
            </a:fld>
            <a:endParaRPr lang="en-US" altLang="zh-TW"/>
          </a:p>
        </p:txBody>
      </p:sp>
    </p:spTree>
    <p:extLst>
      <p:ext uri="{BB962C8B-B14F-4D97-AF65-F5344CB8AC3E}">
        <p14:creationId xmlns:p14="http://schemas.microsoft.com/office/powerpoint/2010/main" val="3366141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3429F36-9FEF-4180-9032-FA200552C782}" type="slidenum">
              <a:rPr lang="zh-TW" altLang="en-US" smtClean="0"/>
              <a:pPr/>
              <a:t>50</a:t>
            </a:fld>
            <a:endParaRPr lang="en-US" altLang="zh-TW"/>
          </a:p>
        </p:txBody>
      </p:sp>
    </p:spTree>
    <p:extLst>
      <p:ext uri="{BB962C8B-B14F-4D97-AF65-F5344CB8AC3E}">
        <p14:creationId xmlns:p14="http://schemas.microsoft.com/office/powerpoint/2010/main" val="2586848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E92117A8-4386-43CC-AE14-934C8D436EDA}" type="datetime1">
              <a:rPr lang="zh-TW" altLang="en-US" smtClean="0"/>
              <a:t>2021/9/7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fld id="{5142123A-D773-4225-AC6F-1CAB411DF8DD}" type="slidenum">
              <a:rPr lang="zh-TW" altLang="en-US"/>
              <a:pPr/>
              <a:t>‹#›</a:t>
            </a:fld>
            <a:endParaRPr lang="en-US" altLang="zh-TW"/>
          </a:p>
        </p:txBody>
      </p:sp>
    </p:spTree>
    <p:extLst>
      <p:ext uri="{BB962C8B-B14F-4D97-AF65-F5344CB8AC3E}">
        <p14:creationId xmlns:p14="http://schemas.microsoft.com/office/powerpoint/2010/main" val="3489773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E7A9FE3B-DD37-4358-9775-B2AD5D4AB4D8}" type="datetime1">
              <a:rPr lang="zh-TW" altLang="en-US" smtClean="0"/>
              <a:t>2021/9/7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fld id="{4E7D10E9-1EBE-4BC9-A930-4583821B1BEC}" type="slidenum">
              <a:rPr lang="zh-TW" altLang="en-US"/>
              <a:pPr/>
              <a:t>‹#›</a:t>
            </a:fld>
            <a:endParaRPr lang="en-US" altLang="zh-TW"/>
          </a:p>
        </p:txBody>
      </p:sp>
    </p:spTree>
    <p:extLst>
      <p:ext uri="{BB962C8B-B14F-4D97-AF65-F5344CB8AC3E}">
        <p14:creationId xmlns:p14="http://schemas.microsoft.com/office/powerpoint/2010/main" val="956959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3993771C-57F2-4C6D-BD60-39ECFCF380C7}" type="datetime1">
              <a:rPr lang="zh-TW" altLang="en-US" smtClean="0"/>
              <a:t>2021/9/7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fld id="{A89E7F06-BB8E-4AF6-B378-5C975AF6DA07}" type="slidenum">
              <a:rPr lang="zh-TW" altLang="en-US"/>
              <a:pPr/>
              <a:t>‹#›</a:t>
            </a:fld>
            <a:endParaRPr lang="en-US" altLang="zh-TW"/>
          </a:p>
        </p:txBody>
      </p:sp>
    </p:spTree>
    <p:extLst>
      <p:ext uri="{BB962C8B-B14F-4D97-AF65-F5344CB8AC3E}">
        <p14:creationId xmlns:p14="http://schemas.microsoft.com/office/powerpoint/2010/main" val="489372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章節標題">
    <p:spTree>
      <p:nvGrpSpPr>
        <p:cNvPr id="1" name=""/>
        <p:cNvGrpSpPr/>
        <p:nvPr/>
      </p:nvGrpSpPr>
      <p:grpSpPr>
        <a:xfrm>
          <a:off x="0" y="0"/>
          <a:ext cx="0" cy="0"/>
          <a:chOff x="0" y="0"/>
          <a:chExt cx="0" cy="0"/>
        </a:xfrm>
      </p:grpSpPr>
      <p:pic>
        <p:nvPicPr>
          <p:cNvPr id="11" name="圖片 10"/>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6430" b="100000" l="14000" r="83100">
                        <a14:foregroundMark x1="36300" y1="71272" x2="36300" y2="71272"/>
                        <a14:foregroundMark x1="35600" y1="70862" x2="35600" y2="70862"/>
                        <a14:backgroundMark x1="23600" y1="68947" x2="23600" y2="68947"/>
                        <a14:backgroundMark x1="25500" y1="65116" x2="25500" y2="65116"/>
                        <a14:backgroundMark x1="29300" y1="65116" x2="29300" y2="65116"/>
                        <a14:backgroundMark x1="27400" y1="85089" x2="27400" y2="85089"/>
                        <a14:backgroundMark x1="27100" y1="90287" x2="27100" y2="90287"/>
                        <a14:backgroundMark x1="28800" y1="87962" x2="28800" y2="87962"/>
                        <a14:backgroundMark x1="25200" y1="87962" x2="25200" y2="87962"/>
                        <a14:backgroundMark x1="19700" y1="91792" x2="19700" y2="91792"/>
                        <a14:backgroundMark x1="21700" y1="92202" x2="21700" y2="92202"/>
                        <a14:backgroundMark x1="24100" y1="92202" x2="25200" y2="92202"/>
                        <a14:backgroundMark x1="27100" y1="92202" x2="28000" y2="91382"/>
                        <a14:backgroundMark x1="20600" y1="91382" x2="20600" y2="91382"/>
                        <a14:backgroundMark x1="72600" y1="69631" x2="72600" y2="69631"/>
                        <a14:backgroundMark x1="74800" y1="64022" x2="74800" y2="64022"/>
                        <a14:backgroundMark x1="76100" y1="58824" x2="76100" y2="58824"/>
                        <a14:backgroundMark x1="80500" y1="58824" x2="80500" y2="58824"/>
                        <a14:backgroundMark x1="76400" y1="67031" x2="76400" y2="67031"/>
                        <a14:backgroundMark x1="72000" y1="71135" x2="72000" y2="71135"/>
                        <a14:backgroundMark x1="73100" y1="68536" x2="73100" y2="68536"/>
                        <a14:backgroundMark x1="69800" y1="67852" x2="69800" y2="67852"/>
                        <a14:backgroundMark x1="66300" y1="68126" x2="66300" y2="68126"/>
                        <a14:backgroundMark x1="63000" y1="77975" x2="63000" y2="77975"/>
                        <a14:backgroundMark x1="60300" y1="79070" x2="60300" y2="79070"/>
                        <a14:backgroundMark x1="61900" y1="76471" x2="61900" y2="76471"/>
                        <a14:backgroundMark x1="65200" y1="71135" x2="65200" y2="71135"/>
                        <a14:backgroundMark x1="68500" y1="69357" x2="68500" y2="69357"/>
                        <a14:backgroundMark x1="67100" y1="67852" x2="67100" y2="67852"/>
                        <a14:backgroundMark x1="31200" y1="78659" x2="31200" y2="78659"/>
                        <a14:backgroundMark x1="29900" y1="76744" x2="29900" y2="76744"/>
                        <a14:backgroundMark x1="28000" y1="72230" x2="28000" y2="72230"/>
                        <a14:backgroundMark x1="21400" y1="87688" x2="21400" y2="87688"/>
                        <a14:backgroundMark x1="17800" y1="96306" x2="17800" y2="96306"/>
                        <a14:backgroundMark x1="17300" y1="88782" x2="17300" y2="88782"/>
                        <a14:backgroundMark x1="21700" y1="95075" x2="21700" y2="95075"/>
                        <a14:backgroundMark x1="23300" y1="53625" x2="23300" y2="53625"/>
                        <a14:backgroundMark x1="23700" y1="52257" x2="23700" y2="52257"/>
                        <a14:backgroundMark x1="65100" y1="67168" x2="65100" y2="67168"/>
                        <a14:backgroundMark x1="60900" y1="74829" x2="60900" y2="74829"/>
                        <a14:backgroundMark x1="59900" y1="76060" x2="59900" y2="76060"/>
                        <a14:backgroundMark x1="59700" y1="80711" x2="59700" y2="80711"/>
                        <a14:backgroundMark x1="46700" y1="31737" x2="46700" y2="31737"/>
                        <a14:backgroundMark x1="36300" y1="41313" x2="36300" y2="41313"/>
                        <a14:backgroundMark x1="26100" y1="47332" x2="26100" y2="47332"/>
                        <a14:backgroundMark x1="44400" y1="51163" x2="44400" y2="51163"/>
                        <a14:backgroundMark x1="34600" y1="58550" x2="34600" y2="58550"/>
                        <a14:backgroundMark x1="62800" y1="43092" x2="62800" y2="43092"/>
                        <a14:backgroundMark x1="71600" y1="51300" x2="71600" y2="51300"/>
                        <a14:backgroundMark x1="53900" y1="51710" x2="53900" y2="51710"/>
                        <a14:backgroundMark x1="32400" y1="63064" x2="32400" y2="63064"/>
                        <a14:backgroundMark x1="26700" y1="62107" x2="26700" y2="62107"/>
                        <a14:backgroundMark x1="29100" y1="91792" x2="29100" y2="91792"/>
                        <a14:backgroundMark x1="19300" y1="85089" x2="19300" y2="85089"/>
                        <a14:backgroundMark x1="24800" y1="94938" x2="24800" y2="94938"/>
                        <a14:backgroundMark x1="23900" y1="97401" x2="23900" y2="97401"/>
                        <a14:backgroundMark x1="25300" y1="61560" x2="25300" y2="61560"/>
                        <a14:backgroundMark x1="24100" y1="60192" x2="24100" y2="60192"/>
                        <a14:backgroundMark x1="34400" y1="72367" x2="34400" y2="72367"/>
                        <a14:backgroundMark x1="65100" y1="96306" x2="65100" y2="96306"/>
                        <a14:backgroundMark x1="67100" y1="96443" x2="67100" y2="96443"/>
                        <a14:backgroundMark x1="68400" y1="97401" x2="68400" y2="97401"/>
                        <a14:backgroundMark x1="68100" y1="98222" x2="68100" y2="98222"/>
                        <a14:backgroundMark x1="35100" y1="57456" x2="35100" y2="57456"/>
                      </a14:backgroundRemoval>
                    </a14:imgEffect>
                  </a14:imgLayer>
                </a14:imgProps>
              </a:ext>
              <a:ext uri="{28A0092B-C50C-407E-A947-70E740481C1C}">
                <a14:useLocalDpi xmlns:a14="http://schemas.microsoft.com/office/drawing/2010/main" val="0"/>
              </a:ext>
            </a:extLst>
          </a:blip>
          <a:srcRect l="13714" t="6713" r="15572"/>
          <a:stretch/>
        </p:blipFill>
        <p:spPr>
          <a:xfrm>
            <a:off x="84701" y="116632"/>
            <a:ext cx="624342" cy="602080"/>
          </a:xfrm>
          <a:prstGeom prst="rect">
            <a:avLst/>
          </a:prstGeom>
        </p:spPr>
      </p:pic>
      <p:sp>
        <p:nvSpPr>
          <p:cNvPr id="3" name="文字版面配置區 2"/>
          <p:cNvSpPr>
            <a:spLocks noGrp="1"/>
          </p:cNvSpPr>
          <p:nvPr>
            <p:ph type="body" idx="1"/>
          </p:nvPr>
        </p:nvSpPr>
        <p:spPr>
          <a:xfrm>
            <a:off x="2339752" y="2924944"/>
            <a:ext cx="3816424" cy="2376264"/>
          </a:xfrm>
        </p:spPr>
        <p:txBody>
          <a:bodyPr anchor="t">
            <a:normAutofit/>
          </a:bodyPr>
          <a:lstStyle>
            <a:lvl1pPr marL="342900" indent="-342900">
              <a:buFont typeface="Wingdings" pitchFamily="2" charset="2"/>
              <a:buChar char="n"/>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a:t>按一下以編輯母片文字樣式</a:t>
            </a:r>
          </a:p>
        </p:txBody>
      </p:sp>
      <p:sp>
        <p:nvSpPr>
          <p:cNvPr id="4" name="日期版面配置區 3"/>
          <p:cNvSpPr>
            <a:spLocks noGrp="1"/>
          </p:cNvSpPr>
          <p:nvPr>
            <p:ph type="dt" sz="half" idx="10"/>
          </p:nvPr>
        </p:nvSpPr>
        <p:spPr/>
        <p:txBody>
          <a:bodyPr/>
          <a:lstStyle/>
          <a:p>
            <a:fld id="{51ED654E-3BCC-4E6B-A910-A275447D302C}" type="datetimeFigureOut">
              <a:rPr lang="zh-TW" altLang="en-US" smtClean="0">
                <a:solidFill>
                  <a:prstClr val="black">
                    <a:tint val="75000"/>
                  </a:prstClr>
                </a:solidFill>
              </a:rPr>
              <a:pPr/>
              <a:t>2021/9/7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p>
        </p:txBody>
      </p:sp>
      <p:pic>
        <p:nvPicPr>
          <p:cNvPr id="14" name="圖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27648"/>
            <a:ext cx="9144000" cy="530352"/>
          </a:xfrm>
          <a:prstGeom prst="rect">
            <a:avLst/>
          </a:prstGeom>
        </p:spPr>
      </p:pic>
      <p:sp>
        <p:nvSpPr>
          <p:cNvPr id="6" name="投影片編號版面配置區 5"/>
          <p:cNvSpPr>
            <a:spLocks noGrp="1"/>
          </p:cNvSpPr>
          <p:nvPr>
            <p:ph type="sldNum" sz="quarter" idx="12"/>
          </p:nvPr>
        </p:nvSpPr>
        <p:spPr/>
        <p:txBody>
          <a:bodyPr/>
          <a:lstStyle/>
          <a:p>
            <a:fld id="{1906499A-1A04-4E35-953F-9D333A015929}" type="slidenum">
              <a:rPr lang="zh-TW" altLang="en-US" smtClean="0"/>
              <a:pPr/>
              <a:t>‹#›</a:t>
            </a:fld>
            <a:endParaRPr lang="zh-TW" altLang="en-US"/>
          </a:p>
        </p:txBody>
      </p:sp>
    </p:spTree>
    <p:extLst>
      <p:ext uri="{BB962C8B-B14F-4D97-AF65-F5344CB8AC3E}">
        <p14:creationId xmlns:p14="http://schemas.microsoft.com/office/powerpoint/2010/main" val="294507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05C7DBF-26B2-420C-A680-444C7ADDB49C}" type="datetime1">
              <a:rPr lang="zh-TW" altLang="en-US" smtClean="0"/>
              <a:t>2021/9/7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fld id="{487C1174-C8D5-433B-A3F8-31E1D2660032}" type="slidenum">
              <a:rPr lang="zh-TW" altLang="en-US"/>
              <a:pPr/>
              <a:t>‹#›</a:t>
            </a:fld>
            <a:endParaRPr lang="en-US" altLang="zh-TW"/>
          </a:p>
        </p:txBody>
      </p:sp>
    </p:spTree>
    <p:extLst>
      <p:ext uri="{BB962C8B-B14F-4D97-AF65-F5344CB8AC3E}">
        <p14:creationId xmlns:p14="http://schemas.microsoft.com/office/powerpoint/2010/main" val="199528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E0B87F71-55F3-4C23-AC34-B2B0A0C2602E}" type="datetime1">
              <a:rPr lang="zh-TW" altLang="en-US" smtClean="0"/>
              <a:t>2021/9/7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fld id="{4CF021A7-FA98-4A88-A83B-CDE2DD71C845}" type="slidenum">
              <a:rPr lang="zh-TW" altLang="en-US"/>
              <a:pPr/>
              <a:t>‹#›</a:t>
            </a:fld>
            <a:endParaRPr lang="en-US" altLang="zh-TW"/>
          </a:p>
        </p:txBody>
      </p:sp>
    </p:spTree>
    <p:extLst>
      <p:ext uri="{BB962C8B-B14F-4D97-AF65-F5344CB8AC3E}">
        <p14:creationId xmlns:p14="http://schemas.microsoft.com/office/powerpoint/2010/main" val="3032459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994689FF-41BC-46FF-8BF0-05C7665F1970}" type="datetime1">
              <a:rPr lang="zh-TW" altLang="en-US" smtClean="0"/>
              <a:t>2021/9/7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fld id="{F29C0845-8AEA-47F6-A2C0-43197F42EF94}" type="slidenum">
              <a:rPr lang="zh-TW" altLang="en-US"/>
              <a:pPr/>
              <a:t>‹#›</a:t>
            </a:fld>
            <a:endParaRPr lang="en-US" altLang="zh-TW"/>
          </a:p>
        </p:txBody>
      </p:sp>
    </p:spTree>
    <p:extLst>
      <p:ext uri="{BB962C8B-B14F-4D97-AF65-F5344CB8AC3E}">
        <p14:creationId xmlns:p14="http://schemas.microsoft.com/office/powerpoint/2010/main" val="516448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5E262595-729B-477E-87AF-201896369D3F}" type="datetime1">
              <a:rPr lang="zh-TW" altLang="en-US" smtClean="0"/>
              <a:t>2021/9/7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fld id="{768818FC-D9D7-49AD-88A2-F4A6ECCFD26A}" type="slidenum">
              <a:rPr lang="zh-TW" altLang="en-US"/>
              <a:pPr/>
              <a:t>‹#›</a:t>
            </a:fld>
            <a:endParaRPr lang="en-US" altLang="zh-TW"/>
          </a:p>
        </p:txBody>
      </p:sp>
    </p:spTree>
    <p:extLst>
      <p:ext uri="{BB962C8B-B14F-4D97-AF65-F5344CB8AC3E}">
        <p14:creationId xmlns:p14="http://schemas.microsoft.com/office/powerpoint/2010/main" val="4054376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754666F3-B3F1-4E00-A609-1341135D220E}" type="datetime1">
              <a:rPr lang="zh-TW" altLang="en-US" smtClean="0"/>
              <a:t>2021/9/7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fld id="{3F5DE56A-D930-407F-8263-69A18976BFD5}" type="slidenum">
              <a:rPr lang="zh-TW" altLang="en-US"/>
              <a:pPr/>
              <a:t>‹#›</a:t>
            </a:fld>
            <a:endParaRPr lang="en-US" altLang="zh-TW"/>
          </a:p>
        </p:txBody>
      </p:sp>
    </p:spTree>
    <p:extLst>
      <p:ext uri="{BB962C8B-B14F-4D97-AF65-F5344CB8AC3E}">
        <p14:creationId xmlns:p14="http://schemas.microsoft.com/office/powerpoint/2010/main" val="3620536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A9E93500-A91F-4518-AC0D-47405A74CE91}" type="datetime1">
              <a:rPr lang="zh-TW" altLang="en-US" smtClean="0"/>
              <a:t>2021/9/7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fld id="{F3414D5C-90D7-452C-A87F-A2B5F4E679B5}" type="slidenum">
              <a:rPr lang="zh-TW" altLang="en-US"/>
              <a:pPr/>
              <a:t>‹#›</a:t>
            </a:fld>
            <a:endParaRPr lang="en-US" altLang="zh-TW"/>
          </a:p>
        </p:txBody>
      </p:sp>
    </p:spTree>
    <p:extLst>
      <p:ext uri="{BB962C8B-B14F-4D97-AF65-F5344CB8AC3E}">
        <p14:creationId xmlns:p14="http://schemas.microsoft.com/office/powerpoint/2010/main" val="190757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F9826B9-17A8-478F-A771-3AD055104B7D}" type="datetime1">
              <a:rPr lang="zh-TW" altLang="en-US" smtClean="0"/>
              <a:t>2021/9/7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fld id="{C043FD4F-B81B-4787-BD5E-7C05AF7C7626}" type="slidenum">
              <a:rPr lang="zh-TW" altLang="en-US"/>
              <a:pPr/>
              <a:t>‹#›</a:t>
            </a:fld>
            <a:endParaRPr lang="en-US" altLang="zh-TW"/>
          </a:p>
        </p:txBody>
      </p:sp>
    </p:spTree>
    <p:extLst>
      <p:ext uri="{BB962C8B-B14F-4D97-AF65-F5344CB8AC3E}">
        <p14:creationId xmlns:p14="http://schemas.microsoft.com/office/powerpoint/2010/main" val="362566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D6846FB-A714-42B9-897C-B87240514AEC}" type="datetime1">
              <a:rPr lang="zh-TW" altLang="en-US" smtClean="0"/>
              <a:t>2021/9/7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fld id="{E7EBB211-8E18-48A8-AC6E-106B15B75FB3}" type="slidenum">
              <a:rPr lang="zh-TW" altLang="en-US"/>
              <a:pPr/>
              <a:t>‹#›</a:t>
            </a:fld>
            <a:endParaRPr lang="en-US" altLang="zh-TW"/>
          </a:p>
        </p:txBody>
      </p:sp>
    </p:spTree>
    <p:extLst>
      <p:ext uri="{BB962C8B-B14F-4D97-AF65-F5344CB8AC3E}">
        <p14:creationId xmlns:p14="http://schemas.microsoft.com/office/powerpoint/2010/main" val="2153523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l="-3000" r="-3000"/>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E1CBB96F-9C7F-4F4E-96F6-F9C0607EE5A6}" type="datetime1">
              <a:rPr lang="zh-TW" altLang="en-US" smtClean="0"/>
              <a:t>2021/9/7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ea typeface="新細明體" charset="-120"/>
              </a:defRPr>
            </a:lvl1pPr>
          </a:lstStyle>
          <a:p>
            <a:pPr>
              <a:defRPr/>
            </a:pPr>
            <a:endParaRPr lang="en-US" altLang="zh-TW"/>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fld id="{7CDD91BD-5021-4E43-A70D-A9B177623E39}"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3755" r:id="rId1"/>
    <p:sldLayoutId id="2147483754" r:id="rId2"/>
    <p:sldLayoutId id="2147483753" r:id="rId3"/>
    <p:sldLayoutId id="2147483752" r:id="rId4"/>
    <p:sldLayoutId id="2147483751" r:id="rId5"/>
    <p:sldLayoutId id="2147483750" r:id="rId6"/>
    <p:sldLayoutId id="2147483749" r:id="rId7"/>
    <p:sldLayoutId id="2147483748" r:id="rId8"/>
    <p:sldLayoutId id="2147483747" r:id="rId9"/>
    <p:sldLayoutId id="2147483746" r:id="rId10"/>
    <p:sldLayoutId id="2147483745" r:id="rId11"/>
    <p:sldLayoutId id="2147483756"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reurl.cc/zeXnN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6.png"/><Relationship Id="rId4" Type="http://schemas.openxmlformats.org/officeDocument/2006/relationships/hyperlink" Target="mailto:LF@hk.edu.tw"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6"/>
          <p:cNvSpPr>
            <a:spLocks noChangeArrowheads="1"/>
          </p:cNvSpPr>
          <p:nvPr/>
        </p:nvSpPr>
        <p:spPr bwMode="auto">
          <a:xfrm>
            <a:off x="323528" y="1196752"/>
            <a:ext cx="849694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en-US" altLang="zh-TW" sz="5400" b="1" dirty="0" smtClean="0">
                <a:solidFill>
                  <a:srgbClr val="0065B0"/>
                </a:solidFill>
                <a:latin typeface="+mn-lt"/>
                <a:ea typeface="標楷體" panose="03000509000000000000" pitchFamily="65" charset="-120"/>
              </a:rPr>
              <a:t>110</a:t>
            </a:r>
            <a:r>
              <a:rPr kumimoji="0" lang="zh-TW" altLang="en-US" sz="5400" b="1" dirty="0" smtClean="0">
                <a:solidFill>
                  <a:srgbClr val="0065B0"/>
                </a:solidFill>
                <a:latin typeface="+mn-lt"/>
                <a:ea typeface="標楷體" panose="03000509000000000000" pitchFamily="65" charset="-120"/>
              </a:rPr>
              <a:t>學年度第</a:t>
            </a:r>
            <a:r>
              <a:rPr kumimoji="0" lang="en-US" altLang="zh-TW" sz="5400" b="1" dirty="0" smtClean="0">
                <a:solidFill>
                  <a:srgbClr val="0065B0"/>
                </a:solidFill>
                <a:latin typeface="+mn-lt"/>
                <a:ea typeface="標楷體" panose="03000509000000000000" pitchFamily="65" charset="-120"/>
              </a:rPr>
              <a:t>1</a:t>
            </a:r>
            <a:r>
              <a:rPr kumimoji="0" lang="zh-TW" altLang="en-US" sz="5400" b="1" dirty="0" smtClean="0">
                <a:solidFill>
                  <a:srgbClr val="0065B0"/>
                </a:solidFill>
                <a:latin typeface="+mn-lt"/>
                <a:ea typeface="標楷體" panose="03000509000000000000" pitchFamily="65" charset="-120"/>
              </a:rPr>
              <a:t>學期</a:t>
            </a:r>
            <a:endParaRPr kumimoji="0" lang="en-US" altLang="zh-TW" sz="5400" b="1" dirty="0" smtClean="0">
              <a:solidFill>
                <a:srgbClr val="0065B0"/>
              </a:solidFill>
              <a:latin typeface="+mn-lt"/>
              <a:ea typeface="標楷體" panose="03000509000000000000" pitchFamily="65" charset="-120"/>
            </a:endParaRPr>
          </a:p>
          <a:p>
            <a:pPr algn="ctr"/>
            <a:endParaRPr kumimoji="0" lang="en-US" altLang="zh-TW" sz="5400" b="1" dirty="0" smtClean="0">
              <a:solidFill>
                <a:srgbClr val="0065B0"/>
              </a:solidFill>
              <a:latin typeface="+mn-lt"/>
              <a:ea typeface="標楷體" panose="03000509000000000000" pitchFamily="65" charset="-120"/>
            </a:endParaRPr>
          </a:p>
          <a:p>
            <a:pPr algn="ctr"/>
            <a:r>
              <a:rPr kumimoji="0" lang="zh-TW" altLang="en-US" sz="5400" b="1" dirty="0" smtClean="0">
                <a:solidFill>
                  <a:srgbClr val="0065B0"/>
                </a:solidFill>
                <a:latin typeface="+mn-lt"/>
                <a:ea typeface="標楷體" panose="03000509000000000000" pitchFamily="65" charset="-120"/>
              </a:rPr>
              <a:t>導師工作研討會</a:t>
            </a:r>
            <a:endParaRPr kumimoji="0" lang="en-US" altLang="zh-TW" sz="5400" b="1" dirty="0" smtClean="0">
              <a:solidFill>
                <a:srgbClr val="0065B0"/>
              </a:solidFill>
              <a:latin typeface="+mn-lt"/>
              <a:ea typeface="標楷體" panose="03000509000000000000" pitchFamily="65" charset="-120"/>
            </a:endParaRPr>
          </a:p>
          <a:p>
            <a:pPr algn="ctr"/>
            <a:endParaRPr kumimoji="0" lang="en-US" altLang="zh-TW" sz="5400" b="1" dirty="0">
              <a:solidFill>
                <a:srgbClr val="0065B0"/>
              </a:solidFill>
              <a:latin typeface="+mn-lt"/>
              <a:ea typeface="標楷體" panose="03000509000000000000" pitchFamily="65" charset="-120"/>
            </a:endParaRPr>
          </a:p>
          <a:p>
            <a:pPr algn="ctr"/>
            <a:r>
              <a:rPr kumimoji="0" lang="en-US" altLang="zh-TW" sz="4800" b="1" smtClean="0">
                <a:solidFill>
                  <a:srgbClr val="0065B0"/>
                </a:solidFill>
                <a:latin typeface="+mn-lt"/>
                <a:ea typeface="標楷體" panose="03000509000000000000" pitchFamily="65" charset="-120"/>
              </a:rPr>
              <a:t>110.9.10</a:t>
            </a:r>
            <a:endParaRPr kumimoji="0" lang="en-US" altLang="zh-TW" sz="4800" b="1" dirty="0" smtClean="0">
              <a:solidFill>
                <a:srgbClr val="0065B0"/>
              </a:solidFill>
              <a:latin typeface="+mn-lt"/>
              <a:ea typeface="標楷體" panose="03000509000000000000" pitchFamily="65" charset="-120"/>
            </a:endParaRPr>
          </a:p>
        </p:txBody>
      </p:sp>
    </p:spTree>
    <p:extLst>
      <p:ext uri="{BB962C8B-B14F-4D97-AF65-F5344CB8AC3E}">
        <p14:creationId xmlns:p14="http://schemas.microsoft.com/office/powerpoint/2010/main" val="3738817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496" y="31234"/>
            <a:ext cx="3954929" cy="523220"/>
          </a:xfrm>
          <a:prstGeom prst="rect">
            <a:avLst/>
          </a:prstGeom>
        </p:spPr>
        <p:txBody>
          <a:bodyPr wrap="none">
            <a:spAutoFit/>
          </a:bodyPr>
          <a:lstStyle/>
          <a:p>
            <a:r>
              <a:rPr lang="zh-TW" altLang="en-US" sz="2800" dirty="0" smtClean="0">
                <a:solidFill>
                  <a:srgbClr val="FF0000"/>
                </a:solidFill>
                <a:latin typeface="標楷體" pitchFamily="65" charset="-120"/>
                <a:ea typeface="標楷體" pitchFamily="65" charset="-120"/>
              </a:rPr>
              <a:t>貳、導師協助宣導事項</a:t>
            </a:r>
            <a:r>
              <a:rPr lang="en-US" altLang="zh-TW" sz="2800" dirty="0" smtClean="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sp>
        <p:nvSpPr>
          <p:cNvPr id="5" name="矩形 4"/>
          <p:cNvSpPr/>
          <p:nvPr/>
        </p:nvSpPr>
        <p:spPr>
          <a:xfrm>
            <a:off x="395536" y="476672"/>
            <a:ext cx="3724096" cy="461665"/>
          </a:xfrm>
          <a:prstGeom prst="rect">
            <a:avLst/>
          </a:prstGeom>
        </p:spPr>
        <p:txBody>
          <a:bodyPr wrap="none">
            <a:spAutoFit/>
          </a:bodyPr>
          <a:lstStyle/>
          <a:p>
            <a:r>
              <a:rPr lang="zh-TW" altLang="en-US" sz="2400" b="1" dirty="0" smtClean="0">
                <a:solidFill>
                  <a:schemeClr val="tx2"/>
                </a:solidFill>
                <a:latin typeface="標楷體" panose="03000509000000000000" pitchFamily="65" charset="-120"/>
                <a:ea typeface="標楷體" panose="03000509000000000000" pitchFamily="65" charset="-120"/>
              </a:rPr>
              <a:t>二、請導師協助宣導事項</a:t>
            </a:r>
            <a:r>
              <a:rPr lang="en-US" altLang="zh-TW" sz="2400" b="1" dirty="0" smtClean="0">
                <a:solidFill>
                  <a:schemeClr val="tx2"/>
                </a:solidFill>
                <a:latin typeface="標楷體" panose="03000509000000000000" pitchFamily="65" charset="-120"/>
                <a:ea typeface="標楷體" panose="03000509000000000000" pitchFamily="65" charset="-120"/>
              </a:rPr>
              <a:t>:</a:t>
            </a:r>
            <a:endParaRPr lang="zh-TW" altLang="en-US" sz="2400" b="1" dirty="0">
              <a:solidFill>
                <a:schemeClr val="tx2"/>
              </a:solidFill>
              <a:latin typeface="標楷體" panose="03000509000000000000" pitchFamily="65" charset="-120"/>
              <a:ea typeface="標楷體" panose="03000509000000000000" pitchFamily="65" charset="-120"/>
            </a:endParaRPr>
          </a:p>
        </p:txBody>
      </p:sp>
      <p:sp>
        <p:nvSpPr>
          <p:cNvPr id="9" name="矩形 8"/>
          <p:cNvSpPr/>
          <p:nvPr/>
        </p:nvSpPr>
        <p:spPr>
          <a:xfrm>
            <a:off x="683568" y="1340768"/>
            <a:ext cx="8280920" cy="3416320"/>
          </a:xfrm>
          <a:prstGeom prst="rect">
            <a:avLst/>
          </a:prstGeom>
        </p:spPr>
        <p:txBody>
          <a:bodyPr wrap="square">
            <a:spAutoFit/>
          </a:bodyPr>
          <a:lstStyle/>
          <a:p>
            <a:r>
              <a:rPr lang="en-US" altLang="zh-TW" sz="2400" b="1" dirty="0" smtClean="0">
                <a:solidFill>
                  <a:schemeClr val="tx2"/>
                </a:solidFill>
                <a:latin typeface="標楷體" panose="03000509000000000000" pitchFamily="65" charset="-120"/>
                <a:ea typeface="標楷體" panose="03000509000000000000" pitchFamily="65" charset="-120"/>
              </a:rPr>
              <a:t>1.</a:t>
            </a:r>
            <a:r>
              <a:rPr lang="zh-TW" altLang="en-US" sz="2400" b="1" dirty="0" smtClean="0">
                <a:solidFill>
                  <a:schemeClr val="tx2"/>
                </a:solidFill>
                <a:latin typeface="標楷體" panose="03000509000000000000" pitchFamily="65" charset="-120"/>
                <a:ea typeface="標楷體" panose="03000509000000000000" pitchFamily="65" charset="-120"/>
              </a:rPr>
              <a:t>若</a:t>
            </a:r>
            <a:r>
              <a:rPr lang="zh-TW" altLang="en-US" sz="2400" b="1" dirty="0">
                <a:solidFill>
                  <a:schemeClr val="tx2"/>
                </a:solidFill>
                <a:latin typeface="標楷體" panose="03000509000000000000" pitchFamily="65" charset="-120"/>
                <a:ea typeface="標楷體" panose="03000509000000000000" pitchFamily="65" charset="-120"/>
              </a:rPr>
              <a:t>發生竊案，請保持現場完整，並通報校安中心：</a:t>
            </a:r>
            <a:r>
              <a:rPr lang="en-US" altLang="zh-TW" sz="2400" b="1" dirty="0" smtClean="0">
                <a:solidFill>
                  <a:schemeClr val="tx2"/>
                </a:solidFill>
                <a:latin typeface="標楷體" panose="03000509000000000000" pitchFamily="65" charset="-120"/>
                <a:ea typeface="標楷體" panose="03000509000000000000" pitchFamily="65" charset="-120"/>
              </a:rPr>
              <a:t>04-</a:t>
            </a:r>
          </a:p>
          <a:p>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26338000</a:t>
            </a:r>
            <a:r>
              <a:rPr lang="zh-TW" altLang="en-US" sz="2400" b="1" dirty="0">
                <a:solidFill>
                  <a:schemeClr val="tx2"/>
                </a:solidFill>
                <a:latin typeface="標楷體" panose="03000509000000000000" pitchFamily="65" charset="-120"/>
                <a:ea typeface="標楷體" panose="03000509000000000000" pitchFamily="65" charset="-120"/>
              </a:rPr>
              <a:t>及撥打</a:t>
            </a:r>
            <a:r>
              <a:rPr lang="en-US" altLang="zh-TW" sz="2400" b="1" dirty="0">
                <a:solidFill>
                  <a:schemeClr val="tx2"/>
                </a:solidFill>
                <a:latin typeface="標楷體" panose="03000509000000000000" pitchFamily="65" charset="-120"/>
                <a:ea typeface="標楷體" panose="03000509000000000000" pitchFamily="65" charset="-120"/>
              </a:rPr>
              <a:t>110</a:t>
            </a:r>
            <a:r>
              <a:rPr lang="zh-TW" altLang="en-US" sz="2400" b="1" dirty="0">
                <a:solidFill>
                  <a:schemeClr val="tx2"/>
                </a:solidFill>
                <a:latin typeface="標楷體" panose="03000509000000000000" pitchFamily="65" charset="-120"/>
                <a:ea typeface="標楷體" panose="03000509000000000000" pitchFamily="65" charset="-120"/>
              </a:rPr>
              <a:t>由警方偵辦。</a:t>
            </a:r>
          </a:p>
          <a:p>
            <a:r>
              <a:rPr lang="en-US" altLang="zh-TW" sz="2400" b="1" dirty="0" smtClean="0">
                <a:solidFill>
                  <a:schemeClr val="tx2"/>
                </a:solidFill>
                <a:latin typeface="標楷體" panose="03000509000000000000" pitchFamily="65" charset="-120"/>
                <a:ea typeface="標楷體" panose="03000509000000000000" pitchFamily="65" charset="-120"/>
              </a:rPr>
              <a:t>2.</a:t>
            </a:r>
            <a:r>
              <a:rPr lang="zh-TW" altLang="en-US" sz="2400" b="1" dirty="0" smtClean="0">
                <a:solidFill>
                  <a:schemeClr val="tx2"/>
                </a:solidFill>
                <a:latin typeface="標楷體" panose="03000509000000000000" pitchFamily="65" charset="-120"/>
                <a:ea typeface="標楷體" panose="03000509000000000000" pitchFamily="65" charset="-120"/>
              </a:rPr>
              <a:t>竊盜罪</a:t>
            </a:r>
            <a:r>
              <a:rPr lang="zh-TW" altLang="en-US" sz="2400" b="1" dirty="0">
                <a:solidFill>
                  <a:schemeClr val="tx2"/>
                </a:solidFill>
                <a:latin typeface="標楷體" panose="03000509000000000000" pitchFamily="65" charset="-120"/>
                <a:ea typeface="標楷體" panose="03000509000000000000" pitchFamily="65" charset="-120"/>
              </a:rPr>
              <a:t>刑責</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依</a:t>
            </a:r>
            <a:r>
              <a:rPr lang="zh-TW" altLang="en-US" sz="2400" b="1" dirty="0">
                <a:solidFill>
                  <a:schemeClr val="tx2"/>
                </a:solidFill>
                <a:latin typeface="標楷體" panose="03000509000000000000" pitchFamily="65" charset="-120"/>
                <a:ea typeface="標楷體" panose="03000509000000000000" pitchFamily="65" charset="-120"/>
              </a:rPr>
              <a:t>刑法第</a:t>
            </a:r>
            <a:r>
              <a:rPr lang="en-US" altLang="zh-TW" sz="2400" b="1" dirty="0">
                <a:solidFill>
                  <a:schemeClr val="tx2"/>
                </a:solidFill>
                <a:latin typeface="標楷體" panose="03000509000000000000" pitchFamily="65" charset="-120"/>
                <a:ea typeface="標楷體" panose="03000509000000000000" pitchFamily="65" charset="-120"/>
              </a:rPr>
              <a:t>320</a:t>
            </a:r>
            <a:r>
              <a:rPr lang="zh-TW" altLang="en-US" sz="2400" b="1" dirty="0">
                <a:solidFill>
                  <a:schemeClr val="tx2"/>
                </a:solidFill>
                <a:latin typeface="標楷體" panose="03000509000000000000" pitchFamily="65" charset="-120"/>
                <a:ea typeface="標楷體" panose="03000509000000000000" pitchFamily="65" charset="-120"/>
              </a:rPr>
              <a:t>條之規定，意圖為自己或第三</a:t>
            </a:r>
            <a:r>
              <a:rPr lang="zh-TW" altLang="en-US" sz="2400" b="1" dirty="0" smtClean="0">
                <a:solidFill>
                  <a:schemeClr val="tx2"/>
                </a:solidFill>
                <a:latin typeface="標楷體" panose="03000509000000000000" pitchFamily="65" charset="-120"/>
                <a:ea typeface="標楷體" panose="03000509000000000000" pitchFamily="65" charset="-120"/>
              </a:rPr>
              <a:t>人</a:t>
            </a:r>
            <a:endParaRPr lang="en-US" altLang="zh-TW" sz="2400" b="1" dirty="0" smtClean="0">
              <a:solidFill>
                <a:schemeClr val="tx2"/>
              </a:solidFill>
              <a:latin typeface="標楷體" panose="03000509000000000000" pitchFamily="65" charset="-120"/>
              <a:ea typeface="標楷體" panose="03000509000000000000" pitchFamily="65" charset="-120"/>
            </a:endParaRPr>
          </a:p>
          <a:p>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不法</a:t>
            </a:r>
            <a:r>
              <a:rPr lang="zh-TW" altLang="en-US" sz="2400" b="1" dirty="0">
                <a:solidFill>
                  <a:schemeClr val="tx2"/>
                </a:solidFill>
                <a:latin typeface="標楷體" panose="03000509000000000000" pitchFamily="65" charset="-120"/>
                <a:ea typeface="標楷體" panose="03000509000000000000" pitchFamily="65" charset="-120"/>
              </a:rPr>
              <a:t>之所有，而竊取他人之動產者，為竊盜罪，處五年</a:t>
            </a:r>
            <a:r>
              <a:rPr lang="zh-TW" altLang="en-US" sz="2400" b="1" dirty="0" smtClean="0">
                <a:solidFill>
                  <a:schemeClr val="tx2"/>
                </a:solidFill>
                <a:latin typeface="標楷體" panose="03000509000000000000" pitchFamily="65" charset="-120"/>
                <a:ea typeface="標楷體" panose="03000509000000000000" pitchFamily="65" charset="-120"/>
              </a:rPr>
              <a:t>以</a:t>
            </a:r>
            <a:endParaRPr lang="en-US" altLang="zh-TW" sz="2400" b="1" dirty="0" smtClean="0">
              <a:solidFill>
                <a:schemeClr val="tx2"/>
              </a:solidFill>
              <a:latin typeface="標楷體" panose="03000509000000000000" pitchFamily="65" charset="-120"/>
              <a:ea typeface="標楷體" panose="03000509000000000000" pitchFamily="65" charset="-120"/>
            </a:endParaRPr>
          </a:p>
          <a:p>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下</a:t>
            </a:r>
            <a:r>
              <a:rPr lang="zh-TW" altLang="en-US" sz="2400" b="1" dirty="0">
                <a:solidFill>
                  <a:schemeClr val="tx2"/>
                </a:solidFill>
                <a:latin typeface="標楷體" panose="03000509000000000000" pitchFamily="65" charset="-120"/>
                <a:ea typeface="標楷體" panose="03000509000000000000" pitchFamily="65" charset="-120"/>
              </a:rPr>
              <a:t>有期徒刑、拘役或五百元以下罰金。未遂犯罰之。本</a:t>
            </a:r>
            <a:r>
              <a:rPr lang="zh-TW" altLang="en-US" sz="2400" b="1" dirty="0" smtClean="0">
                <a:solidFill>
                  <a:schemeClr val="tx2"/>
                </a:solidFill>
                <a:latin typeface="標楷體" panose="03000509000000000000" pitchFamily="65" charset="-120"/>
                <a:ea typeface="標楷體" panose="03000509000000000000" pitchFamily="65" charset="-120"/>
              </a:rPr>
              <a:t>罪</a:t>
            </a:r>
            <a:endParaRPr lang="en-US" altLang="zh-TW" sz="2400" b="1" dirty="0" smtClean="0">
              <a:solidFill>
                <a:schemeClr val="tx2"/>
              </a:solidFill>
              <a:latin typeface="標楷體" panose="03000509000000000000" pitchFamily="65" charset="-120"/>
              <a:ea typeface="標楷體" panose="03000509000000000000" pitchFamily="65" charset="-120"/>
            </a:endParaRPr>
          </a:p>
          <a:p>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為</a:t>
            </a:r>
            <a:r>
              <a:rPr lang="zh-TW" altLang="en-US" sz="2400" b="1" dirty="0">
                <a:solidFill>
                  <a:schemeClr val="tx2"/>
                </a:solidFill>
                <a:latin typeface="標楷體" panose="03000509000000000000" pitchFamily="65" charset="-120"/>
                <a:ea typeface="標楷體" panose="03000509000000000000" pitchFamily="65" charset="-120"/>
              </a:rPr>
              <a:t>非告訴乃論罪</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俗稱公訴罪</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。一經告發，是不能因與</a:t>
            </a:r>
            <a:r>
              <a:rPr lang="zh-TW" altLang="en-US" sz="2400" b="1" dirty="0" smtClean="0">
                <a:solidFill>
                  <a:schemeClr val="tx2"/>
                </a:solidFill>
                <a:latin typeface="標楷體" panose="03000509000000000000" pitchFamily="65" charset="-120"/>
                <a:ea typeface="標楷體" panose="03000509000000000000" pitchFamily="65" charset="-120"/>
              </a:rPr>
              <a:t>受</a:t>
            </a:r>
            <a:endParaRPr lang="en-US" altLang="zh-TW" sz="2400" b="1" dirty="0" smtClean="0">
              <a:solidFill>
                <a:schemeClr val="tx2"/>
              </a:solidFill>
              <a:latin typeface="標楷體" panose="03000509000000000000" pitchFamily="65" charset="-120"/>
              <a:ea typeface="標楷體" panose="03000509000000000000" pitchFamily="65" charset="-120"/>
            </a:endParaRPr>
          </a:p>
          <a:p>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害</a:t>
            </a:r>
            <a:r>
              <a:rPr lang="zh-TW" altLang="en-US" sz="2400" b="1" dirty="0">
                <a:solidFill>
                  <a:schemeClr val="tx2"/>
                </a:solidFill>
                <a:latin typeface="標楷體" panose="03000509000000000000" pitchFamily="65" charset="-120"/>
                <a:ea typeface="標楷體" panose="03000509000000000000" pitchFamily="65" charset="-120"/>
              </a:rPr>
              <a:t>者和解而撤銷告訴的。</a:t>
            </a:r>
          </a:p>
          <a:p>
            <a:r>
              <a:rPr lang="en-US" altLang="zh-TW" sz="2400" b="1" dirty="0" smtClean="0">
                <a:solidFill>
                  <a:schemeClr val="tx2"/>
                </a:solidFill>
                <a:latin typeface="標楷體" panose="03000509000000000000" pitchFamily="65" charset="-120"/>
                <a:ea typeface="標楷體" panose="03000509000000000000" pitchFamily="65" charset="-120"/>
              </a:rPr>
              <a:t>3.</a:t>
            </a:r>
            <a:r>
              <a:rPr lang="zh-TW" altLang="en-US" sz="2400" b="1" dirty="0" smtClean="0">
                <a:solidFill>
                  <a:schemeClr val="tx2"/>
                </a:solidFill>
                <a:latin typeface="標楷體" panose="03000509000000000000" pitchFamily="65" charset="-120"/>
                <a:ea typeface="標楷體" panose="03000509000000000000" pitchFamily="65" charset="-120"/>
              </a:rPr>
              <a:t>竊盜</a:t>
            </a:r>
            <a:r>
              <a:rPr lang="zh-TW" altLang="en-US" sz="2400" b="1" dirty="0">
                <a:solidFill>
                  <a:schemeClr val="tx2"/>
                </a:solidFill>
                <a:latin typeface="標楷體" panose="03000509000000000000" pitchFamily="65" charset="-120"/>
                <a:ea typeface="標楷體" panose="03000509000000000000" pitchFamily="65" charset="-120"/>
              </a:rPr>
              <a:t>者</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依學校學生獎懲實施標準核予記大過</a:t>
            </a:r>
            <a:r>
              <a:rPr lang="en-US" altLang="zh-TW" sz="2400" b="1" dirty="0">
                <a:solidFill>
                  <a:schemeClr val="tx2"/>
                </a:solidFill>
                <a:latin typeface="標楷體" panose="03000509000000000000" pitchFamily="65" charset="-120"/>
                <a:ea typeface="標楷體" panose="03000509000000000000" pitchFamily="65" charset="-120"/>
              </a:rPr>
              <a:t>1-2</a:t>
            </a:r>
            <a:r>
              <a:rPr lang="zh-TW" altLang="en-US" sz="2400" b="1" dirty="0">
                <a:solidFill>
                  <a:schemeClr val="tx2"/>
                </a:solidFill>
                <a:latin typeface="標楷體" panose="03000509000000000000" pitchFamily="65" charset="-120"/>
                <a:ea typeface="標楷體" panose="03000509000000000000" pitchFamily="65" charset="-120"/>
              </a:rPr>
              <a:t>次及</a:t>
            </a:r>
            <a:r>
              <a:rPr lang="zh-TW" altLang="en-US" sz="2400" b="1" dirty="0" smtClean="0">
                <a:solidFill>
                  <a:schemeClr val="tx2"/>
                </a:solidFill>
                <a:latin typeface="標楷體" panose="03000509000000000000" pitchFamily="65" charset="-120"/>
                <a:ea typeface="標楷體" panose="03000509000000000000" pitchFamily="65" charset="-120"/>
              </a:rPr>
              <a:t>定期</a:t>
            </a:r>
            <a:endParaRPr lang="en-US" altLang="zh-TW" sz="2400" b="1" dirty="0" smtClean="0">
              <a:solidFill>
                <a:schemeClr val="tx2"/>
              </a:solidFill>
              <a:latin typeface="標楷體" panose="03000509000000000000" pitchFamily="65" charset="-120"/>
              <a:ea typeface="標楷體" panose="03000509000000000000" pitchFamily="65" charset="-120"/>
            </a:endParaRPr>
          </a:p>
          <a:p>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察看</a:t>
            </a:r>
            <a:r>
              <a:rPr lang="zh-TW" altLang="en-US" sz="2400" b="1" dirty="0">
                <a:solidFill>
                  <a:schemeClr val="tx2"/>
                </a:solidFill>
                <a:latin typeface="標楷體" panose="03000509000000000000" pitchFamily="65" charset="-120"/>
                <a:ea typeface="標楷體" panose="03000509000000000000" pitchFamily="65" charset="-120"/>
              </a:rPr>
              <a:t>之處分。</a:t>
            </a:r>
          </a:p>
        </p:txBody>
      </p:sp>
      <p:sp>
        <p:nvSpPr>
          <p:cNvPr id="7" name="矩形 6"/>
          <p:cNvSpPr/>
          <p:nvPr/>
        </p:nvSpPr>
        <p:spPr>
          <a:xfrm>
            <a:off x="467544" y="908720"/>
            <a:ext cx="8064896" cy="461665"/>
          </a:xfrm>
          <a:prstGeom prst="rect">
            <a:avLst/>
          </a:prstGeom>
        </p:spPr>
        <p:txBody>
          <a:bodyPr wrap="square">
            <a:spAutoFit/>
          </a:bodyPr>
          <a:lstStyle/>
          <a:p>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一</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財物</a:t>
            </a:r>
            <a:r>
              <a:rPr lang="zh-TW" altLang="en-US" sz="2400" b="1" dirty="0">
                <a:solidFill>
                  <a:srgbClr val="FF0000"/>
                </a:solidFill>
                <a:latin typeface="標楷體" panose="03000509000000000000" pitchFamily="65" charset="-120"/>
                <a:ea typeface="標楷體" panose="03000509000000000000" pitchFamily="65" charset="-120"/>
              </a:rPr>
              <a:t>失竊</a:t>
            </a:r>
            <a:r>
              <a:rPr lang="en-US" altLang="zh-TW" sz="2400" b="1" dirty="0" smtClean="0">
                <a:solidFill>
                  <a:srgbClr val="FF0000"/>
                </a:solidFill>
                <a:latin typeface="標楷體" panose="03000509000000000000" pitchFamily="65" charset="-120"/>
                <a:ea typeface="標楷體" panose="03000509000000000000" pitchFamily="65" charset="-120"/>
              </a:rPr>
              <a:t>:</a:t>
            </a:r>
            <a:endParaRPr lang="en-US" altLang="zh-TW" sz="2400" b="1" dirty="0">
              <a:solidFill>
                <a:srgbClr val="FF0000"/>
              </a:solidFill>
              <a:latin typeface="標楷體" panose="03000509000000000000" pitchFamily="65" charset="-120"/>
              <a:ea typeface="標楷體" panose="03000509000000000000" pitchFamily="65" charset="-12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4652313"/>
            <a:ext cx="2276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3213" y="4707625"/>
            <a:ext cx="1339493" cy="15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6638" y="4714875"/>
            <a:ext cx="184785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02021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717840"/>
            <a:ext cx="3828947" cy="131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內容版面配置區 2"/>
          <p:cNvSpPr txBox="1">
            <a:spLocks/>
          </p:cNvSpPr>
          <p:nvPr/>
        </p:nvSpPr>
        <p:spPr>
          <a:xfrm>
            <a:off x="467544" y="692696"/>
            <a:ext cx="8136904" cy="532859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二</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近期</a:t>
            </a:r>
            <a:r>
              <a:rPr lang="zh-TW" altLang="en-US" sz="2400" b="1" dirty="0">
                <a:solidFill>
                  <a:schemeClr val="tx2"/>
                </a:solidFill>
                <a:latin typeface="標楷體" panose="03000509000000000000" pitchFamily="65" charset="-120"/>
                <a:ea typeface="標楷體" panose="03000509000000000000" pitchFamily="65" charset="-120"/>
              </a:rPr>
              <a:t>詐騙事件頻繁，請全校師生參考校園最新公告</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內</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政</a:t>
            </a:r>
            <a:r>
              <a:rPr lang="zh-TW" altLang="en-US" sz="2400" b="1" dirty="0">
                <a:solidFill>
                  <a:schemeClr val="tx2"/>
                </a:solidFill>
                <a:latin typeface="標楷體" panose="03000509000000000000" pitchFamily="65" charset="-120"/>
                <a:ea typeface="標楷體" panose="03000509000000000000" pitchFamily="65" charset="-120"/>
              </a:rPr>
              <a:t>部警政署提供</a:t>
            </a:r>
            <a:r>
              <a:rPr lang="zh-TW" altLang="en-US" sz="2400" b="1" dirty="0">
                <a:solidFill>
                  <a:srgbClr val="FF0000"/>
                </a:solidFill>
                <a:latin typeface="標楷體" panose="03000509000000000000" pitchFamily="65" charset="-120"/>
                <a:ea typeface="標楷體" panose="03000509000000000000" pitchFamily="65" charset="-120"/>
              </a:rPr>
              <a:t>最新反詐騙宣導案例</a:t>
            </a:r>
            <a:r>
              <a:rPr lang="zh-TW" altLang="en-US" sz="2400" b="1" dirty="0">
                <a:solidFill>
                  <a:schemeClr val="tx2"/>
                </a:solidFill>
                <a:latin typeface="標楷體" panose="03000509000000000000" pitchFamily="65" charset="-120"/>
                <a:ea typeface="標楷體" panose="03000509000000000000" pitchFamily="65" charset="-120"/>
              </a:rPr>
              <a:t>，避免成為下</a:t>
            </a:r>
            <a:r>
              <a:rPr lang="zh-TW" altLang="en-US" sz="2400" b="1" dirty="0" smtClean="0">
                <a:solidFill>
                  <a:schemeClr val="tx2"/>
                </a:solidFill>
                <a:latin typeface="標楷體" panose="03000509000000000000" pitchFamily="65" charset="-120"/>
                <a:ea typeface="標楷體" panose="03000509000000000000" pitchFamily="65" charset="-120"/>
              </a:rPr>
              <a:t>一個</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受害者</a:t>
            </a:r>
            <a:r>
              <a:rPr lang="zh-TW" altLang="en-US" sz="2400" b="1" dirty="0">
                <a:solidFill>
                  <a:schemeClr val="tx2"/>
                </a:solidFill>
                <a:latin typeface="標楷體" panose="03000509000000000000" pitchFamily="65" charset="-120"/>
                <a:ea typeface="標楷體" panose="03000509000000000000" pitchFamily="65" charset="-120"/>
              </a:rPr>
              <a:t>！</a:t>
            </a: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1.</a:t>
            </a:r>
            <a:r>
              <a:rPr lang="zh-TW" altLang="en-US" sz="2400" b="1" dirty="0">
                <a:solidFill>
                  <a:schemeClr val="tx2"/>
                </a:solidFill>
                <a:latin typeface="標楷體" panose="03000509000000000000" pitchFamily="65" charset="-120"/>
                <a:ea typeface="標楷體" panose="03000509000000000000" pitchFamily="65" charset="-120"/>
              </a:rPr>
              <a:t>偵破利用網路銀行</a:t>
            </a:r>
            <a:r>
              <a:rPr lang="en-US" altLang="zh-TW" sz="2400" b="1" dirty="0">
                <a:solidFill>
                  <a:schemeClr val="tx2"/>
                </a:solidFill>
                <a:latin typeface="標楷體" panose="03000509000000000000" pitchFamily="65" charset="-120"/>
                <a:ea typeface="標楷體" panose="03000509000000000000" pitchFamily="65" charset="-120"/>
              </a:rPr>
              <a:t>APP</a:t>
            </a:r>
            <a:r>
              <a:rPr lang="zh-TW" altLang="en-US" sz="2400" b="1" dirty="0">
                <a:solidFill>
                  <a:schemeClr val="tx2"/>
                </a:solidFill>
                <a:latin typeface="標楷體" panose="03000509000000000000" pitchFamily="65" charset="-120"/>
                <a:ea typeface="標楷體" panose="03000509000000000000" pitchFamily="65" charset="-120"/>
              </a:rPr>
              <a:t>「假轉帳，真詐騙」案。</a:t>
            </a: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2.</a:t>
            </a:r>
            <a:r>
              <a:rPr lang="zh-TW" altLang="en-US" sz="2400" b="1" dirty="0">
                <a:solidFill>
                  <a:schemeClr val="tx2"/>
                </a:solidFill>
                <a:latin typeface="標楷體" panose="03000509000000000000" pitchFamily="65" charset="-120"/>
                <a:ea typeface="標楷體" panose="03000509000000000000" pitchFamily="65" charset="-120"/>
              </a:rPr>
              <a:t>補教吸金詐騙術，</a:t>
            </a:r>
            <a:r>
              <a:rPr lang="en-US" altLang="zh-TW" sz="2400" b="1" dirty="0">
                <a:solidFill>
                  <a:schemeClr val="tx2"/>
                </a:solidFill>
                <a:latin typeface="標楷體" panose="03000509000000000000" pitchFamily="65" charset="-120"/>
                <a:ea typeface="標楷體" panose="03000509000000000000" pitchFamily="65" charset="-120"/>
              </a:rPr>
              <a:t>1</a:t>
            </a:r>
            <a:r>
              <a:rPr lang="zh-TW" altLang="en-US" sz="2400" b="1" dirty="0">
                <a:solidFill>
                  <a:schemeClr val="tx2"/>
                </a:solidFill>
                <a:latin typeface="標楷體" panose="03000509000000000000" pitchFamily="65" charset="-120"/>
                <a:ea typeface="標楷體" panose="03000509000000000000" pitchFamily="65" charset="-120"/>
              </a:rPr>
              <a:t>魚</a:t>
            </a:r>
            <a:r>
              <a:rPr lang="en-US" altLang="zh-TW" sz="2400" b="1" dirty="0">
                <a:solidFill>
                  <a:schemeClr val="tx2"/>
                </a:solidFill>
                <a:latin typeface="標楷體" panose="03000509000000000000" pitchFamily="65" charset="-120"/>
                <a:ea typeface="標楷體" panose="03000509000000000000" pitchFamily="65" charset="-120"/>
              </a:rPr>
              <a:t>2</a:t>
            </a:r>
            <a:r>
              <a:rPr lang="zh-TW" altLang="en-US" sz="2400" b="1" dirty="0">
                <a:solidFill>
                  <a:schemeClr val="tx2"/>
                </a:solidFill>
                <a:latin typeface="標楷體" panose="03000509000000000000" pitchFamily="65" charset="-120"/>
                <a:ea typeface="標楷體" panose="03000509000000000000" pitchFamily="65" charset="-120"/>
              </a:rPr>
              <a:t>吃，詐出</a:t>
            </a:r>
            <a:r>
              <a:rPr lang="en-US" altLang="zh-TW" sz="2400" b="1" dirty="0">
                <a:solidFill>
                  <a:schemeClr val="tx2"/>
                </a:solidFill>
                <a:latin typeface="標楷體" panose="03000509000000000000" pitchFamily="65" charset="-120"/>
                <a:ea typeface="標楷體" panose="03000509000000000000" pitchFamily="65" charset="-120"/>
              </a:rPr>
              <a:t>6</a:t>
            </a:r>
            <a:r>
              <a:rPr lang="zh-TW" altLang="en-US" sz="2400" b="1" dirty="0">
                <a:solidFill>
                  <a:schemeClr val="tx2"/>
                </a:solidFill>
                <a:latin typeface="標楷體" panose="03000509000000000000" pitchFamily="65" charset="-120"/>
                <a:ea typeface="標楷體" panose="03000509000000000000" pitchFamily="65" charset="-120"/>
              </a:rPr>
              <a:t>千多萬 偵破「點○、</a:t>
            </a:r>
            <a:endParaRPr lang="en-US" altLang="zh-TW" sz="2400" b="1" dirty="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京○」等公司重大吸金詐欺集團案。</a:t>
            </a: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3.</a:t>
            </a:r>
            <a:r>
              <a:rPr lang="zh-TW" altLang="en-US" sz="2400" b="1" dirty="0" smtClean="0">
                <a:solidFill>
                  <a:schemeClr val="tx2"/>
                </a:solidFill>
                <a:latin typeface="標楷體" panose="03000509000000000000" pitchFamily="65" charset="-120"/>
                <a:ea typeface="標楷體" panose="03000509000000000000" pitchFamily="65" charset="-120"/>
              </a:rPr>
              <a:t> 號召</a:t>
            </a:r>
            <a:r>
              <a:rPr lang="zh-TW" altLang="en-US" sz="2400" b="1" dirty="0">
                <a:solidFill>
                  <a:schemeClr val="tx2"/>
                </a:solidFill>
                <a:latin typeface="標楷體" panose="03000509000000000000" pitchFamily="65" charset="-120"/>
                <a:ea typeface="標楷體" panose="03000509000000000000" pitchFamily="65" charset="-120"/>
              </a:rPr>
              <a:t>全民抓車手 警祭萬元檢舉獎金。</a:t>
            </a: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a:solidFill>
                  <a:schemeClr val="tx2"/>
                </a:solidFill>
                <a:latin typeface="標楷體" panose="03000509000000000000" pitchFamily="65" charset="-120"/>
                <a:ea typeface="標楷體" panose="03000509000000000000" pitchFamily="65" charset="-120"/>
              </a:rPr>
              <a:t>4</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「輸入</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破解密碼</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可解除扣款設定</a:t>
            </a:r>
            <a:r>
              <a:rPr lang="zh-TW" altLang="en-US" sz="2400" b="1" dirty="0" smtClean="0">
                <a:solidFill>
                  <a:schemeClr val="tx2"/>
                </a:solidFill>
                <a:latin typeface="標楷體" panose="03000509000000000000" pitchFamily="65" charset="-120"/>
                <a:ea typeface="標楷體" panose="03000509000000000000" pitchFamily="65" charset="-120"/>
              </a:rPr>
              <a:t>」名嘴遭詐</a:t>
            </a:r>
            <a:r>
              <a:rPr lang="en-US" altLang="zh-TW" sz="2400" b="1" dirty="0" smtClean="0">
                <a:solidFill>
                  <a:schemeClr val="tx2"/>
                </a:solidFill>
                <a:latin typeface="標楷體" panose="03000509000000000000" pitchFamily="65" charset="-120"/>
                <a:ea typeface="標楷體" panose="03000509000000000000" pitchFamily="65" charset="-120"/>
              </a:rPr>
              <a:t>5</a:t>
            </a:r>
            <a:r>
              <a:rPr lang="zh-TW" altLang="en-US" sz="2400" b="1" dirty="0" smtClean="0">
                <a:solidFill>
                  <a:schemeClr val="tx2"/>
                </a:solidFill>
                <a:latin typeface="標楷體" panose="03000509000000000000" pitchFamily="65" charset="-120"/>
                <a:ea typeface="標楷體" panose="03000509000000000000" pitchFamily="65" charset="-120"/>
              </a:rPr>
              <a:t>萬元</a:t>
            </a:r>
            <a:endParaRPr lang="zh-TW" altLang="en-US" sz="2400" b="1" dirty="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5.</a:t>
            </a:r>
            <a:r>
              <a:rPr lang="zh-TW" altLang="en-US" sz="2400" b="1" dirty="0" smtClean="0">
                <a:solidFill>
                  <a:schemeClr val="tx2"/>
                </a:solidFill>
                <a:latin typeface="標楷體" panose="03000509000000000000" pitchFamily="65" charset="-120"/>
                <a:ea typeface="標楷體" panose="03000509000000000000" pitchFamily="65" charset="-120"/>
              </a:rPr>
              <a:t>故意</a:t>
            </a:r>
            <a:r>
              <a:rPr lang="zh-TW" altLang="en-US" sz="2400" b="1" dirty="0">
                <a:solidFill>
                  <a:schemeClr val="tx2"/>
                </a:solidFill>
                <a:latin typeface="標楷體" panose="03000509000000000000" pitchFamily="65" charset="-120"/>
                <a:ea typeface="標楷體" panose="03000509000000000000" pitchFamily="65" charset="-120"/>
              </a:rPr>
              <a:t>輸入錯誤密碼</a:t>
            </a:r>
            <a:r>
              <a:rPr lang="en-US" altLang="zh-TW" sz="2400" b="1" dirty="0">
                <a:solidFill>
                  <a:schemeClr val="tx2"/>
                </a:solidFill>
                <a:latin typeface="標楷體" panose="03000509000000000000" pitchFamily="65" charset="-120"/>
                <a:ea typeface="標楷體" panose="03000509000000000000" pitchFamily="65" charset="-120"/>
              </a:rPr>
              <a:t>3</a:t>
            </a:r>
            <a:r>
              <a:rPr lang="zh-TW" altLang="en-US" sz="2400" b="1" dirty="0">
                <a:solidFill>
                  <a:schemeClr val="tx2"/>
                </a:solidFill>
                <a:latin typeface="標楷體" panose="03000509000000000000" pitchFamily="65" charset="-120"/>
                <a:ea typeface="標楷體" panose="03000509000000000000" pitchFamily="65" charset="-120"/>
              </a:rPr>
              <a:t>次可救回自己的錢</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這是</a:t>
            </a:r>
            <a:r>
              <a:rPr lang="zh-TW" altLang="en-US" sz="2400" b="1" dirty="0" smtClean="0">
                <a:solidFill>
                  <a:schemeClr val="tx2"/>
                </a:solidFill>
                <a:latin typeface="標楷體" panose="03000509000000000000" pitchFamily="65" charset="-120"/>
                <a:ea typeface="標楷體" panose="03000509000000000000" pitchFamily="65" charset="-120"/>
              </a:rPr>
              <a:t>網路謠言</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請勿</a:t>
            </a:r>
            <a:r>
              <a:rPr lang="zh-TW" altLang="en-US" sz="2400" b="1" dirty="0">
                <a:solidFill>
                  <a:schemeClr val="tx2"/>
                </a:solidFill>
                <a:latin typeface="標楷體" panose="03000509000000000000" pitchFamily="65" charset="-120"/>
                <a:ea typeface="標楷體" panose="03000509000000000000" pitchFamily="65" charset="-120"/>
              </a:rPr>
              <a:t>相信</a:t>
            </a:r>
            <a:r>
              <a:rPr lang="zh-TW" altLang="en-US" sz="2400" b="1" dirty="0" smtClean="0">
                <a:solidFill>
                  <a:schemeClr val="tx2"/>
                </a:solidFill>
                <a:latin typeface="標楷體" panose="03000509000000000000" pitchFamily="65" charset="-120"/>
                <a:ea typeface="標楷體" panose="03000509000000000000" pitchFamily="65" charset="-120"/>
              </a:rPr>
              <a:t>。</a:t>
            </a:r>
            <a:endParaRPr lang="en-US" altLang="zh-TW" sz="2400" b="1" dirty="0" smtClean="0">
              <a:solidFill>
                <a:schemeClr val="tx2"/>
              </a:solidFill>
              <a:latin typeface="標楷體" panose="03000509000000000000" pitchFamily="65" charset="-120"/>
              <a:ea typeface="標楷體" panose="03000509000000000000" pitchFamily="65" charset="-120"/>
            </a:endParaRPr>
          </a:p>
        </p:txBody>
      </p:sp>
      <p:sp>
        <p:nvSpPr>
          <p:cNvPr id="5" name="矩形 4"/>
          <p:cNvSpPr/>
          <p:nvPr/>
        </p:nvSpPr>
        <p:spPr>
          <a:xfrm>
            <a:off x="251520" y="169476"/>
            <a:ext cx="3954929" cy="523220"/>
          </a:xfrm>
          <a:prstGeom prst="rect">
            <a:avLst/>
          </a:prstGeom>
        </p:spPr>
        <p:txBody>
          <a:bodyPr wrap="none">
            <a:spAutoFit/>
          </a:bodyPr>
          <a:lstStyle/>
          <a:p>
            <a:r>
              <a:rPr lang="zh-TW" altLang="en-US" sz="2800" dirty="0" smtClean="0">
                <a:solidFill>
                  <a:srgbClr val="FF0000"/>
                </a:solidFill>
                <a:latin typeface="標楷體" pitchFamily="65" charset="-120"/>
                <a:ea typeface="標楷體" pitchFamily="65" charset="-120"/>
              </a:rPr>
              <a:t>貳、導師協助宣導事項</a:t>
            </a:r>
            <a:r>
              <a:rPr lang="en-US" altLang="zh-TW" sz="2800" dirty="0" smtClean="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37264401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199" y="836712"/>
            <a:ext cx="4762873" cy="5040560"/>
          </a:xfrm>
        </p:spPr>
        <p:txBody>
          <a:bodyPr/>
          <a:lstStyle/>
          <a:p>
            <a:pPr lvl="0">
              <a:buNone/>
            </a:pPr>
            <a:r>
              <a:rPr lang="en-US" altLang="zh-TW" sz="2400" b="1" dirty="0" smtClean="0">
                <a:solidFill>
                  <a:srgbClr val="1F497D"/>
                </a:solidFill>
                <a:latin typeface="標楷體" panose="03000509000000000000" pitchFamily="65" charset="-120"/>
                <a:ea typeface="標楷體" panose="03000509000000000000" pitchFamily="65" charset="-120"/>
              </a:rPr>
              <a:t>(</a:t>
            </a:r>
            <a:r>
              <a:rPr lang="zh-TW" altLang="en-US" sz="2400" b="1" dirty="0" smtClean="0">
                <a:solidFill>
                  <a:srgbClr val="1F497D"/>
                </a:solidFill>
                <a:latin typeface="標楷體" panose="03000509000000000000" pitchFamily="65" charset="-120"/>
                <a:ea typeface="標楷體" panose="03000509000000000000" pitchFamily="65" charset="-120"/>
              </a:rPr>
              <a:t>三</a:t>
            </a:r>
            <a:r>
              <a:rPr lang="en-US" altLang="zh-TW" sz="2400" b="1" dirty="0" smtClean="0">
                <a:solidFill>
                  <a:srgbClr val="1F497D"/>
                </a:solidFill>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色情</a:t>
            </a:r>
            <a:r>
              <a:rPr lang="zh-TW" altLang="en-US" sz="2400" b="1" dirty="0">
                <a:solidFill>
                  <a:srgbClr val="FF0000"/>
                </a:solidFill>
                <a:latin typeface="標楷體" panose="03000509000000000000" pitchFamily="65" charset="-120"/>
                <a:ea typeface="標楷體" panose="03000509000000000000" pitchFamily="65" charset="-120"/>
              </a:rPr>
              <a:t>應召詐財防範小叮嚀</a:t>
            </a:r>
            <a:r>
              <a:rPr lang="en-US" altLang="zh-TW" sz="2400" b="1" dirty="0">
                <a:solidFill>
                  <a:srgbClr val="FF0000"/>
                </a:solidFill>
                <a:latin typeface="標楷體" panose="03000509000000000000" pitchFamily="65" charset="-120"/>
                <a:ea typeface="標楷體" panose="03000509000000000000" pitchFamily="65" charset="-120"/>
              </a:rPr>
              <a:t>:</a:t>
            </a:r>
          </a:p>
          <a:p>
            <a:pPr lvl="0">
              <a:buNone/>
            </a:pPr>
            <a:r>
              <a:rPr lang="en-US" altLang="zh-TW" sz="2400" b="1" dirty="0">
                <a:solidFill>
                  <a:srgbClr val="1F497D"/>
                </a:solidFill>
                <a:latin typeface="標楷體" panose="03000509000000000000" pitchFamily="65" charset="-120"/>
                <a:ea typeface="標楷體" panose="03000509000000000000" pitchFamily="65" charset="-120"/>
              </a:rPr>
              <a:t>  1.</a:t>
            </a:r>
            <a:r>
              <a:rPr lang="zh-TW" altLang="en-US" sz="2400" b="1" dirty="0">
                <a:solidFill>
                  <a:srgbClr val="1F497D"/>
                </a:solidFill>
                <a:latin typeface="標楷體" panose="03000509000000000000" pitchFamily="65" charset="-120"/>
                <a:ea typeface="標楷體" panose="03000509000000000000" pitchFamily="65" charset="-120"/>
              </a:rPr>
              <a:t>性交易本身即為非法行為</a:t>
            </a:r>
            <a:r>
              <a:rPr lang="zh-TW" altLang="en-US" sz="2400" b="1" dirty="0" smtClean="0">
                <a:solidFill>
                  <a:srgbClr val="1F497D"/>
                </a:solidFill>
                <a:latin typeface="標楷體" panose="03000509000000000000" pitchFamily="65" charset="-120"/>
                <a:ea typeface="標楷體" panose="03000509000000000000" pitchFamily="65" charset="-120"/>
              </a:rPr>
              <a:t>，</a:t>
            </a:r>
            <a:endParaRPr lang="en-US" altLang="zh-TW" sz="2400" b="1" dirty="0" smtClean="0">
              <a:solidFill>
                <a:srgbClr val="1F497D"/>
              </a:solidFill>
              <a:latin typeface="標楷體" panose="03000509000000000000" pitchFamily="65" charset="-120"/>
              <a:ea typeface="標楷體" panose="03000509000000000000" pitchFamily="65" charset="-120"/>
            </a:endParaRPr>
          </a:p>
          <a:p>
            <a:pPr lvl="0">
              <a:buNone/>
            </a:pPr>
            <a:r>
              <a:rPr lang="en-US" altLang="zh-TW" sz="2400" b="1" dirty="0">
                <a:solidFill>
                  <a:srgbClr val="1F497D"/>
                </a:solidFill>
                <a:latin typeface="標楷體" panose="03000509000000000000" pitchFamily="65" charset="-120"/>
                <a:ea typeface="標楷體" panose="03000509000000000000" pitchFamily="65" charset="-120"/>
              </a:rPr>
              <a:t> </a:t>
            </a:r>
            <a:r>
              <a:rPr lang="en-US" altLang="zh-TW" sz="2400" b="1" dirty="0" smtClean="0">
                <a:solidFill>
                  <a:srgbClr val="1F497D"/>
                </a:solidFill>
                <a:latin typeface="標楷體" panose="03000509000000000000" pitchFamily="65" charset="-120"/>
                <a:ea typeface="標楷體" panose="03000509000000000000" pitchFamily="65" charset="-120"/>
              </a:rPr>
              <a:t>   </a:t>
            </a:r>
            <a:r>
              <a:rPr lang="zh-TW" altLang="en-US" sz="2400" b="1" dirty="0" smtClean="0">
                <a:solidFill>
                  <a:srgbClr val="1F497D"/>
                </a:solidFill>
                <a:latin typeface="標楷體" panose="03000509000000000000" pitchFamily="65" charset="-120"/>
                <a:ea typeface="標楷體" panose="03000509000000000000" pitchFamily="65" charset="-120"/>
              </a:rPr>
              <a:t>請勿</a:t>
            </a:r>
            <a:r>
              <a:rPr lang="zh-TW" altLang="en-US" sz="2400" b="1" dirty="0">
                <a:solidFill>
                  <a:srgbClr val="1F497D"/>
                </a:solidFill>
                <a:latin typeface="標楷體" panose="03000509000000000000" pitchFamily="65" charset="-120"/>
                <a:ea typeface="標楷體" panose="03000509000000000000" pitchFamily="65" charset="-120"/>
              </a:rPr>
              <a:t>以身試法。</a:t>
            </a:r>
          </a:p>
          <a:p>
            <a:pPr lvl="0">
              <a:buNone/>
            </a:pPr>
            <a:r>
              <a:rPr lang="en-US" altLang="zh-TW" sz="2400" b="1" dirty="0">
                <a:solidFill>
                  <a:srgbClr val="1F497D"/>
                </a:solidFill>
                <a:latin typeface="標楷體" panose="03000509000000000000" pitchFamily="65" charset="-120"/>
                <a:ea typeface="標楷體" panose="03000509000000000000" pitchFamily="65" charset="-120"/>
              </a:rPr>
              <a:t>  2.</a:t>
            </a:r>
            <a:r>
              <a:rPr lang="zh-TW" altLang="en-US" sz="2400" b="1" dirty="0">
                <a:solidFill>
                  <a:srgbClr val="1F497D"/>
                </a:solidFill>
                <a:latin typeface="標楷體" panose="03000509000000000000" pitchFamily="65" charset="-120"/>
                <a:ea typeface="標楷體" panose="03000509000000000000" pitchFamily="65" charset="-120"/>
              </a:rPr>
              <a:t>遊戲點數不能代替金錢</a:t>
            </a:r>
            <a:r>
              <a:rPr lang="zh-TW" altLang="en-US" sz="2400" b="1" dirty="0" smtClean="0">
                <a:solidFill>
                  <a:srgbClr val="1F497D"/>
                </a:solidFill>
                <a:latin typeface="標楷體" panose="03000509000000000000" pitchFamily="65" charset="-120"/>
                <a:ea typeface="標楷體" panose="03000509000000000000" pitchFamily="65" charset="-120"/>
              </a:rPr>
              <a:t>使用</a:t>
            </a:r>
            <a:endParaRPr lang="en-US" altLang="zh-TW" sz="2400" b="1" dirty="0" smtClean="0">
              <a:solidFill>
                <a:srgbClr val="1F497D"/>
              </a:solidFill>
              <a:latin typeface="標楷體" panose="03000509000000000000" pitchFamily="65" charset="-120"/>
              <a:ea typeface="標楷體" panose="03000509000000000000" pitchFamily="65" charset="-120"/>
            </a:endParaRPr>
          </a:p>
          <a:p>
            <a:pPr lvl="0">
              <a:buNone/>
            </a:pPr>
            <a:r>
              <a:rPr lang="en-US" altLang="zh-TW" sz="2400" b="1" dirty="0">
                <a:solidFill>
                  <a:srgbClr val="1F497D"/>
                </a:solidFill>
                <a:latin typeface="標楷體" panose="03000509000000000000" pitchFamily="65" charset="-120"/>
                <a:ea typeface="標楷體" panose="03000509000000000000" pitchFamily="65" charset="-120"/>
              </a:rPr>
              <a:t> </a:t>
            </a:r>
            <a:r>
              <a:rPr lang="en-US" altLang="zh-TW" sz="2400" b="1" dirty="0" smtClean="0">
                <a:solidFill>
                  <a:srgbClr val="1F497D"/>
                </a:solidFill>
                <a:latin typeface="標楷體" panose="03000509000000000000" pitchFamily="65" charset="-120"/>
                <a:ea typeface="標楷體" panose="03000509000000000000" pitchFamily="65" charset="-120"/>
              </a:rPr>
              <a:t>   </a:t>
            </a:r>
            <a:r>
              <a:rPr lang="zh-TW" altLang="en-US" sz="2400" b="1" dirty="0" smtClean="0">
                <a:solidFill>
                  <a:srgbClr val="1F497D"/>
                </a:solidFill>
                <a:latin typeface="標楷體" panose="03000509000000000000" pitchFamily="65" charset="-120"/>
                <a:ea typeface="標楷體" panose="03000509000000000000" pitchFamily="65" charset="-120"/>
              </a:rPr>
              <a:t>，</a:t>
            </a:r>
            <a:r>
              <a:rPr lang="zh-TW" altLang="en-US" sz="2400" b="1" dirty="0">
                <a:solidFill>
                  <a:srgbClr val="1F497D"/>
                </a:solidFill>
                <a:latin typeface="標楷體" panose="03000509000000000000" pitchFamily="65" charset="-120"/>
                <a:ea typeface="標楷體" panose="03000509000000000000" pitchFamily="65" charset="-120"/>
              </a:rPr>
              <a:t>要求購買交易必有詐。</a:t>
            </a:r>
          </a:p>
          <a:p>
            <a:pPr lvl="0">
              <a:buNone/>
            </a:pPr>
            <a:r>
              <a:rPr lang="en-US" altLang="zh-TW" sz="2400" b="1" dirty="0">
                <a:solidFill>
                  <a:srgbClr val="1F497D"/>
                </a:solidFill>
                <a:latin typeface="標楷體" panose="03000509000000000000" pitchFamily="65" charset="-120"/>
                <a:ea typeface="標楷體" panose="03000509000000000000" pitchFamily="65" charset="-120"/>
              </a:rPr>
              <a:t>  </a:t>
            </a:r>
            <a:r>
              <a:rPr lang="en-US" altLang="zh-TW" sz="2400" b="1" dirty="0">
                <a:solidFill>
                  <a:srgbClr val="C00000"/>
                </a:solidFill>
                <a:latin typeface="標楷體" panose="03000509000000000000" pitchFamily="65" charset="-120"/>
                <a:ea typeface="標楷體" panose="03000509000000000000" pitchFamily="65" charset="-120"/>
              </a:rPr>
              <a:t>3.ATM</a:t>
            </a:r>
            <a:r>
              <a:rPr lang="zh-TW" altLang="en-US" sz="2400" b="1" dirty="0">
                <a:solidFill>
                  <a:srgbClr val="C00000"/>
                </a:solidFill>
                <a:latin typeface="標楷體" panose="03000509000000000000" pitchFamily="65" charset="-120"/>
                <a:ea typeface="標楷體" panose="03000509000000000000" pitchFamily="65" charset="-120"/>
              </a:rPr>
              <a:t>只能「提」、「匯」款</a:t>
            </a:r>
            <a:r>
              <a:rPr lang="zh-TW" altLang="en-US" sz="2400" b="1" dirty="0" smtClean="0">
                <a:solidFill>
                  <a:srgbClr val="C00000"/>
                </a:solidFill>
                <a:latin typeface="標楷體" panose="03000509000000000000" pitchFamily="65" charset="-120"/>
                <a:ea typeface="標楷體" panose="03000509000000000000" pitchFamily="65" charset="-120"/>
              </a:rPr>
              <a:t>， </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lvl="0">
              <a:buNone/>
            </a:pPr>
            <a:r>
              <a:rPr lang="en-US" altLang="zh-TW" sz="2400" b="1" dirty="0">
                <a:solidFill>
                  <a:srgbClr val="C00000"/>
                </a:solidFill>
                <a:latin typeface="標楷體" panose="03000509000000000000" pitchFamily="65" charset="-120"/>
                <a:ea typeface="標楷體" panose="03000509000000000000" pitchFamily="65" charset="-120"/>
              </a:rPr>
              <a:t> </a:t>
            </a:r>
            <a:r>
              <a:rPr lang="en-US" altLang="zh-TW" sz="2400" b="1" dirty="0" smtClean="0">
                <a:solidFill>
                  <a:srgbClr val="C00000"/>
                </a:solidFill>
                <a:latin typeface="標楷體" panose="03000509000000000000" pitchFamily="65" charset="-120"/>
                <a:ea typeface="標楷體" panose="03000509000000000000" pitchFamily="65" charset="-120"/>
              </a:rPr>
              <a:t>   </a:t>
            </a:r>
            <a:r>
              <a:rPr lang="zh-TW" altLang="en-US" sz="2400" b="1" dirty="0" smtClean="0">
                <a:solidFill>
                  <a:srgbClr val="C00000"/>
                </a:solidFill>
                <a:latin typeface="標楷體" panose="03000509000000000000" pitchFamily="65" charset="-120"/>
                <a:ea typeface="標楷體" panose="03000509000000000000" pitchFamily="65" charset="-120"/>
              </a:rPr>
              <a:t>其他</a:t>
            </a:r>
            <a:r>
              <a:rPr lang="zh-TW" altLang="en-US" sz="2400" b="1" dirty="0">
                <a:solidFill>
                  <a:srgbClr val="C00000"/>
                </a:solidFill>
                <a:latin typeface="標楷體" panose="03000509000000000000" pitchFamily="65" charset="-120"/>
                <a:ea typeface="標楷體" panose="03000509000000000000" pitchFamily="65" charset="-120"/>
              </a:rPr>
              <a:t>功能都是假。</a:t>
            </a:r>
          </a:p>
          <a:p>
            <a:pPr lvl="0">
              <a:buNone/>
            </a:pPr>
            <a:r>
              <a:rPr lang="zh-TW" altLang="en-US" sz="2400" b="1" dirty="0">
                <a:solidFill>
                  <a:srgbClr val="1F497D"/>
                </a:solidFill>
                <a:latin typeface="標楷體" panose="03000509000000000000" pitchFamily="65" charset="-120"/>
                <a:ea typeface="標楷體" panose="03000509000000000000" pitchFamily="65" charset="-120"/>
              </a:rPr>
              <a:t>  </a:t>
            </a:r>
            <a:r>
              <a:rPr lang="en-US" altLang="zh-TW" sz="2400" b="1" dirty="0">
                <a:solidFill>
                  <a:srgbClr val="1F497D"/>
                </a:solidFill>
                <a:latin typeface="標楷體" panose="03000509000000000000" pitchFamily="65" charset="-120"/>
                <a:ea typeface="標楷體" panose="03000509000000000000" pitchFamily="65" charset="-120"/>
              </a:rPr>
              <a:t>4.</a:t>
            </a:r>
            <a:r>
              <a:rPr lang="zh-TW" altLang="en-US" sz="2400" b="1" dirty="0" smtClean="0">
                <a:solidFill>
                  <a:srgbClr val="002060"/>
                </a:solidFill>
                <a:latin typeface="標楷體" panose="03000509000000000000" pitchFamily="65" charset="-120"/>
                <a:ea typeface="標楷體" panose="03000509000000000000" pitchFamily="65" charset="-120"/>
              </a:rPr>
              <a:t>如遇詐騙，切記</a:t>
            </a:r>
            <a:r>
              <a:rPr lang="zh-TW" altLang="en-US" sz="2400" b="1" dirty="0">
                <a:solidFill>
                  <a:srgbClr val="002060"/>
                </a:solidFill>
                <a:latin typeface="標楷體" panose="03000509000000000000" pitchFamily="65" charset="-120"/>
                <a:ea typeface="標楷體" panose="03000509000000000000" pitchFamily="65" charset="-120"/>
              </a:rPr>
              <a:t>反詐騙</a:t>
            </a:r>
            <a:r>
              <a:rPr lang="en-US" altLang="zh-TW" sz="2400" b="1" dirty="0">
                <a:solidFill>
                  <a:srgbClr val="002060"/>
                </a:solidFill>
                <a:latin typeface="標楷體" panose="03000509000000000000" pitchFamily="65" charset="-120"/>
                <a:ea typeface="標楷體" panose="03000509000000000000" pitchFamily="65" charset="-120"/>
              </a:rPr>
              <a:t>3</a:t>
            </a:r>
            <a:r>
              <a:rPr lang="zh-TW" altLang="en-US" sz="2400" b="1" dirty="0" smtClean="0">
                <a:solidFill>
                  <a:srgbClr val="002060"/>
                </a:solidFill>
                <a:latin typeface="標楷體" panose="03000509000000000000" pitchFamily="65" charset="-120"/>
                <a:ea typeface="標楷體" panose="03000509000000000000" pitchFamily="65" charset="-120"/>
              </a:rPr>
              <a:t>步</a:t>
            </a:r>
            <a:r>
              <a:rPr lang="en-US" altLang="zh-TW" sz="2400" b="1" dirty="0" smtClean="0">
                <a:solidFill>
                  <a:srgbClr val="002060"/>
                </a:solidFill>
                <a:latin typeface="標楷體" panose="03000509000000000000" pitchFamily="65" charset="-120"/>
                <a:ea typeface="標楷體" panose="03000509000000000000" pitchFamily="65" charset="-120"/>
              </a:rPr>
              <a:t>    </a:t>
            </a:r>
          </a:p>
          <a:p>
            <a:pPr lvl="0">
              <a:buNone/>
            </a:pPr>
            <a:r>
              <a:rPr lang="en-US" altLang="zh-TW" sz="2400" b="1" dirty="0">
                <a:solidFill>
                  <a:srgbClr val="002060"/>
                </a:solidFill>
                <a:latin typeface="標楷體" panose="03000509000000000000" pitchFamily="65" charset="-120"/>
                <a:ea typeface="標楷體" panose="03000509000000000000" pitchFamily="65" charset="-120"/>
              </a:rPr>
              <a:t> </a:t>
            </a:r>
            <a:r>
              <a:rPr lang="en-US" altLang="zh-TW" sz="2400" b="1" dirty="0" smtClean="0">
                <a:solidFill>
                  <a:srgbClr val="002060"/>
                </a:solidFill>
                <a:latin typeface="標楷體" panose="03000509000000000000" pitchFamily="65" charset="-120"/>
                <a:ea typeface="標楷體" panose="03000509000000000000" pitchFamily="65" charset="-120"/>
              </a:rPr>
              <a:t>   </a:t>
            </a:r>
            <a:r>
              <a:rPr lang="zh-TW" altLang="en-US" sz="2400" b="1" dirty="0" smtClean="0">
                <a:solidFill>
                  <a:srgbClr val="002060"/>
                </a:solidFill>
                <a:latin typeface="標楷體" panose="03000509000000000000" pitchFamily="65" charset="-120"/>
                <a:ea typeface="標楷體" panose="03000509000000000000" pitchFamily="65" charset="-120"/>
              </a:rPr>
              <a:t>驟</a:t>
            </a:r>
            <a:r>
              <a:rPr lang="zh-TW" altLang="en-US" sz="2400" b="1" dirty="0">
                <a:solidFill>
                  <a:srgbClr val="00206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「保持冷靜」、「</a:t>
            </a:r>
            <a:r>
              <a:rPr lang="zh-TW" altLang="en-US" sz="2400" b="1" dirty="0" smtClean="0">
                <a:solidFill>
                  <a:srgbClr val="FF0000"/>
                </a:solidFill>
                <a:latin typeface="標楷體" panose="03000509000000000000" pitchFamily="65" charset="-120"/>
                <a:ea typeface="標楷體" panose="03000509000000000000" pitchFamily="65" charset="-120"/>
              </a:rPr>
              <a:t>小心</a:t>
            </a:r>
            <a:endParaRPr lang="en-US" altLang="zh-TW" sz="2400" b="1" dirty="0" smtClean="0">
              <a:solidFill>
                <a:srgbClr val="FF0000"/>
              </a:solidFill>
              <a:latin typeface="標楷體" panose="03000509000000000000" pitchFamily="65" charset="-120"/>
              <a:ea typeface="標楷體" panose="03000509000000000000" pitchFamily="65" charset="-120"/>
            </a:endParaRPr>
          </a:p>
          <a:p>
            <a:pPr lvl="0">
              <a:buNone/>
            </a:pPr>
            <a:r>
              <a:rPr lang="en-US" altLang="zh-TW" sz="2400" b="1" dirty="0">
                <a:solidFill>
                  <a:srgbClr val="FF0000"/>
                </a:solidFill>
                <a:latin typeface="標楷體" panose="03000509000000000000" pitchFamily="65" charset="-120"/>
                <a:ea typeface="標楷體" panose="03000509000000000000" pitchFamily="65" charset="-120"/>
              </a:rPr>
              <a:t> </a:t>
            </a:r>
            <a:r>
              <a:rPr lang="en-US" altLang="zh-TW" sz="2400" b="1" dirty="0" smtClean="0">
                <a:solidFill>
                  <a:srgbClr val="FF0000"/>
                </a:solidFill>
                <a:latin typeface="標楷體" panose="03000509000000000000" pitchFamily="65" charset="-120"/>
                <a:ea typeface="標楷體" panose="03000509000000000000" pitchFamily="65" charset="-120"/>
              </a:rPr>
              <a:t>   </a:t>
            </a:r>
            <a:r>
              <a:rPr lang="zh-TW" altLang="en-US" sz="2400" b="1" dirty="0" smtClean="0">
                <a:solidFill>
                  <a:srgbClr val="FF0000"/>
                </a:solidFill>
                <a:latin typeface="標楷體" panose="03000509000000000000" pitchFamily="65" charset="-120"/>
                <a:ea typeface="標楷體" panose="03000509000000000000" pitchFamily="65" charset="-120"/>
              </a:rPr>
              <a:t>查證</a:t>
            </a:r>
            <a:r>
              <a:rPr lang="zh-TW" altLang="en-US" sz="2400" b="1" dirty="0">
                <a:solidFill>
                  <a:srgbClr val="FF0000"/>
                </a:solidFill>
                <a:latin typeface="標楷體" panose="03000509000000000000" pitchFamily="65" charset="-120"/>
                <a:ea typeface="標楷體" panose="03000509000000000000" pitchFamily="65" charset="-120"/>
              </a:rPr>
              <a:t>」、「立即報警」</a:t>
            </a:r>
            <a:r>
              <a:rPr lang="zh-TW" altLang="en-US" sz="2400" b="1" dirty="0" smtClean="0">
                <a:solidFill>
                  <a:srgbClr val="FF0000"/>
                </a:solidFill>
                <a:latin typeface="標楷體" panose="03000509000000000000" pitchFamily="65" charset="-120"/>
                <a:ea typeface="標楷體" panose="03000509000000000000" pitchFamily="65" charset="-120"/>
              </a:rPr>
              <a:t>或撥</a:t>
            </a:r>
            <a:endParaRPr lang="en-US" altLang="zh-TW" sz="2400" b="1" dirty="0" smtClean="0">
              <a:solidFill>
                <a:srgbClr val="FF0000"/>
              </a:solidFill>
              <a:latin typeface="標楷體" panose="03000509000000000000" pitchFamily="65" charset="-120"/>
              <a:ea typeface="標楷體" panose="03000509000000000000" pitchFamily="65" charset="-120"/>
            </a:endParaRPr>
          </a:p>
          <a:p>
            <a:pPr lvl="0">
              <a:buNone/>
            </a:pPr>
            <a:r>
              <a:rPr lang="en-US" altLang="zh-TW" sz="2400" b="1" dirty="0">
                <a:solidFill>
                  <a:srgbClr val="FF0000"/>
                </a:solidFill>
                <a:latin typeface="標楷體" panose="03000509000000000000" pitchFamily="65" charset="-120"/>
                <a:ea typeface="標楷體" panose="03000509000000000000" pitchFamily="65" charset="-120"/>
              </a:rPr>
              <a:t> </a:t>
            </a:r>
            <a:r>
              <a:rPr lang="en-US" altLang="zh-TW" sz="2400" b="1" dirty="0" smtClean="0">
                <a:solidFill>
                  <a:srgbClr val="FF0000"/>
                </a:solidFill>
                <a:latin typeface="標楷體" panose="03000509000000000000" pitchFamily="65" charset="-120"/>
                <a:ea typeface="標楷體" panose="03000509000000000000" pitchFamily="65" charset="-120"/>
              </a:rPr>
              <a:t>    </a:t>
            </a:r>
            <a:r>
              <a:rPr lang="zh-TW" altLang="en-US" sz="2400" b="1" dirty="0" smtClean="0">
                <a:solidFill>
                  <a:srgbClr val="FF0000"/>
                </a:solidFill>
                <a:latin typeface="標楷體" panose="03000509000000000000" pitchFamily="65" charset="-120"/>
                <a:ea typeface="標楷體" panose="03000509000000000000" pitchFamily="65" charset="-120"/>
              </a:rPr>
              <a:t>打</a:t>
            </a:r>
            <a:r>
              <a:rPr lang="en-US" altLang="zh-TW" sz="2400" b="1" dirty="0">
                <a:solidFill>
                  <a:srgbClr val="FF0000"/>
                </a:solidFill>
                <a:latin typeface="標楷體" panose="03000509000000000000" pitchFamily="65" charset="-120"/>
                <a:ea typeface="標楷體" panose="03000509000000000000" pitchFamily="65" charset="-120"/>
              </a:rPr>
              <a:t>165</a:t>
            </a:r>
            <a:r>
              <a:rPr lang="zh-TW" altLang="en-US" sz="2400" b="1" dirty="0">
                <a:solidFill>
                  <a:srgbClr val="FF0000"/>
                </a:solidFill>
                <a:latin typeface="標楷體" panose="03000509000000000000" pitchFamily="65" charset="-120"/>
                <a:ea typeface="標楷體" panose="03000509000000000000" pitchFamily="65" charset="-120"/>
              </a:rPr>
              <a:t>反詐騙專線尋求</a:t>
            </a:r>
            <a:r>
              <a:rPr lang="zh-TW" altLang="en-US" sz="2400" b="1" dirty="0" smtClean="0">
                <a:solidFill>
                  <a:srgbClr val="FF0000"/>
                </a:solidFill>
                <a:latin typeface="標楷體" panose="03000509000000000000" pitchFamily="65" charset="-120"/>
                <a:ea typeface="標楷體" panose="03000509000000000000" pitchFamily="65" charset="-120"/>
              </a:rPr>
              <a:t>協助</a:t>
            </a:r>
            <a:r>
              <a:rPr lang="zh-TW" altLang="en-US" sz="2400" b="1" dirty="0">
                <a:solidFill>
                  <a:srgbClr val="FF0000"/>
                </a:solidFill>
                <a:latin typeface="標楷體" panose="03000509000000000000" pitchFamily="65" charset="-120"/>
                <a:ea typeface="標楷體" panose="03000509000000000000" pitchFamily="65" charset="-120"/>
              </a:rPr>
              <a:t>。</a:t>
            </a:r>
          </a:p>
          <a:p>
            <a:endParaRPr lang="zh-TW"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692696"/>
            <a:ext cx="3610744" cy="490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35496" y="169476"/>
            <a:ext cx="3954929" cy="523220"/>
          </a:xfrm>
          <a:prstGeom prst="rect">
            <a:avLst/>
          </a:prstGeom>
        </p:spPr>
        <p:txBody>
          <a:bodyPr wrap="none">
            <a:spAutoFit/>
          </a:bodyPr>
          <a:lstStyle/>
          <a:p>
            <a:r>
              <a:rPr lang="zh-TW" altLang="en-US" sz="2800" dirty="0" smtClean="0">
                <a:solidFill>
                  <a:srgbClr val="FF0000"/>
                </a:solidFill>
                <a:latin typeface="標楷體" pitchFamily="65" charset="-120"/>
                <a:ea typeface="標楷體" pitchFamily="65" charset="-120"/>
              </a:rPr>
              <a:t>貳、導師協助宣導事項</a:t>
            </a:r>
            <a:r>
              <a:rPr lang="en-US" altLang="zh-TW" sz="2800" dirty="0" smtClean="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38810725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5219056"/>
            <a:ext cx="4568589"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16413"/>
            <a:ext cx="4572000"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內容版面配置區 2"/>
          <p:cNvSpPr txBox="1">
            <a:spLocks/>
          </p:cNvSpPr>
          <p:nvPr/>
        </p:nvSpPr>
        <p:spPr>
          <a:xfrm>
            <a:off x="395536" y="692696"/>
            <a:ext cx="8568952" cy="511256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四</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工讀</a:t>
            </a:r>
            <a:r>
              <a:rPr lang="zh-TW" altLang="en-US" sz="2400" b="1" dirty="0">
                <a:solidFill>
                  <a:srgbClr val="FF0000"/>
                </a:solidFill>
                <a:latin typeface="標楷體" panose="03000509000000000000" pitchFamily="65" charset="-120"/>
                <a:ea typeface="標楷體" panose="03000509000000000000" pitchFamily="65" charset="-120"/>
              </a:rPr>
              <a:t>安全請</a:t>
            </a:r>
            <a:r>
              <a:rPr lang="zh-TW" altLang="en-US" sz="2400" b="1" dirty="0" smtClean="0">
                <a:solidFill>
                  <a:srgbClr val="FF0000"/>
                </a:solidFill>
                <a:latin typeface="標楷體" panose="03000509000000000000" pitchFamily="65" charset="-120"/>
                <a:ea typeface="標楷體" panose="03000509000000000000" pitchFamily="65" charset="-120"/>
              </a:rPr>
              <a:t>牢記</a:t>
            </a:r>
            <a:r>
              <a:rPr lang="en-US" altLang="zh-TW" sz="2400" b="1" dirty="0" smtClean="0">
                <a:solidFill>
                  <a:srgbClr val="FF0000"/>
                </a:solidFill>
                <a:latin typeface="標楷體" panose="03000509000000000000" pitchFamily="65" charset="-120"/>
                <a:ea typeface="標楷體" panose="03000509000000000000" pitchFamily="65" charset="-120"/>
              </a:rPr>
              <a:t>7</a:t>
            </a:r>
            <a:r>
              <a:rPr lang="zh-TW" altLang="en-US" sz="2400" b="1" dirty="0" smtClean="0">
                <a:solidFill>
                  <a:srgbClr val="FF0000"/>
                </a:solidFill>
                <a:latin typeface="標楷體" panose="03000509000000000000" pitchFamily="65" charset="-120"/>
                <a:ea typeface="標楷體" panose="03000509000000000000" pitchFamily="65" charset="-120"/>
              </a:rPr>
              <a:t>不</a:t>
            </a:r>
            <a:r>
              <a:rPr lang="en-US" altLang="zh-TW" sz="2400" b="1" dirty="0">
                <a:solidFill>
                  <a:srgbClr val="FF0000"/>
                </a:solidFill>
                <a:latin typeface="標楷體" panose="03000509000000000000" pitchFamily="65" charset="-120"/>
                <a:ea typeface="標楷體" panose="03000509000000000000" pitchFamily="65" charset="-120"/>
              </a:rPr>
              <a:t>3</a:t>
            </a:r>
            <a:r>
              <a:rPr lang="zh-TW" altLang="en-US" sz="2400" b="1" dirty="0">
                <a:solidFill>
                  <a:srgbClr val="FF0000"/>
                </a:solidFill>
                <a:latin typeface="標楷體" panose="03000509000000000000" pitchFamily="65" charset="-120"/>
                <a:ea typeface="標楷體" panose="03000509000000000000" pitchFamily="65" charset="-120"/>
              </a:rPr>
              <a:t>要</a:t>
            </a:r>
          </a:p>
          <a:p>
            <a:pPr>
              <a:buNone/>
            </a:pPr>
            <a:r>
              <a:rPr lang="zh-TW" altLang="en-US" sz="2400" b="1" dirty="0" smtClean="0">
                <a:solidFill>
                  <a:schemeClr val="tx2"/>
                </a:solidFill>
                <a:latin typeface="新細明體"/>
                <a:ea typeface="新細明體"/>
              </a:rPr>
              <a:t>    ▇</a:t>
            </a:r>
            <a:r>
              <a:rPr lang="zh-TW" altLang="en-US" sz="2400" b="1" dirty="0" smtClean="0">
                <a:solidFill>
                  <a:schemeClr val="tx2"/>
                </a:solidFill>
                <a:latin typeface="標楷體" panose="03000509000000000000" pitchFamily="65" charset="-120"/>
                <a:ea typeface="標楷體" panose="03000509000000000000" pitchFamily="65" charset="-120"/>
              </a:rPr>
              <a:t>「</a:t>
            </a:r>
            <a:r>
              <a:rPr lang="en-US" altLang="zh-TW" sz="2400" b="1" dirty="0" smtClean="0">
                <a:solidFill>
                  <a:srgbClr val="FF0000"/>
                </a:solidFill>
                <a:latin typeface="標楷體" panose="03000509000000000000" pitchFamily="65" charset="-120"/>
                <a:ea typeface="標楷體" panose="03000509000000000000" pitchFamily="65" charset="-120"/>
              </a:rPr>
              <a:t>7</a:t>
            </a:r>
            <a:r>
              <a:rPr lang="zh-TW" altLang="en-US" sz="2400" b="1" dirty="0" smtClean="0">
                <a:solidFill>
                  <a:srgbClr val="FF0000"/>
                </a:solidFill>
                <a:latin typeface="標楷體" panose="03000509000000000000" pitchFamily="65" charset="-120"/>
                <a:ea typeface="標楷體" panose="03000509000000000000" pitchFamily="65" charset="-120"/>
              </a:rPr>
              <a:t>不</a:t>
            </a:r>
            <a:r>
              <a:rPr lang="zh-TW" altLang="en-US" sz="2400" b="1" dirty="0">
                <a:solidFill>
                  <a:schemeClr val="tx2"/>
                </a:solidFill>
                <a:latin typeface="標楷體" panose="03000509000000000000" pitchFamily="65" charset="-120"/>
                <a:ea typeface="標楷體" panose="03000509000000000000" pitchFamily="65" charset="-120"/>
              </a:rPr>
              <a:t>」：</a:t>
            </a: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1</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不</a:t>
            </a:r>
            <a:r>
              <a:rPr lang="zh-TW" altLang="en-US" sz="2400" b="1" dirty="0">
                <a:solidFill>
                  <a:schemeClr val="tx2"/>
                </a:solidFill>
                <a:latin typeface="標楷體" panose="03000509000000000000" pitchFamily="65" charset="-120"/>
                <a:ea typeface="標楷體" panose="03000509000000000000" pitchFamily="65" charset="-120"/>
              </a:rPr>
              <a:t>繳錢</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不繳交任何不知用途之費用</a:t>
            </a:r>
            <a:r>
              <a:rPr lang="en-US" altLang="zh-TW" sz="2400" b="1" dirty="0">
                <a:solidFill>
                  <a:schemeClr val="tx2"/>
                </a:solidFill>
                <a:latin typeface="標楷體" panose="03000509000000000000" pitchFamily="65" charset="-120"/>
                <a:ea typeface="標楷體" panose="03000509000000000000" pitchFamily="65" charset="-120"/>
              </a:rPr>
              <a:t>) </a:t>
            </a:r>
          </a:p>
          <a:p>
            <a:pPr>
              <a:buNone/>
            </a:pPr>
            <a:r>
              <a:rPr lang="en-US" altLang="zh-TW"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2</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不</a:t>
            </a:r>
            <a:r>
              <a:rPr lang="zh-TW" altLang="en-US" sz="2400" b="1" dirty="0">
                <a:solidFill>
                  <a:schemeClr val="tx2"/>
                </a:solidFill>
                <a:latin typeface="標楷體" panose="03000509000000000000" pitchFamily="65" charset="-120"/>
                <a:ea typeface="標楷體" panose="03000509000000000000" pitchFamily="65" charset="-120"/>
              </a:rPr>
              <a:t>購買</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不購買公司以任何名目要求購買之有形、</a:t>
            </a:r>
            <a:r>
              <a:rPr lang="zh-TW" altLang="en-US" sz="2400" b="1" dirty="0" smtClean="0">
                <a:solidFill>
                  <a:schemeClr val="tx2"/>
                </a:solidFill>
                <a:latin typeface="標楷體" panose="03000509000000000000" pitchFamily="65" charset="-120"/>
                <a:ea typeface="標楷體" panose="03000509000000000000" pitchFamily="65" charset="-120"/>
              </a:rPr>
              <a:t>無形之</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產品</a:t>
            </a:r>
            <a:r>
              <a:rPr lang="en-US" altLang="zh-TW" sz="2400" b="1" dirty="0">
                <a:solidFill>
                  <a:schemeClr val="tx2"/>
                </a:solidFill>
                <a:latin typeface="標楷體" panose="03000509000000000000" pitchFamily="65" charset="-120"/>
                <a:ea typeface="標楷體" panose="03000509000000000000" pitchFamily="65" charset="-120"/>
              </a:rPr>
              <a:t>)</a:t>
            </a:r>
          </a:p>
          <a:p>
            <a:pPr>
              <a:buNone/>
            </a:pPr>
            <a:r>
              <a:rPr lang="en-US" altLang="zh-TW"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3</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不</a:t>
            </a:r>
            <a:r>
              <a:rPr lang="zh-TW" altLang="en-US" sz="2400" b="1" dirty="0">
                <a:solidFill>
                  <a:schemeClr val="tx2"/>
                </a:solidFill>
                <a:latin typeface="標楷體" panose="03000509000000000000" pitchFamily="65" charset="-120"/>
                <a:ea typeface="標楷體" panose="03000509000000000000" pitchFamily="65" charset="-120"/>
              </a:rPr>
              <a:t>辦卡</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不應求職</a:t>
            </a:r>
            <a:r>
              <a:rPr lang="zh-TW" altLang="en-US" sz="2400" b="1" dirty="0" smtClean="0">
                <a:solidFill>
                  <a:schemeClr val="tx2"/>
                </a:solidFill>
                <a:latin typeface="標楷體" panose="03000509000000000000" pitchFamily="65" charset="-120"/>
                <a:ea typeface="標楷體" panose="03000509000000000000" pitchFamily="65" charset="-120"/>
              </a:rPr>
              <a:t>公司要求當場</a:t>
            </a:r>
            <a:r>
              <a:rPr lang="zh-TW" altLang="en-US" sz="2400" b="1" dirty="0">
                <a:solidFill>
                  <a:schemeClr val="tx2"/>
                </a:solidFill>
                <a:latin typeface="標楷體" panose="03000509000000000000" pitchFamily="65" charset="-120"/>
                <a:ea typeface="標楷體" panose="03000509000000000000" pitchFamily="65" charset="-120"/>
              </a:rPr>
              <a:t>辦理信用卡</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不</a:t>
            </a:r>
            <a:r>
              <a:rPr lang="zh-TW" altLang="en-US" sz="2400" b="1" dirty="0">
                <a:solidFill>
                  <a:schemeClr val="tx2"/>
                </a:solidFill>
                <a:latin typeface="標楷體" panose="03000509000000000000" pitchFamily="65" charset="-120"/>
                <a:ea typeface="標楷體" panose="03000509000000000000" pitchFamily="65" charset="-120"/>
              </a:rPr>
              <a:t>簽約</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不</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簽署任何文件</a:t>
            </a:r>
            <a:r>
              <a:rPr lang="zh-TW" altLang="en-US" sz="2400" b="1" dirty="0">
                <a:solidFill>
                  <a:schemeClr val="tx2"/>
                </a:solidFill>
                <a:latin typeface="標楷體" panose="03000509000000000000" pitchFamily="65" charset="-120"/>
                <a:ea typeface="標楷體" panose="03000509000000000000" pitchFamily="65" charset="-120"/>
              </a:rPr>
              <a:t>、契約</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證件</a:t>
            </a:r>
            <a:r>
              <a:rPr lang="zh-TW" altLang="en-US" sz="2400" b="1" dirty="0">
                <a:solidFill>
                  <a:srgbClr val="FF0000"/>
                </a:solidFill>
                <a:latin typeface="標楷體" panose="03000509000000000000" pitchFamily="65" charset="-120"/>
                <a:ea typeface="標楷體" panose="03000509000000000000" pitchFamily="65" charset="-120"/>
              </a:rPr>
              <a:t>不</a:t>
            </a:r>
            <a:r>
              <a:rPr lang="zh-TW" altLang="en-US" sz="2400" b="1" dirty="0">
                <a:solidFill>
                  <a:schemeClr val="tx2"/>
                </a:solidFill>
                <a:latin typeface="標楷體" panose="03000509000000000000" pitchFamily="65" charset="-120"/>
                <a:ea typeface="標楷體" panose="03000509000000000000" pitchFamily="65" charset="-120"/>
              </a:rPr>
              <a:t>離身</a:t>
            </a:r>
            <a:r>
              <a:rPr lang="zh-TW" altLang="en-US"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latin typeface="標楷體" panose="03000509000000000000" pitchFamily="65" charset="-120"/>
                <a:ea typeface="標楷體" panose="03000509000000000000" pitchFamily="65" charset="-120"/>
              </a:rPr>
              <a:t>不</a:t>
            </a:r>
            <a:r>
              <a:rPr lang="zh-TW" altLang="en-US" sz="2400" b="1" dirty="0">
                <a:solidFill>
                  <a:schemeClr val="tx2"/>
                </a:solidFill>
                <a:latin typeface="標楷體" panose="03000509000000000000" pitchFamily="65" charset="-120"/>
                <a:ea typeface="標楷體" panose="03000509000000000000" pitchFamily="65" charset="-120"/>
              </a:rPr>
              <a:t>給求職公司保管）</a:t>
            </a: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4</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不</a:t>
            </a:r>
            <a:r>
              <a:rPr lang="zh-TW" altLang="en-US" sz="2400" b="1" dirty="0">
                <a:solidFill>
                  <a:schemeClr val="tx2"/>
                </a:solidFill>
                <a:latin typeface="標楷體" panose="03000509000000000000" pitchFamily="65" charset="-120"/>
                <a:ea typeface="標楷體" panose="03000509000000000000" pitchFamily="65" charset="-120"/>
              </a:rPr>
              <a:t>飲用（</a:t>
            </a:r>
            <a:r>
              <a:rPr lang="zh-TW" altLang="en-US" sz="2400" b="1" dirty="0">
                <a:solidFill>
                  <a:srgbClr val="004F8A"/>
                </a:solidFill>
                <a:latin typeface="標楷體" panose="03000509000000000000" pitchFamily="65" charset="-120"/>
                <a:ea typeface="標楷體" panose="03000509000000000000" pitchFamily="65" charset="-120"/>
              </a:rPr>
              <a:t>不</a:t>
            </a:r>
            <a:r>
              <a:rPr lang="zh-TW" altLang="en-US" sz="2400" b="1" dirty="0">
                <a:solidFill>
                  <a:schemeClr val="tx2"/>
                </a:solidFill>
                <a:latin typeface="標楷體" panose="03000509000000000000" pitchFamily="65" charset="-120"/>
                <a:ea typeface="標楷體" panose="03000509000000000000" pitchFamily="65" charset="-120"/>
              </a:rPr>
              <a:t>飲用酒類及他人提供之不明飲料、食物）</a:t>
            </a: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5</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不</a:t>
            </a:r>
            <a:r>
              <a:rPr lang="zh-TW" altLang="en-US" sz="2400" b="1" dirty="0">
                <a:solidFill>
                  <a:schemeClr val="tx2"/>
                </a:solidFill>
                <a:latin typeface="標楷體" panose="03000509000000000000" pitchFamily="65" charset="-120"/>
                <a:ea typeface="標楷體" panose="03000509000000000000" pitchFamily="65" charset="-120"/>
              </a:rPr>
              <a:t>非法工作</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rgbClr val="004F8A"/>
                </a:solidFill>
                <a:latin typeface="標楷體" panose="03000509000000000000" pitchFamily="65" charset="-120"/>
                <a:ea typeface="標楷體" panose="03000509000000000000" pitchFamily="65" charset="-120"/>
              </a:rPr>
              <a:t>不</a:t>
            </a:r>
            <a:r>
              <a:rPr lang="zh-TW" altLang="en-US" sz="2400" b="1" dirty="0">
                <a:solidFill>
                  <a:schemeClr val="tx2"/>
                </a:solidFill>
                <a:latin typeface="標楷體" panose="03000509000000000000" pitchFamily="65" charset="-120"/>
                <a:ea typeface="標楷體" panose="03000509000000000000" pitchFamily="65" charset="-120"/>
              </a:rPr>
              <a:t>從事非法工作或於非法公司工作</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a:t>
            </a:r>
          </a:p>
          <a:p>
            <a:pPr>
              <a:buNone/>
            </a:pPr>
            <a:r>
              <a:rPr lang="zh-TW" altLang="en-US" sz="2400" b="1" dirty="0" smtClean="0">
                <a:solidFill>
                  <a:schemeClr val="tx2"/>
                </a:solidFill>
                <a:latin typeface="新細明體"/>
                <a:ea typeface="新細明體"/>
              </a:rPr>
              <a:t>    ■</a:t>
            </a:r>
            <a:r>
              <a:rPr lang="zh-TW" altLang="en-US" sz="2400" b="1" dirty="0" smtClean="0">
                <a:solidFill>
                  <a:schemeClr val="tx2"/>
                </a:solidFill>
                <a:latin typeface="標楷體" panose="03000509000000000000" pitchFamily="65" charset="-120"/>
                <a:ea typeface="標楷體" panose="03000509000000000000" pitchFamily="65" charset="-120"/>
              </a:rPr>
              <a:t>「</a:t>
            </a:r>
            <a:r>
              <a:rPr lang="en-US" altLang="zh-TW" sz="2400" b="1" dirty="0">
                <a:solidFill>
                  <a:schemeClr val="tx2"/>
                </a:solidFill>
                <a:latin typeface="標楷體" panose="03000509000000000000" pitchFamily="65" charset="-120"/>
                <a:ea typeface="標楷體" panose="03000509000000000000" pitchFamily="65" charset="-120"/>
              </a:rPr>
              <a:t>3</a:t>
            </a:r>
            <a:r>
              <a:rPr lang="zh-TW" altLang="en-US" sz="2400" b="1" dirty="0">
                <a:solidFill>
                  <a:schemeClr val="tx2"/>
                </a:solidFill>
                <a:latin typeface="標楷體" panose="03000509000000000000" pitchFamily="65" charset="-120"/>
                <a:ea typeface="標楷體" panose="03000509000000000000" pitchFamily="65" charset="-120"/>
              </a:rPr>
              <a:t>要」：就是「</a:t>
            </a:r>
            <a:r>
              <a:rPr lang="zh-TW" altLang="en-US" sz="2400" b="1" dirty="0">
                <a:solidFill>
                  <a:srgbClr val="C00000"/>
                </a:solidFill>
                <a:latin typeface="標楷體" panose="03000509000000000000" pitchFamily="65" charset="-120"/>
                <a:ea typeface="標楷體" panose="03000509000000000000" pitchFamily="65" charset="-120"/>
              </a:rPr>
              <a:t>要</a:t>
            </a:r>
            <a:r>
              <a:rPr lang="zh-TW" altLang="en-US" sz="2400" b="1" dirty="0">
                <a:solidFill>
                  <a:schemeClr val="tx2"/>
                </a:solidFill>
                <a:latin typeface="標楷體" panose="03000509000000000000" pitchFamily="65" charset="-120"/>
                <a:ea typeface="標楷體" panose="03000509000000000000" pitchFamily="65" charset="-120"/>
              </a:rPr>
              <a:t>陪同、</a:t>
            </a:r>
            <a:r>
              <a:rPr lang="zh-TW" altLang="en-US" sz="2400" b="1" dirty="0">
                <a:solidFill>
                  <a:srgbClr val="C00000"/>
                </a:solidFill>
                <a:latin typeface="標楷體" panose="03000509000000000000" pitchFamily="65" charset="-120"/>
                <a:ea typeface="標楷體" panose="03000509000000000000" pitchFamily="65" charset="-120"/>
              </a:rPr>
              <a:t>要</a:t>
            </a:r>
            <a:r>
              <a:rPr lang="zh-TW" altLang="en-US" sz="2400" b="1" dirty="0">
                <a:solidFill>
                  <a:schemeClr val="tx2"/>
                </a:solidFill>
                <a:latin typeface="標楷體" panose="03000509000000000000" pitchFamily="65" charset="-120"/>
                <a:ea typeface="標楷體" panose="03000509000000000000" pitchFamily="65" charset="-120"/>
              </a:rPr>
              <a:t>確定、</a:t>
            </a:r>
            <a:r>
              <a:rPr lang="zh-TW" altLang="en-US" sz="2400" b="1" dirty="0">
                <a:solidFill>
                  <a:srgbClr val="C00000"/>
                </a:solidFill>
                <a:latin typeface="標楷體" panose="03000509000000000000" pitchFamily="65" charset="-120"/>
                <a:ea typeface="標楷體" panose="03000509000000000000" pitchFamily="65" charset="-120"/>
              </a:rPr>
              <a:t>要</a:t>
            </a:r>
            <a:r>
              <a:rPr lang="zh-TW" altLang="en-US" sz="2400" b="1" dirty="0">
                <a:solidFill>
                  <a:schemeClr val="tx2"/>
                </a:solidFill>
                <a:latin typeface="標楷體" panose="03000509000000000000" pitchFamily="65" charset="-120"/>
                <a:ea typeface="標楷體" panose="03000509000000000000" pitchFamily="65" charset="-120"/>
              </a:rPr>
              <a:t>存疑」</a:t>
            </a:r>
            <a:r>
              <a:rPr lang="zh-TW" altLang="en-US" sz="2400" b="1" dirty="0" smtClean="0">
                <a:solidFill>
                  <a:schemeClr val="tx2"/>
                </a:solidFill>
                <a:latin typeface="標楷體" panose="03000509000000000000" pitchFamily="65" charset="-120"/>
                <a:ea typeface="標楷體" panose="03000509000000000000" pitchFamily="65" charset="-120"/>
              </a:rPr>
              <a:t>。</a:t>
            </a:r>
            <a:endParaRPr lang="en-US" altLang="zh-TW" sz="2400" b="1" dirty="0" smtClean="0">
              <a:solidFill>
                <a:schemeClr val="tx2"/>
              </a:solidFill>
              <a:latin typeface="標楷體" panose="03000509000000000000" pitchFamily="65" charset="-120"/>
              <a:ea typeface="標楷體" panose="03000509000000000000" pitchFamily="65" charset="-120"/>
            </a:endParaRPr>
          </a:p>
        </p:txBody>
      </p:sp>
      <p:sp>
        <p:nvSpPr>
          <p:cNvPr id="6" name="矩形 5"/>
          <p:cNvSpPr/>
          <p:nvPr/>
        </p:nvSpPr>
        <p:spPr>
          <a:xfrm>
            <a:off x="35496" y="97468"/>
            <a:ext cx="3954929" cy="523220"/>
          </a:xfrm>
          <a:prstGeom prst="rect">
            <a:avLst/>
          </a:prstGeom>
        </p:spPr>
        <p:txBody>
          <a:bodyPr wrap="none">
            <a:spAutoFit/>
          </a:bodyPr>
          <a:lstStyle/>
          <a:p>
            <a:r>
              <a:rPr lang="zh-TW" altLang="en-US" sz="2800" dirty="0" smtClean="0">
                <a:solidFill>
                  <a:srgbClr val="FF0000"/>
                </a:solidFill>
                <a:latin typeface="標楷體" pitchFamily="65" charset="-120"/>
                <a:ea typeface="標楷體" pitchFamily="65" charset="-120"/>
              </a:rPr>
              <a:t>貳、導師協助宣導事項</a:t>
            </a:r>
            <a:r>
              <a:rPr lang="en-US" altLang="zh-TW" sz="2800" dirty="0" smtClean="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3566475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395536" y="764704"/>
            <a:ext cx="8136904" cy="2736304"/>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五</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公共場所</a:t>
            </a:r>
            <a:r>
              <a:rPr lang="zh-TW" altLang="en-US" sz="2400" b="1" dirty="0">
                <a:solidFill>
                  <a:schemeClr val="tx2"/>
                </a:solidFill>
                <a:latin typeface="標楷體" panose="03000509000000000000" pitchFamily="65" charset="-120"/>
                <a:ea typeface="標楷體" panose="03000509000000000000" pitchFamily="65" charset="-120"/>
              </a:rPr>
              <a:t>逃生路線要知曉，意外發生才能性命</a:t>
            </a:r>
            <a:r>
              <a:rPr lang="zh-TW" altLang="en-US" sz="2400" b="1" dirty="0" smtClean="0">
                <a:solidFill>
                  <a:schemeClr val="tx2"/>
                </a:solidFill>
                <a:latin typeface="標楷體" panose="03000509000000000000" pitchFamily="65" charset="-120"/>
                <a:ea typeface="標楷體" panose="03000509000000000000" pitchFamily="65" charset="-120"/>
              </a:rPr>
              <a:t>保公共場</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所</a:t>
            </a:r>
            <a:r>
              <a:rPr lang="zh-TW" altLang="en-US" sz="2400" b="1" dirty="0">
                <a:solidFill>
                  <a:schemeClr val="tx2"/>
                </a:solidFill>
                <a:latin typeface="標楷體" panose="03000509000000000000" pitchFamily="65" charset="-120"/>
                <a:ea typeface="標楷體" panose="03000509000000000000" pitchFamily="65" charset="-120"/>
              </a:rPr>
              <a:t>活動包含圖書館、電影院、百貨公司賣場</a:t>
            </a:r>
            <a:r>
              <a:rPr lang="zh-TW" altLang="en-US" sz="2400" b="1" dirty="0" smtClean="0">
                <a:solidFill>
                  <a:schemeClr val="tx2"/>
                </a:solidFill>
                <a:latin typeface="標楷體" panose="03000509000000000000" pitchFamily="65" charset="-120"/>
                <a:ea typeface="標楷體" panose="03000509000000000000" pitchFamily="65" charset="-120"/>
              </a:rPr>
              <a:t>、</a:t>
            </a:r>
            <a:r>
              <a:rPr lang="en-US" altLang="zh-TW" sz="2400" b="1" dirty="0" smtClean="0">
                <a:solidFill>
                  <a:schemeClr val="tx2"/>
                </a:solidFill>
                <a:latin typeface="標楷體" panose="03000509000000000000" pitchFamily="65" charset="-120"/>
                <a:ea typeface="標楷體" panose="03000509000000000000" pitchFamily="65" charset="-120"/>
              </a:rPr>
              <a:t>KTV</a:t>
            </a:r>
            <a:r>
              <a:rPr lang="zh-TW" altLang="en-US" sz="2400" b="1" dirty="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室</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內</a:t>
            </a:r>
            <a:r>
              <a:rPr lang="zh-TW" altLang="en-US" sz="2400" b="1" dirty="0">
                <a:solidFill>
                  <a:schemeClr val="tx2"/>
                </a:solidFill>
                <a:latin typeface="標楷體" panose="03000509000000000000" pitchFamily="65" charset="-120"/>
                <a:ea typeface="標楷體" panose="03000509000000000000" pitchFamily="65" charset="-120"/>
              </a:rPr>
              <a:t>演唱會、室內團體活動等，</a:t>
            </a:r>
            <a:r>
              <a:rPr lang="zh-TW" altLang="en-US" sz="2400" b="1" dirty="0">
                <a:solidFill>
                  <a:srgbClr val="C00000"/>
                </a:solidFill>
                <a:latin typeface="標楷體" panose="03000509000000000000" pitchFamily="65" charset="-120"/>
                <a:ea typeface="標楷體" panose="03000509000000000000" pitchFamily="65" charset="-120"/>
              </a:rPr>
              <a:t>從事該項活動</a:t>
            </a:r>
            <a:r>
              <a:rPr lang="zh-TW" altLang="en-US" sz="2400" b="1" dirty="0" smtClean="0">
                <a:solidFill>
                  <a:srgbClr val="C00000"/>
                </a:solidFill>
                <a:latin typeface="標楷體" panose="03000509000000000000" pitchFamily="65" charset="-120"/>
                <a:ea typeface="標楷體" panose="03000509000000000000" pitchFamily="65" charset="-120"/>
              </a:rPr>
              <a:t>時首先</a:t>
            </a:r>
            <a:r>
              <a:rPr lang="zh-TW" altLang="en-US" sz="2400" b="1" dirty="0">
                <a:solidFill>
                  <a:srgbClr val="C00000"/>
                </a:solidFill>
                <a:latin typeface="標楷體" panose="03000509000000000000" pitchFamily="65" charset="-120"/>
                <a:ea typeface="標楷體" panose="03000509000000000000" pitchFamily="65" charset="-120"/>
              </a:rPr>
              <a:t>應</a:t>
            </a:r>
            <a:r>
              <a:rPr lang="zh-TW" altLang="en-US" sz="2400" b="1" dirty="0" smtClean="0">
                <a:solidFill>
                  <a:srgbClr val="C00000"/>
                </a:solidFill>
                <a:latin typeface="標楷體" panose="03000509000000000000" pitchFamily="65" charset="-120"/>
                <a:ea typeface="標楷體" panose="03000509000000000000" pitchFamily="65" charset="-120"/>
              </a:rPr>
              <a:t>熟</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buNone/>
            </a:pPr>
            <a:r>
              <a:rPr lang="zh-TW" altLang="en-US" sz="2400" b="1" dirty="0">
                <a:solidFill>
                  <a:srgbClr val="C00000"/>
                </a:solidFill>
                <a:latin typeface="標楷體" panose="03000509000000000000" pitchFamily="65" charset="-120"/>
                <a:ea typeface="標楷體" panose="03000509000000000000" pitchFamily="65" charset="-120"/>
              </a:rPr>
              <a:t> </a:t>
            </a:r>
            <a:r>
              <a:rPr lang="zh-TW" altLang="en-US" sz="2400" b="1" dirty="0" smtClean="0">
                <a:solidFill>
                  <a:srgbClr val="C00000"/>
                </a:solidFill>
                <a:latin typeface="標楷體" panose="03000509000000000000" pitchFamily="65" charset="-120"/>
                <a:ea typeface="標楷體" panose="03000509000000000000" pitchFamily="65" charset="-120"/>
              </a:rPr>
              <a:t>   悉</a:t>
            </a:r>
            <a:r>
              <a:rPr lang="zh-TW" altLang="en-US" sz="2400" b="1" dirty="0">
                <a:solidFill>
                  <a:srgbClr val="C00000"/>
                </a:solidFill>
                <a:latin typeface="標楷體" panose="03000509000000000000" pitchFamily="65" charset="-120"/>
                <a:ea typeface="標楷體" panose="03000509000000000000" pitchFamily="65" charset="-120"/>
              </a:rPr>
              <a:t>逃生路線及逃生設備，並熟習相關消防</a:t>
            </a:r>
            <a:r>
              <a:rPr lang="en-US" altLang="zh-TW" sz="2400" b="1" dirty="0" smtClean="0">
                <a:solidFill>
                  <a:srgbClr val="C00000"/>
                </a:solidFill>
                <a:latin typeface="標楷體" panose="03000509000000000000" pitchFamily="65" charset="-120"/>
                <a:ea typeface="標楷體" panose="03000509000000000000" pitchFamily="65" charset="-120"/>
              </a:rPr>
              <a:t>(</a:t>
            </a:r>
            <a:r>
              <a:rPr lang="zh-TW" altLang="en-US" sz="2400" b="1" dirty="0" smtClean="0">
                <a:solidFill>
                  <a:srgbClr val="C00000"/>
                </a:solidFill>
                <a:latin typeface="標楷體" panose="03000509000000000000" pitchFamily="65" charset="-120"/>
                <a:ea typeface="標楷體" panose="03000509000000000000" pitchFamily="65" charset="-120"/>
              </a:rPr>
              <a:t>逃生</a:t>
            </a:r>
            <a:r>
              <a:rPr lang="en-US" altLang="zh-TW" sz="2400" b="1" dirty="0">
                <a:solidFill>
                  <a:srgbClr val="C00000"/>
                </a:solidFill>
                <a:latin typeface="標楷體" panose="03000509000000000000" pitchFamily="65" charset="-120"/>
                <a:ea typeface="標楷體" panose="03000509000000000000" pitchFamily="65" charset="-120"/>
              </a:rPr>
              <a:t>)</a:t>
            </a:r>
            <a:r>
              <a:rPr lang="zh-TW" altLang="en-US" sz="2400" b="1" dirty="0">
                <a:solidFill>
                  <a:srgbClr val="C00000"/>
                </a:solidFill>
                <a:latin typeface="標楷體" panose="03000509000000000000" pitchFamily="65" charset="-120"/>
                <a:ea typeface="標楷體" panose="03000509000000000000" pitchFamily="65" charset="-120"/>
              </a:rPr>
              <a:t>器材</a:t>
            </a:r>
            <a:r>
              <a:rPr lang="zh-TW" altLang="en-US" sz="2400" b="1" dirty="0" smtClean="0">
                <a:solidFill>
                  <a:srgbClr val="C00000"/>
                </a:solidFill>
                <a:latin typeface="標楷體" panose="03000509000000000000" pitchFamily="65" charset="-120"/>
                <a:ea typeface="標楷體" panose="03000509000000000000" pitchFamily="65" charset="-120"/>
              </a:rPr>
              <a:t>，</a:t>
            </a:r>
            <a:endParaRPr lang="en-US" altLang="zh-TW" sz="2400" b="1" dirty="0" smtClean="0">
              <a:solidFill>
                <a:srgbClr val="C00000"/>
              </a:solidFill>
              <a:latin typeface="標楷體" panose="03000509000000000000" pitchFamily="65" charset="-120"/>
              <a:ea typeface="標楷體" panose="03000509000000000000" pitchFamily="65" charset="-120"/>
            </a:endParaRPr>
          </a:p>
          <a:p>
            <a:pPr>
              <a:buNone/>
            </a:pPr>
            <a:r>
              <a:rPr lang="zh-TW" altLang="en-US" sz="2400" b="1" dirty="0">
                <a:solidFill>
                  <a:srgbClr val="C00000"/>
                </a:solidFill>
                <a:latin typeface="標楷體" panose="03000509000000000000" pitchFamily="65" charset="-120"/>
                <a:ea typeface="標楷體" panose="03000509000000000000" pitchFamily="65" charset="-120"/>
              </a:rPr>
              <a:t> </a:t>
            </a:r>
            <a:r>
              <a:rPr lang="zh-TW" altLang="en-US" sz="2400" b="1" dirty="0" smtClean="0">
                <a:solidFill>
                  <a:srgbClr val="C00000"/>
                </a:solidFill>
                <a:latin typeface="標楷體" panose="03000509000000000000" pitchFamily="65" charset="-120"/>
                <a:ea typeface="標楷體" panose="03000509000000000000" pitchFamily="65" charset="-120"/>
              </a:rPr>
              <a:t>   如</a:t>
            </a:r>
            <a:r>
              <a:rPr lang="zh-TW" altLang="en-US" sz="2400" b="1" dirty="0">
                <a:solidFill>
                  <a:srgbClr val="C00000"/>
                </a:solidFill>
                <a:latin typeface="標楷體" panose="03000509000000000000" pitchFamily="65" charset="-120"/>
                <a:ea typeface="標楷體" panose="03000509000000000000" pitchFamily="65" charset="-120"/>
              </a:rPr>
              <a:t>滅火器、緩降機等之使用方式</a:t>
            </a:r>
            <a:r>
              <a:rPr lang="zh-TW" altLang="en-US" sz="2400" b="1" dirty="0">
                <a:solidFill>
                  <a:schemeClr val="tx2"/>
                </a:solidFill>
                <a:latin typeface="標楷體" panose="03000509000000000000" pitchFamily="65" charset="-120"/>
                <a:ea typeface="標楷體" panose="03000509000000000000" pitchFamily="65" charset="-120"/>
              </a:rPr>
              <a:t>，方能</a:t>
            </a:r>
            <a:r>
              <a:rPr lang="zh-TW" altLang="en-US" sz="2400" b="1" dirty="0" smtClean="0">
                <a:solidFill>
                  <a:schemeClr val="tx2"/>
                </a:solidFill>
                <a:latin typeface="標楷體" panose="03000509000000000000" pitchFamily="65" charset="-120"/>
                <a:ea typeface="標楷體" panose="03000509000000000000" pitchFamily="65" charset="-120"/>
              </a:rPr>
              <a:t>確保於</a:t>
            </a:r>
            <a:r>
              <a:rPr lang="zh-TW" altLang="en-US" sz="2400" b="1" dirty="0">
                <a:solidFill>
                  <a:schemeClr val="tx2"/>
                </a:solidFill>
                <a:latin typeface="標楷體" panose="03000509000000000000" pitchFamily="65" charset="-120"/>
                <a:ea typeface="標楷體" panose="03000509000000000000" pitchFamily="65" charset="-120"/>
              </a:rPr>
              <a:t>從事</a:t>
            </a:r>
            <a:r>
              <a:rPr lang="zh-TW" altLang="en-US" sz="2400" b="1" dirty="0" smtClean="0">
                <a:solidFill>
                  <a:schemeClr val="tx2"/>
                </a:solidFill>
                <a:latin typeface="標楷體" panose="03000509000000000000" pitchFamily="65" charset="-120"/>
                <a:ea typeface="標楷體" panose="03000509000000000000" pitchFamily="65" charset="-120"/>
              </a:rPr>
              <a:t>室內</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活動</a:t>
            </a:r>
            <a:r>
              <a:rPr lang="zh-TW" altLang="en-US" sz="2400" b="1" dirty="0">
                <a:solidFill>
                  <a:schemeClr val="tx2"/>
                </a:solidFill>
                <a:latin typeface="標楷體" panose="03000509000000000000" pitchFamily="65" charset="-120"/>
                <a:ea typeface="標楷體" panose="03000509000000000000" pitchFamily="65" charset="-120"/>
              </a:rPr>
              <a:t>時之安全。</a:t>
            </a:r>
          </a:p>
          <a:p>
            <a:pPr>
              <a:buNone/>
            </a:pPr>
            <a:endParaRPr lang="en-US" altLang="zh-TW" sz="2400" b="1" dirty="0" smtClean="0">
              <a:solidFill>
                <a:schemeClr val="tx2"/>
              </a:solidFill>
              <a:latin typeface="標楷體" panose="03000509000000000000" pitchFamily="65" charset="-120"/>
              <a:ea typeface="標楷體" panose="03000509000000000000" pitchFamily="65" charset="-12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3933055"/>
            <a:ext cx="5773587" cy="232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933055"/>
            <a:ext cx="230425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35496" y="97468"/>
            <a:ext cx="3954929" cy="523220"/>
          </a:xfrm>
          <a:prstGeom prst="rect">
            <a:avLst/>
          </a:prstGeom>
        </p:spPr>
        <p:txBody>
          <a:bodyPr wrap="none">
            <a:spAutoFit/>
          </a:bodyPr>
          <a:lstStyle/>
          <a:p>
            <a:r>
              <a:rPr lang="zh-TW" altLang="en-US" sz="2800" dirty="0" smtClean="0">
                <a:solidFill>
                  <a:srgbClr val="FF0000"/>
                </a:solidFill>
                <a:latin typeface="標楷體" pitchFamily="65" charset="-120"/>
                <a:ea typeface="標楷體" pitchFamily="65" charset="-120"/>
              </a:rPr>
              <a:t>貳、導師協助宣導事項</a:t>
            </a:r>
            <a:r>
              <a:rPr lang="en-US" altLang="zh-TW" sz="2800" dirty="0" smtClean="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604973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323528" y="908720"/>
            <a:ext cx="8640960" cy="2664296"/>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六</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安全</a:t>
            </a:r>
            <a:r>
              <a:rPr lang="en-US" altLang="zh-TW" sz="2400" b="1" dirty="0" smtClean="0">
                <a:solidFill>
                  <a:srgbClr val="FF000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是回家唯一的路。</a:t>
            </a: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使用道路應</a:t>
            </a:r>
            <a:r>
              <a:rPr lang="zh-TW" altLang="en-US" sz="2400" b="1" dirty="0">
                <a:solidFill>
                  <a:schemeClr val="tx2"/>
                </a:solidFill>
                <a:latin typeface="標楷體" panose="03000509000000000000" pitchFamily="65" charset="-120"/>
                <a:ea typeface="標楷體" panose="03000509000000000000" pitchFamily="65" charset="-120"/>
              </a:rPr>
              <a:t>遵守各項交通規則及號誌、標誌、標線與</a:t>
            </a:r>
            <a:r>
              <a:rPr lang="zh-TW" altLang="en-US" sz="2400" b="1" dirty="0" smtClean="0">
                <a:solidFill>
                  <a:schemeClr val="tx2"/>
                </a:solidFill>
                <a:latin typeface="標楷體" panose="03000509000000000000" pitchFamily="65" charset="-120"/>
                <a:ea typeface="標楷體" panose="03000509000000000000" pitchFamily="65" charset="-120"/>
              </a:rPr>
              <a:t>交</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通</a:t>
            </a:r>
            <a:r>
              <a:rPr lang="zh-TW" altLang="en-US" sz="2400" b="1" dirty="0">
                <a:solidFill>
                  <a:schemeClr val="tx2"/>
                </a:solidFill>
                <a:latin typeface="標楷體" panose="03000509000000000000" pitchFamily="65" charset="-120"/>
                <a:ea typeface="標楷體" panose="03000509000000000000" pitchFamily="65" charset="-120"/>
              </a:rPr>
              <a:t>服務人員之指揮，減速慢行，以策安全，切勿無照</a:t>
            </a:r>
            <a:r>
              <a:rPr lang="zh-TW" altLang="en-US" sz="2400" b="1" dirty="0" smtClean="0">
                <a:solidFill>
                  <a:schemeClr val="tx2"/>
                </a:solidFill>
                <a:latin typeface="標楷體" panose="03000509000000000000" pitchFamily="65" charset="-120"/>
                <a:ea typeface="標楷體" panose="03000509000000000000" pitchFamily="65" charset="-120"/>
              </a:rPr>
              <a:t>駕</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駛</a:t>
            </a:r>
            <a:r>
              <a:rPr lang="zh-TW" altLang="en-US" sz="2400" b="1" dirty="0">
                <a:solidFill>
                  <a:schemeClr val="tx2"/>
                </a:solidFill>
                <a:latin typeface="標楷體" panose="03000509000000000000" pitchFamily="65" charset="-120"/>
                <a:ea typeface="標楷體" panose="03000509000000000000" pitchFamily="65" charset="-120"/>
              </a:rPr>
              <a:t>車輛、酒後開車或夜遊飆車等違法行為，以策安全</a:t>
            </a:r>
            <a:r>
              <a:rPr lang="zh-TW" altLang="en-US" sz="2400" b="1" dirty="0" smtClean="0">
                <a:solidFill>
                  <a:schemeClr val="tx2"/>
                </a:solidFill>
                <a:latin typeface="標楷體" panose="03000509000000000000" pitchFamily="65" charset="-120"/>
                <a:ea typeface="標楷體" panose="03000509000000000000" pitchFamily="65" charset="-120"/>
              </a:rPr>
              <a:t>。</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rgbClr val="FF0000"/>
                </a:solidFill>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酒</a:t>
            </a:r>
            <a:r>
              <a:rPr lang="zh-TW" altLang="en-US" sz="2400" b="1" dirty="0">
                <a:solidFill>
                  <a:srgbClr val="FF0000"/>
                </a:solidFill>
                <a:latin typeface="標楷體" panose="03000509000000000000" pitchFamily="65" charset="-120"/>
                <a:ea typeface="標楷體" panose="03000509000000000000" pitchFamily="65" charset="-120"/>
              </a:rPr>
              <a:t>駕新罰</a:t>
            </a:r>
            <a:r>
              <a:rPr lang="zh-TW" altLang="en-US" sz="2400" b="1" dirty="0" smtClean="0">
                <a:solidFill>
                  <a:srgbClr val="FF0000"/>
                </a:solidFill>
                <a:latin typeface="標楷體" panose="03000509000000000000" pitchFamily="65" charset="-120"/>
                <a:ea typeface="標楷體" panose="03000509000000000000" pitchFamily="65" charset="-120"/>
              </a:rPr>
              <a:t>則</a:t>
            </a:r>
            <a:r>
              <a:rPr lang="en-US" altLang="zh-TW" sz="2400" b="1" dirty="0" smtClean="0">
                <a:solidFill>
                  <a:srgbClr val="FF0000"/>
                </a:solidFill>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除了對酒</a:t>
            </a:r>
            <a:r>
              <a:rPr lang="zh-TW" altLang="en-US" sz="2400" b="1" dirty="0">
                <a:solidFill>
                  <a:srgbClr val="FF0000"/>
                </a:solidFill>
                <a:latin typeface="標楷體" panose="03000509000000000000" pitchFamily="65" charset="-120"/>
                <a:ea typeface="標楷體" panose="03000509000000000000" pitchFamily="65" charset="-120"/>
              </a:rPr>
              <a:t>駕肇事者加重處罰</a:t>
            </a:r>
            <a:r>
              <a:rPr lang="zh-TW" altLang="en-US" sz="2400" b="1" dirty="0" smtClean="0">
                <a:solidFill>
                  <a:srgbClr val="FF0000"/>
                </a:solidFill>
                <a:latin typeface="標楷體" panose="03000509000000000000" pitchFamily="65" charset="-120"/>
                <a:ea typeface="標楷體" panose="03000509000000000000" pitchFamily="65" charset="-120"/>
              </a:rPr>
              <a:t>，同</a:t>
            </a:r>
            <a:r>
              <a:rPr lang="zh-TW" altLang="en-US" sz="2400" b="1" dirty="0">
                <a:solidFill>
                  <a:srgbClr val="FF0000"/>
                </a:solidFill>
                <a:latin typeface="標楷體" panose="03000509000000000000" pitchFamily="65" charset="-120"/>
                <a:ea typeface="標楷體" panose="03000509000000000000" pitchFamily="65" charset="-120"/>
              </a:rPr>
              <a:t>車</a:t>
            </a:r>
            <a:r>
              <a:rPr lang="zh-TW" altLang="en-US" sz="2400" b="1" dirty="0" smtClean="0">
                <a:solidFill>
                  <a:srgbClr val="FF0000"/>
                </a:solidFill>
                <a:latin typeface="標楷體" panose="03000509000000000000" pitchFamily="65" charset="-120"/>
                <a:ea typeface="標楷體" panose="03000509000000000000" pitchFamily="65" charset="-120"/>
              </a:rPr>
              <a:t>乘客連坐</a:t>
            </a:r>
            <a:r>
              <a:rPr lang="zh-TW" altLang="en-US" sz="2400" b="1" dirty="0">
                <a:solidFill>
                  <a:srgbClr val="FF0000"/>
                </a:solidFill>
                <a:latin typeface="標楷體" panose="03000509000000000000" pitchFamily="65" charset="-120"/>
                <a:ea typeface="標楷體" panose="03000509000000000000" pitchFamily="65" charset="-120"/>
              </a:rPr>
              <a:t>處罰，甚至連酒後騎</a:t>
            </a:r>
            <a:r>
              <a:rPr lang="zh-TW" altLang="en-US" sz="2400" b="1" dirty="0" smtClean="0">
                <a:solidFill>
                  <a:srgbClr val="FF0000"/>
                </a:solidFill>
                <a:latin typeface="標楷體" panose="03000509000000000000" pitchFamily="65" charset="-120"/>
                <a:ea typeface="標楷體" panose="03000509000000000000" pitchFamily="65" charset="-120"/>
              </a:rPr>
              <a:t>自行車亦罰。</a:t>
            </a:r>
            <a:endParaRPr lang="zh-TW" altLang="en-US" sz="2400" b="1" dirty="0">
              <a:solidFill>
                <a:srgbClr val="FF0000"/>
              </a:solidFill>
              <a:latin typeface="標楷體" panose="03000509000000000000" pitchFamily="65" charset="-120"/>
              <a:ea typeface="標楷體" panose="03000509000000000000" pitchFamily="65" charset="-120"/>
            </a:endParaRPr>
          </a:p>
          <a:p>
            <a:pPr>
              <a:buNone/>
            </a:pPr>
            <a:endParaRPr lang="en-US" altLang="zh-TW" sz="2400" b="1" dirty="0" smtClean="0">
              <a:solidFill>
                <a:schemeClr val="tx2"/>
              </a:solidFill>
              <a:latin typeface="標楷體" panose="03000509000000000000" pitchFamily="65" charset="-120"/>
              <a:ea typeface="標楷體" panose="03000509000000000000" pitchFamily="65" charset="-12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830" y="3654036"/>
            <a:ext cx="4536504" cy="25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73400" y="3654036"/>
            <a:ext cx="4327004" cy="25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35496" y="97468"/>
            <a:ext cx="3954929" cy="523220"/>
          </a:xfrm>
          <a:prstGeom prst="rect">
            <a:avLst/>
          </a:prstGeom>
        </p:spPr>
        <p:txBody>
          <a:bodyPr wrap="none">
            <a:spAutoFit/>
          </a:bodyPr>
          <a:lstStyle/>
          <a:p>
            <a:r>
              <a:rPr lang="zh-TW" altLang="en-US" sz="2800" dirty="0" smtClean="0">
                <a:solidFill>
                  <a:srgbClr val="FF0000"/>
                </a:solidFill>
                <a:latin typeface="標楷體" pitchFamily="65" charset="-120"/>
                <a:ea typeface="標楷體" pitchFamily="65" charset="-120"/>
              </a:rPr>
              <a:t>貳、導師協助宣導事項</a:t>
            </a:r>
            <a:r>
              <a:rPr lang="en-US" altLang="zh-TW" sz="2800" dirty="0" smtClean="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2387907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323528" y="624414"/>
            <a:ext cx="8640960" cy="338065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七</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騎乘機車安全</a:t>
            </a:r>
            <a:endParaRPr lang="en-US" altLang="zh-TW" sz="2400" b="1" dirty="0" smtClean="0">
              <a:solidFill>
                <a:srgbClr val="FF0000"/>
              </a:solidFill>
              <a:latin typeface="標楷體" panose="03000509000000000000" pitchFamily="65" charset="-120"/>
              <a:ea typeface="標楷體" panose="03000509000000000000" pitchFamily="65" charset="-120"/>
            </a:endParaRP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1.</a:t>
            </a:r>
            <a:r>
              <a:rPr lang="zh-TW" altLang="en-US" sz="2400" b="1" dirty="0">
                <a:solidFill>
                  <a:schemeClr val="tx2"/>
                </a:solidFill>
                <a:latin typeface="標楷體"/>
                <a:ea typeface="標楷體"/>
              </a:rPr>
              <a:t>車禍發生多在下坡路段，車流量較大且車速</a:t>
            </a:r>
            <a:r>
              <a:rPr lang="zh-TW" altLang="en-US" sz="2400" b="1" dirty="0" smtClean="0">
                <a:solidFill>
                  <a:schemeClr val="tx2"/>
                </a:solidFill>
                <a:latin typeface="標楷體"/>
                <a:ea typeface="標楷體"/>
              </a:rPr>
              <a:t>快。</a:t>
            </a:r>
            <a:r>
              <a:rPr lang="en-US" altLang="zh-TW" sz="2400" b="1" dirty="0">
                <a:solidFill>
                  <a:srgbClr val="FF0000"/>
                </a:solidFill>
                <a:latin typeface="標楷體"/>
                <a:ea typeface="標楷體"/>
              </a:rPr>
              <a:t>109</a:t>
            </a:r>
            <a:r>
              <a:rPr lang="zh-TW" altLang="en-US" sz="2400" b="1" dirty="0">
                <a:solidFill>
                  <a:srgbClr val="FF0000"/>
                </a:solidFill>
                <a:latin typeface="標楷體"/>
                <a:ea typeface="標楷體"/>
              </a:rPr>
              <a:t>學年度學生車禍事件造成</a:t>
            </a:r>
            <a:r>
              <a:rPr lang="en-US" altLang="zh-TW" sz="2400" b="1" dirty="0">
                <a:solidFill>
                  <a:srgbClr val="FF0000"/>
                </a:solidFill>
                <a:latin typeface="標楷體"/>
                <a:ea typeface="標楷體"/>
              </a:rPr>
              <a:t>4</a:t>
            </a:r>
            <a:r>
              <a:rPr lang="zh-TW" altLang="en-US" sz="2400" b="1" dirty="0">
                <a:solidFill>
                  <a:srgbClr val="FF0000"/>
                </a:solidFill>
                <a:latin typeface="標楷體"/>
                <a:ea typeface="標楷體"/>
              </a:rPr>
              <a:t>人死亡、</a:t>
            </a:r>
            <a:r>
              <a:rPr lang="en-US" altLang="zh-TW" sz="2400" b="1" dirty="0">
                <a:solidFill>
                  <a:srgbClr val="FF0000"/>
                </a:solidFill>
                <a:latin typeface="標楷體"/>
                <a:ea typeface="標楷體"/>
              </a:rPr>
              <a:t>14</a:t>
            </a:r>
            <a:r>
              <a:rPr lang="zh-TW" altLang="en-US" sz="2400" b="1" dirty="0">
                <a:solidFill>
                  <a:srgbClr val="FF0000"/>
                </a:solidFill>
                <a:latin typeface="標楷體"/>
                <a:ea typeface="標楷體"/>
              </a:rPr>
              <a:t>人重傷，請</a:t>
            </a:r>
            <a:r>
              <a:rPr lang="zh-TW" altLang="en-US" sz="2400" b="1" dirty="0" smtClean="0">
                <a:solidFill>
                  <a:srgbClr val="FF0000"/>
                </a:solidFill>
                <a:latin typeface="標楷體"/>
                <a:ea typeface="標楷體"/>
              </a:rPr>
              <a:t>提醒行人及騎機車通過路口時，保持</a:t>
            </a:r>
            <a:r>
              <a:rPr lang="zh-TW" altLang="en-US" sz="2400" b="1" dirty="0">
                <a:solidFill>
                  <a:srgbClr val="FF0000"/>
                </a:solidFill>
                <a:latin typeface="標楷體"/>
                <a:ea typeface="標楷體"/>
              </a:rPr>
              <a:t>警戒注意週邊狀況。</a:t>
            </a:r>
            <a:endParaRPr lang="zh-TW" altLang="en-US" sz="2400" b="1" dirty="0">
              <a:solidFill>
                <a:srgbClr val="FF0000"/>
              </a:solidFill>
              <a:latin typeface="標楷體" panose="03000509000000000000" pitchFamily="65" charset="-120"/>
              <a:ea typeface="標楷體" panose="03000509000000000000" pitchFamily="65" charset="-120"/>
            </a:endParaRPr>
          </a:p>
          <a:p>
            <a:pPr>
              <a:buNone/>
            </a:pPr>
            <a:r>
              <a:rPr lang="zh-TW" altLang="en-US" sz="2400" b="1" dirty="0" smtClean="0">
                <a:solidFill>
                  <a:schemeClr val="tx2"/>
                </a:solidFill>
                <a:latin typeface="標楷體"/>
                <a:ea typeface="標楷體"/>
              </a:rPr>
              <a:t>  </a:t>
            </a:r>
            <a:r>
              <a:rPr lang="en-US" altLang="zh-TW" sz="2400" b="1" dirty="0" smtClean="0">
                <a:solidFill>
                  <a:schemeClr val="tx2"/>
                </a:solidFill>
                <a:latin typeface="標楷體"/>
                <a:ea typeface="標楷體"/>
              </a:rPr>
              <a:t>2.</a:t>
            </a:r>
            <a:r>
              <a:rPr lang="zh-TW" altLang="en-US" sz="2400" b="1" dirty="0" smtClean="0">
                <a:solidFill>
                  <a:schemeClr val="tx2"/>
                </a:solidFill>
                <a:latin typeface="標楷體"/>
                <a:ea typeface="標楷體"/>
              </a:rPr>
              <a:t>再次</a:t>
            </a:r>
            <a:r>
              <a:rPr lang="zh-TW" altLang="en-US" sz="2400" b="1" dirty="0">
                <a:solidFill>
                  <a:schemeClr val="tx2"/>
                </a:solidFill>
                <a:latin typeface="標楷體"/>
                <a:ea typeface="標楷體"/>
              </a:rPr>
              <a:t>呼籲全校師生騎</a:t>
            </a:r>
            <a:r>
              <a:rPr lang="en-US" altLang="zh-TW" sz="2400" b="1" dirty="0">
                <a:solidFill>
                  <a:schemeClr val="tx2"/>
                </a:solidFill>
                <a:latin typeface="標楷體"/>
                <a:ea typeface="標楷體"/>
              </a:rPr>
              <a:t>(</a:t>
            </a:r>
            <a:r>
              <a:rPr lang="zh-TW" altLang="en-US" sz="2400" b="1" dirty="0">
                <a:solidFill>
                  <a:schemeClr val="tx2"/>
                </a:solidFill>
                <a:latin typeface="標楷體"/>
                <a:ea typeface="標楷體"/>
              </a:rPr>
              <a:t>乘</a:t>
            </a:r>
            <a:r>
              <a:rPr lang="en-US" altLang="zh-TW" sz="2400" b="1" dirty="0">
                <a:solidFill>
                  <a:schemeClr val="tx2"/>
                </a:solidFill>
                <a:latin typeface="標楷體"/>
                <a:ea typeface="標楷體"/>
              </a:rPr>
              <a:t>)</a:t>
            </a:r>
            <a:r>
              <a:rPr lang="zh-TW" altLang="en-US" sz="2400" b="1" dirty="0">
                <a:solidFill>
                  <a:schemeClr val="tx2"/>
                </a:solidFill>
                <a:latin typeface="標楷體"/>
                <a:ea typeface="標楷體"/>
              </a:rPr>
              <a:t>機車時，請戴經檢定合格之全</a:t>
            </a:r>
            <a:r>
              <a:rPr lang="zh-TW" altLang="en-US" sz="2400" b="1" dirty="0" smtClean="0">
                <a:solidFill>
                  <a:schemeClr val="tx2"/>
                </a:solidFill>
                <a:latin typeface="標楷體"/>
                <a:ea typeface="標楷體"/>
              </a:rPr>
              <a:t>罩</a:t>
            </a:r>
            <a:endParaRPr lang="en-US" altLang="zh-TW" sz="2400" b="1" dirty="0" smtClean="0">
              <a:solidFill>
                <a:schemeClr val="tx2"/>
              </a:solidFill>
              <a:latin typeface="標楷體"/>
              <a:ea typeface="標楷體"/>
            </a:endParaRPr>
          </a:p>
          <a:p>
            <a:pPr>
              <a:buNone/>
            </a:pPr>
            <a:r>
              <a:rPr lang="zh-TW" altLang="en-US" sz="2400" b="1" dirty="0">
                <a:solidFill>
                  <a:schemeClr val="tx2"/>
                </a:solidFill>
                <a:latin typeface="標楷體"/>
                <a:ea typeface="標楷體"/>
              </a:rPr>
              <a:t> </a:t>
            </a:r>
            <a:r>
              <a:rPr lang="zh-TW" altLang="en-US" sz="2400" b="1" dirty="0" smtClean="0">
                <a:solidFill>
                  <a:schemeClr val="tx2"/>
                </a:solidFill>
                <a:latin typeface="標楷體"/>
                <a:ea typeface="標楷體"/>
              </a:rPr>
              <a:t>   式</a:t>
            </a:r>
            <a:r>
              <a:rPr lang="zh-TW" altLang="en-US" sz="2400" b="1" dirty="0">
                <a:solidFill>
                  <a:schemeClr val="tx2"/>
                </a:solidFill>
                <a:latin typeface="標楷體"/>
                <a:ea typeface="標楷體"/>
              </a:rPr>
              <a:t>安全帽，以保護頭部安全；另經過下坡路段及</a:t>
            </a:r>
            <a:r>
              <a:rPr lang="zh-TW" altLang="en-US" sz="2400" b="1" dirty="0" smtClean="0">
                <a:solidFill>
                  <a:schemeClr val="tx2"/>
                </a:solidFill>
                <a:latin typeface="標楷體"/>
                <a:ea typeface="標楷體"/>
              </a:rPr>
              <a:t>十字路口</a:t>
            </a:r>
            <a:endParaRPr lang="en-US" altLang="zh-TW" sz="2400" b="1" dirty="0" smtClean="0">
              <a:solidFill>
                <a:schemeClr val="tx2"/>
              </a:solidFill>
              <a:latin typeface="標楷體"/>
              <a:ea typeface="標楷體"/>
            </a:endParaRPr>
          </a:p>
          <a:p>
            <a:pPr>
              <a:buNone/>
            </a:pPr>
            <a:r>
              <a:rPr lang="zh-TW" altLang="en-US" sz="2400" b="1" dirty="0">
                <a:solidFill>
                  <a:schemeClr val="tx2"/>
                </a:solidFill>
                <a:latin typeface="標楷體"/>
                <a:ea typeface="標楷體"/>
              </a:rPr>
              <a:t> </a:t>
            </a:r>
            <a:r>
              <a:rPr lang="zh-TW" altLang="en-US" sz="2400" b="1" dirty="0" smtClean="0">
                <a:solidFill>
                  <a:schemeClr val="tx2"/>
                </a:solidFill>
                <a:latin typeface="標楷體"/>
                <a:ea typeface="標楷體"/>
              </a:rPr>
              <a:t>   時</a:t>
            </a:r>
            <a:r>
              <a:rPr lang="zh-TW" altLang="en-US" sz="2400" b="1" dirty="0">
                <a:solidFill>
                  <a:schemeClr val="tx2"/>
                </a:solidFill>
                <a:latin typeface="標楷體"/>
                <a:ea typeface="標楷體"/>
              </a:rPr>
              <a:t>須放慢車速，並注意道路車流狀況，以爭取反應時間</a:t>
            </a:r>
            <a:r>
              <a:rPr lang="zh-TW" altLang="en-US" sz="2400" b="1" dirty="0" smtClean="0">
                <a:solidFill>
                  <a:schemeClr val="tx2"/>
                </a:solidFill>
                <a:latin typeface="標楷體"/>
                <a:ea typeface="標楷體"/>
              </a:rPr>
              <a:t>，</a:t>
            </a:r>
            <a:endParaRPr lang="en-US" altLang="zh-TW" sz="2400" b="1" dirty="0" smtClean="0">
              <a:solidFill>
                <a:schemeClr val="tx2"/>
              </a:solidFill>
              <a:latin typeface="標楷體"/>
              <a:ea typeface="標楷體"/>
            </a:endParaRPr>
          </a:p>
          <a:p>
            <a:pPr>
              <a:buNone/>
            </a:pPr>
            <a:r>
              <a:rPr lang="zh-TW" altLang="en-US" sz="2400" b="1" dirty="0">
                <a:solidFill>
                  <a:schemeClr val="tx2"/>
                </a:solidFill>
                <a:latin typeface="標楷體"/>
                <a:ea typeface="標楷體"/>
              </a:rPr>
              <a:t> </a:t>
            </a:r>
            <a:r>
              <a:rPr lang="zh-TW" altLang="en-US" sz="2400" b="1" dirty="0" smtClean="0">
                <a:solidFill>
                  <a:schemeClr val="tx2"/>
                </a:solidFill>
                <a:latin typeface="標楷體"/>
                <a:ea typeface="標楷體"/>
              </a:rPr>
              <a:t>   有效</a:t>
            </a:r>
            <a:r>
              <a:rPr lang="zh-TW" altLang="en-US" sz="2400" b="1" dirty="0">
                <a:solidFill>
                  <a:schemeClr val="tx2"/>
                </a:solidFill>
                <a:latin typeface="標楷體"/>
                <a:ea typeface="標楷體"/>
              </a:rPr>
              <a:t>防制車禍發生，確保個人生命財產安全</a:t>
            </a:r>
            <a:r>
              <a:rPr lang="zh-TW" altLang="en-US" sz="2400" b="1" dirty="0" smtClean="0">
                <a:solidFill>
                  <a:schemeClr val="tx2"/>
                </a:solidFill>
                <a:latin typeface="標楷體"/>
                <a:ea typeface="標楷體"/>
              </a:rPr>
              <a:t>。  </a:t>
            </a:r>
            <a:endParaRPr lang="en-US" altLang="zh-TW" sz="2400" b="1" dirty="0" smtClean="0">
              <a:solidFill>
                <a:schemeClr val="tx2"/>
              </a:solidFill>
              <a:latin typeface="標楷體" panose="03000509000000000000" pitchFamily="65" charset="-120"/>
              <a:ea typeface="標楷體" panose="03000509000000000000" pitchFamily="65" charset="-120"/>
            </a:endParaRPr>
          </a:p>
        </p:txBody>
      </p:sp>
      <p:sp>
        <p:nvSpPr>
          <p:cNvPr id="6" name="矩形 5"/>
          <p:cNvSpPr/>
          <p:nvPr/>
        </p:nvSpPr>
        <p:spPr>
          <a:xfrm>
            <a:off x="35496" y="97468"/>
            <a:ext cx="3954929" cy="523220"/>
          </a:xfrm>
          <a:prstGeom prst="rect">
            <a:avLst/>
          </a:prstGeom>
        </p:spPr>
        <p:txBody>
          <a:bodyPr wrap="none">
            <a:spAutoFit/>
          </a:bodyPr>
          <a:lstStyle/>
          <a:p>
            <a:r>
              <a:rPr lang="zh-TW" altLang="en-US" sz="2800" dirty="0" smtClean="0">
                <a:solidFill>
                  <a:srgbClr val="FF0000"/>
                </a:solidFill>
                <a:latin typeface="標楷體" pitchFamily="65" charset="-120"/>
                <a:ea typeface="標楷體" pitchFamily="65" charset="-120"/>
              </a:rPr>
              <a:t>貳、導師協助宣導事項</a:t>
            </a:r>
            <a:r>
              <a:rPr lang="en-US" altLang="zh-TW" sz="2800" dirty="0" smtClean="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4880" y="4644410"/>
            <a:ext cx="1353013" cy="128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683568" y="4077072"/>
            <a:ext cx="4104456" cy="1938992"/>
          </a:xfrm>
          <a:prstGeom prst="rect">
            <a:avLst/>
          </a:prstGeom>
          <a:noFill/>
        </p:spPr>
        <p:txBody>
          <a:bodyPr wrap="square" rtlCol="0">
            <a:spAutoFit/>
          </a:bodyPr>
          <a:lstStyle/>
          <a:p>
            <a:r>
              <a:rPr lang="en-US" altLang="zh-TW" sz="2400" b="1" dirty="0">
                <a:solidFill>
                  <a:srgbClr val="FF0000"/>
                </a:solidFill>
                <a:latin typeface="標楷體"/>
                <a:ea typeface="標楷體"/>
              </a:rPr>
              <a:t>3</a:t>
            </a:r>
            <a:r>
              <a:rPr lang="en-US" altLang="zh-TW" sz="2400" b="1" dirty="0" smtClean="0">
                <a:solidFill>
                  <a:srgbClr val="FF0000"/>
                </a:solidFill>
                <a:latin typeface="標楷體"/>
                <a:ea typeface="標楷體"/>
              </a:rPr>
              <a:t>.</a:t>
            </a:r>
            <a:r>
              <a:rPr lang="zh-TW" altLang="en-US" sz="2400" b="1" dirty="0" smtClean="0">
                <a:solidFill>
                  <a:srgbClr val="FF0000"/>
                </a:solidFill>
                <a:latin typeface="標楷體"/>
                <a:ea typeface="標楷體"/>
              </a:rPr>
              <a:t>請學生至「</a:t>
            </a:r>
            <a:r>
              <a:rPr lang="zh-TW" altLang="en-US" sz="2400" b="1" dirty="0">
                <a:solidFill>
                  <a:srgbClr val="FF0000"/>
                </a:solidFill>
                <a:latin typeface="標楷體"/>
                <a:ea typeface="標楷體"/>
              </a:rPr>
              <a:t>弘光科技大學校安暨軍訓室」粉絲專頁按讚加入，</a:t>
            </a:r>
            <a:r>
              <a:rPr lang="zh-TW" altLang="en-US" sz="2400" b="1" dirty="0" smtClean="0">
                <a:solidFill>
                  <a:srgbClr val="FF0000"/>
                </a:solidFill>
                <a:latin typeface="標楷體"/>
                <a:ea typeface="標楷體"/>
              </a:rPr>
              <a:t>或校</a:t>
            </a:r>
            <a:r>
              <a:rPr lang="zh-TW" altLang="en-US" sz="2400" b="1" dirty="0">
                <a:solidFill>
                  <a:srgbClr val="FF0000"/>
                </a:solidFill>
                <a:latin typeface="標楷體"/>
                <a:ea typeface="標楷體"/>
              </a:rPr>
              <a:t>安暨軍訓室網頁「交通安全教育</a:t>
            </a:r>
            <a:r>
              <a:rPr lang="zh-TW" altLang="en-US" sz="2400" b="1" dirty="0" smtClean="0">
                <a:solidFill>
                  <a:srgbClr val="FF0000"/>
                </a:solidFill>
                <a:latin typeface="標楷體"/>
                <a:ea typeface="標楷體"/>
              </a:rPr>
              <a:t>」專區，可獲悉更</a:t>
            </a:r>
            <a:r>
              <a:rPr lang="zh-TW" altLang="en-US" sz="2400" b="1" dirty="0">
                <a:solidFill>
                  <a:srgbClr val="FF0000"/>
                </a:solidFill>
                <a:latin typeface="標楷體"/>
                <a:ea typeface="標楷體"/>
              </a:rPr>
              <a:t>多的</a:t>
            </a:r>
            <a:r>
              <a:rPr lang="zh-TW" altLang="en-US" sz="2400" b="1" dirty="0" smtClean="0">
                <a:solidFill>
                  <a:srgbClr val="FF0000"/>
                </a:solidFill>
                <a:latin typeface="標楷體"/>
                <a:ea typeface="標楷體"/>
              </a:rPr>
              <a:t>交通安全資訊。</a:t>
            </a:r>
            <a:endParaRPr lang="zh-TW" altLang="en-US" dirty="0"/>
          </a:p>
        </p:txBody>
      </p:sp>
      <p:grpSp>
        <p:nvGrpSpPr>
          <p:cNvPr id="11" name="群組 10"/>
          <p:cNvGrpSpPr/>
          <p:nvPr/>
        </p:nvGrpSpPr>
        <p:grpSpPr>
          <a:xfrm>
            <a:off x="4644008" y="4242487"/>
            <a:ext cx="1409897" cy="1748538"/>
            <a:chOff x="4644008" y="4242487"/>
            <a:chExt cx="1409897" cy="1748538"/>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4581128"/>
              <a:ext cx="1409897" cy="1409897"/>
            </a:xfrm>
            <a:prstGeom prst="rect">
              <a:avLst/>
            </a:prstGeom>
          </p:spPr>
        </p:pic>
        <p:sp>
          <p:nvSpPr>
            <p:cNvPr id="8" name="文字方塊 7"/>
            <p:cNvSpPr txBox="1"/>
            <p:nvPr/>
          </p:nvSpPr>
          <p:spPr>
            <a:xfrm>
              <a:off x="4967916" y="4242487"/>
              <a:ext cx="792088" cy="400110"/>
            </a:xfrm>
            <a:prstGeom prst="rect">
              <a:avLst/>
            </a:prstGeom>
            <a:noFill/>
          </p:spPr>
          <p:txBody>
            <a:bodyPr wrap="square" rtlCol="0">
              <a:spAutoFit/>
            </a:bodyPr>
            <a:lstStyle/>
            <a:p>
              <a:r>
                <a:rPr lang="zh-TW" altLang="en-US" sz="2000" b="1" dirty="0" smtClean="0">
                  <a:latin typeface="標楷體" panose="03000509000000000000" pitchFamily="65" charset="-120"/>
                  <a:ea typeface="標楷體" panose="03000509000000000000" pitchFamily="65" charset="-120"/>
                </a:rPr>
                <a:t>網頁</a:t>
              </a:r>
              <a:endParaRPr lang="zh-TW" altLang="en-US" sz="2000" b="1" dirty="0">
                <a:latin typeface="標楷體" panose="03000509000000000000" pitchFamily="65" charset="-120"/>
                <a:ea typeface="標楷體" panose="03000509000000000000" pitchFamily="65" charset="-120"/>
              </a:endParaRPr>
            </a:p>
          </p:txBody>
        </p:sp>
      </p:grpSp>
      <p:grpSp>
        <p:nvGrpSpPr>
          <p:cNvPr id="9" name="群組 8"/>
          <p:cNvGrpSpPr/>
          <p:nvPr/>
        </p:nvGrpSpPr>
        <p:grpSpPr>
          <a:xfrm>
            <a:off x="6179444" y="4242487"/>
            <a:ext cx="1409897" cy="1748537"/>
            <a:chOff x="6179444" y="4242487"/>
            <a:chExt cx="1409897" cy="1748537"/>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444" y="4581127"/>
              <a:ext cx="1409897" cy="1409897"/>
            </a:xfrm>
            <a:prstGeom prst="rect">
              <a:avLst/>
            </a:prstGeom>
          </p:spPr>
        </p:pic>
        <p:sp>
          <p:nvSpPr>
            <p:cNvPr id="12" name="文字方塊 11"/>
            <p:cNvSpPr txBox="1"/>
            <p:nvPr/>
          </p:nvSpPr>
          <p:spPr>
            <a:xfrm>
              <a:off x="6258190" y="4242487"/>
              <a:ext cx="1329904" cy="400110"/>
            </a:xfrm>
            <a:prstGeom prst="rect">
              <a:avLst/>
            </a:prstGeom>
            <a:noFill/>
          </p:spPr>
          <p:txBody>
            <a:bodyPr wrap="square" rtlCol="0">
              <a:spAutoFit/>
            </a:bodyPr>
            <a:lstStyle/>
            <a:p>
              <a:r>
                <a:rPr lang="zh-TW" altLang="en-US" sz="2000" b="1" dirty="0" smtClean="0">
                  <a:latin typeface="標楷體" panose="03000509000000000000" pitchFamily="65" charset="-120"/>
                  <a:ea typeface="標楷體" panose="03000509000000000000" pitchFamily="65" charset="-120"/>
                </a:rPr>
                <a:t>粉絲專頁</a:t>
              </a:r>
              <a:endParaRPr lang="zh-TW" altLang="en-US" sz="2000" b="1" dirty="0">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2004590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p:cNvSpPr>
            <a:spLocks noGrp="1"/>
          </p:cNvSpPr>
          <p:nvPr>
            <p:ph idx="1"/>
          </p:nvPr>
        </p:nvSpPr>
        <p:spPr>
          <a:xfrm>
            <a:off x="323528" y="1196752"/>
            <a:ext cx="8424936" cy="2016224"/>
          </a:xfrm>
        </p:spPr>
        <p:txBody>
          <a:bodyPr/>
          <a:lstStyle/>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八</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請</a:t>
            </a:r>
            <a:r>
              <a:rPr lang="zh-TW" altLang="en-US" sz="2400" b="1" dirty="0">
                <a:solidFill>
                  <a:schemeClr val="tx2"/>
                </a:solidFill>
                <a:latin typeface="標楷體" panose="03000509000000000000" pitchFamily="65" charset="-120"/>
                <a:ea typeface="標楷體" panose="03000509000000000000" pitchFamily="65" charset="-120"/>
              </a:rPr>
              <a:t>協助叮嚀賃居學生安全，置重點於安全逃生路線</a:t>
            </a:r>
            <a:r>
              <a:rPr lang="zh-TW" altLang="en-US" sz="2400" b="1" dirty="0" smtClean="0">
                <a:solidFill>
                  <a:schemeClr val="tx2"/>
                </a:solidFill>
                <a:latin typeface="標楷體" panose="03000509000000000000" pitchFamily="65" charset="-120"/>
                <a:ea typeface="標楷體" panose="03000509000000000000" pitchFamily="65" charset="-120"/>
              </a:rPr>
              <a:t>是否</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en-US" altLang="zh-TW" sz="2400" b="1" dirty="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暢通</a:t>
            </a:r>
            <a:r>
              <a:rPr lang="zh-TW" altLang="en-US" sz="2400" b="1" dirty="0">
                <a:solidFill>
                  <a:schemeClr val="tx2"/>
                </a:solidFill>
                <a:latin typeface="標楷體" panose="03000509000000000000" pitchFamily="65" charset="-120"/>
                <a:ea typeface="標楷體" panose="03000509000000000000" pitchFamily="65" charset="-120"/>
              </a:rPr>
              <a:t>、防範一氧化碳中毒</a:t>
            </a:r>
            <a:r>
              <a:rPr lang="zh-TW" altLang="en-US" sz="2400" b="1" dirty="0" smtClean="0">
                <a:solidFill>
                  <a:schemeClr val="tx2"/>
                </a:solidFill>
                <a:latin typeface="標楷體" panose="03000509000000000000" pitchFamily="65" charset="-120"/>
                <a:ea typeface="標楷體" panose="03000509000000000000" pitchFamily="65" charset="-120"/>
              </a:rPr>
              <a:t>、煙霧</a:t>
            </a:r>
            <a:r>
              <a:rPr lang="zh-TW" altLang="en-US" sz="2400" b="1" dirty="0">
                <a:solidFill>
                  <a:schemeClr val="tx2"/>
                </a:solidFill>
                <a:latin typeface="標楷體" panose="03000509000000000000" pitchFamily="65" charset="-120"/>
                <a:ea typeface="標楷體" panose="03000509000000000000" pitchFamily="65" charset="-120"/>
              </a:rPr>
              <a:t>偵測裝置及用電安全</a:t>
            </a:r>
            <a:r>
              <a:rPr lang="zh-TW" altLang="en-US" sz="2400" b="1" dirty="0" smtClean="0">
                <a:solidFill>
                  <a:schemeClr val="tx2"/>
                </a:solidFill>
                <a:latin typeface="標楷體" panose="03000509000000000000" pitchFamily="65" charset="-120"/>
                <a:ea typeface="標楷體" panose="03000509000000000000" pitchFamily="65" charset="-120"/>
              </a:rPr>
              <a:t>等 </a:t>
            </a:r>
            <a:endParaRPr lang="zh-TW" altLang="en-US" sz="2400" b="1" dirty="0">
              <a:solidFill>
                <a:schemeClr val="tx2"/>
              </a:solidFill>
              <a:latin typeface="標楷體" panose="03000509000000000000" pitchFamily="65" charset="-120"/>
              <a:ea typeface="標楷體" panose="03000509000000000000" pitchFamily="65" charset="-120"/>
            </a:endParaRPr>
          </a:p>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九</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請</a:t>
            </a:r>
            <a:r>
              <a:rPr lang="zh-TW" altLang="en-US" sz="2400" b="1" dirty="0">
                <a:solidFill>
                  <a:schemeClr val="tx2"/>
                </a:solidFill>
                <a:latin typeface="標楷體" panose="03000509000000000000" pitchFamily="65" charset="-120"/>
                <a:ea typeface="標楷體" panose="03000509000000000000" pitchFamily="65" charset="-120"/>
              </a:rPr>
              <a:t>提醒學生注意個人財務，尤其是錢包、手機、平板</a:t>
            </a:r>
            <a:r>
              <a:rPr lang="zh-TW" altLang="en-US" sz="2400" b="1" dirty="0" smtClean="0">
                <a:solidFill>
                  <a:schemeClr val="tx2"/>
                </a:solidFill>
                <a:latin typeface="標楷體" panose="03000509000000000000" pitchFamily="65" charset="-120"/>
                <a:ea typeface="標楷體" panose="03000509000000000000" pitchFamily="65" charset="-120"/>
              </a:rPr>
              <a:t>電</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en-US" altLang="zh-TW" sz="2400" b="1" dirty="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腦</a:t>
            </a:r>
            <a:r>
              <a:rPr lang="zh-TW" altLang="en-US" sz="2400" b="1" dirty="0">
                <a:solidFill>
                  <a:schemeClr val="tx2"/>
                </a:solidFill>
                <a:latin typeface="標楷體" panose="03000509000000000000" pitchFamily="65" charset="-120"/>
                <a:ea typeface="標楷體" panose="03000509000000000000" pitchFamily="65" charset="-120"/>
              </a:rPr>
              <a:t>等貴重物品，請隨身攜帶</a:t>
            </a:r>
            <a:r>
              <a:rPr lang="zh-TW" altLang="en-US" sz="2400" b="1" dirty="0" smtClean="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避免遭</a:t>
            </a:r>
            <a:r>
              <a:rPr lang="zh-TW" altLang="en-US" sz="2400" b="1" dirty="0" smtClean="0">
                <a:solidFill>
                  <a:schemeClr val="tx2"/>
                </a:solidFill>
                <a:latin typeface="標楷體" panose="03000509000000000000" pitchFamily="65" charset="-120"/>
                <a:ea typeface="標楷體" panose="03000509000000000000" pitchFamily="65" charset="-120"/>
              </a:rPr>
              <a:t>竊。</a:t>
            </a:r>
            <a:endParaRPr lang="zh-TW" altLang="en-US" sz="2400" b="1" dirty="0">
              <a:solidFill>
                <a:schemeClr val="tx2"/>
              </a:solidFill>
              <a:latin typeface="標楷體" panose="03000509000000000000" pitchFamily="65" charset="-120"/>
              <a:ea typeface="標楷體" panose="03000509000000000000" pitchFamily="65" charset="-120"/>
            </a:endParaRPr>
          </a:p>
          <a:p>
            <a:pPr>
              <a:buNone/>
            </a:pPr>
            <a:endParaRPr lang="en-US" altLang="zh-TW" sz="2400" b="1" dirty="0" smtClean="0">
              <a:solidFill>
                <a:schemeClr val="tx2"/>
              </a:solidFill>
              <a:latin typeface="標楷體" panose="03000509000000000000" pitchFamily="65" charset="-120"/>
              <a:ea typeface="標楷體" panose="03000509000000000000" pitchFamily="65" charset="-120"/>
            </a:endParaRPr>
          </a:p>
        </p:txBody>
      </p:sp>
      <p:sp>
        <p:nvSpPr>
          <p:cNvPr id="12" name="矩形 11"/>
          <p:cNvSpPr/>
          <p:nvPr/>
        </p:nvSpPr>
        <p:spPr>
          <a:xfrm>
            <a:off x="35496" y="97468"/>
            <a:ext cx="3954929" cy="523220"/>
          </a:xfrm>
          <a:prstGeom prst="rect">
            <a:avLst/>
          </a:prstGeom>
        </p:spPr>
        <p:txBody>
          <a:bodyPr wrap="none">
            <a:spAutoFit/>
          </a:bodyPr>
          <a:lstStyle/>
          <a:p>
            <a:r>
              <a:rPr lang="zh-TW" altLang="en-US" sz="2800" dirty="0" smtClean="0">
                <a:solidFill>
                  <a:srgbClr val="FF0000"/>
                </a:solidFill>
                <a:latin typeface="標楷體" pitchFamily="65" charset="-120"/>
                <a:ea typeface="標楷體" pitchFamily="65" charset="-120"/>
              </a:rPr>
              <a:t>貳、導師協助宣導事項</a:t>
            </a:r>
            <a:r>
              <a:rPr lang="en-US" altLang="zh-TW" sz="2800" dirty="0" smtClean="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4096236"/>
            <a:ext cx="2520280" cy="149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3749516"/>
            <a:ext cx="2505289" cy="185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5757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5496" y="97468"/>
            <a:ext cx="4134465" cy="523220"/>
          </a:xfrm>
          <a:prstGeom prst="rect">
            <a:avLst/>
          </a:prstGeom>
        </p:spPr>
        <p:txBody>
          <a:bodyPr wrap="none">
            <a:spAutoFit/>
          </a:bodyPr>
          <a:lstStyle/>
          <a:p>
            <a:r>
              <a:rPr lang="zh-TW" altLang="en-US" sz="2800" dirty="0" smtClean="0">
                <a:solidFill>
                  <a:srgbClr val="FF0000"/>
                </a:solidFill>
                <a:latin typeface="標楷體" pitchFamily="65" charset="-120"/>
                <a:ea typeface="標楷體" pitchFamily="65" charset="-120"/>
              </a:rPr>
              <a:t>參、</a:t>
            </a:r>
            <a:r>
              <a:rPr lang="zh-TW" altLang="en-US" sz="2800" dirty="0">
                <a:solidFill>
                  <a:srgbClr val="FF0000"/>
                </a:solidFill>
                <a:latin typeface="標楷體" pitchFamily="65" charset="-120"/>
                <a:ea typeface="標楷體" pitchFamily="65" charset="-120"/>
              </a:rPr>
              <a:t>本</a:t>
            </a:r>
            <a:r>
              <a:rPr lang="zh-TW" altLang="en-US" sz="2800" dirty="0" smtClean="0">
                <a:solidFill>
                  <a:srgbClr val="FF0000"/>
                </a:solidFill>
                <a:latin typeface="標楷體" pitchFamily="65" charset="-120"/>
                <a:ea typeface="標楷體" pitchFamily="65" charset="-120"/>
              </a:rPr>
              <a:t>學期重要活動報告</a:t>
            </a:r>
            <a:endParaRPr lang="zh-TW" altLang="en-US" sz="2800" dirty="0">
              <a:solidFill>
                <a:srgbClr val="FF0000"/>
              </a:solidFill>
              <a:latin typeface="標楷體" pitchFamily="65" charset="-120"/>
              <a:ea typeface="標楷體" pitchFamily="65" charset="-120"/>
            </a:endParaRPr>
          </a:p>
        </p:txBody>
      </p:sp>
      <p:sp>
        <p:nvSpPr>
          <p:cNvPr id="6" name="內容版面配置區 2"/>
          <p:cNvSpPr>
            <a:spLocks noGrp="1"/>
          </p:cNvSpPr>
          <p:nvPr>
            <p:ph idx="1"/>
          </p:nvPr>
        </p:nvSpPr>
        <p:spPr>
          <a:xfrm>
            <a:off x="395536" y="548680"/>
            <a:ext cx="8136904" cy="3456384"/>
          </a:xfrm>
        </p:spPr>
        <p:txBody>
          <a:bodyPr/>
          <a:lstStyle/>
          <a:p>
            <a:pPr>
              <a:buNone/>
            </a:pPr>
            <a:r>
              <a:rPr lang="zh-TW" altLang="en-US" sz="2200" b="1" dirty="0" smtClean="0">
                <a:solidFill>
                  <a:schemeClr val="tx2"/>
                </a:solidFill>
                <a:latin typeface="標楷體" panose="03000509000000000000" pitchFamily="65" charset="-120"/>
                <a:ea typeface="標楷體" panose="03000509000000000000" pitchFamily="65" charset="-120"/>
              </a:rPr>
              <a:t>一、</a:t>
            </a:r>
            <a:r>
              <a:rPr lang="en-US" altLang="zh-TW" sz="2200" b="1" dirty="0" smtClean="0">
                <a:solidFill>
                  <a:srgbClr val="FF0000"/>
                </a:solidFill>
                <a:latin typeface="標楷體" panose="03000509000000000000" pitchFamily="65" charset="-120"/>
                <a:ea typeface="標楷體" panose="03000509000000000000" pitchFamily="65" charset="-120"/>
              </a:rPr>
              <a:t>110-1</a:t>
            </a:r>
            <a:r>
              <a:rPr lang="zh-TW" altLang="en-US" sz="2200" b="1" dirty="0" smtClean="0">
                <a:solidFill>
                  <a:srgbClr val="FF0000"/>
                </a:solidFill>
                <a:latin typeface="標楷體" panose="03000509000000000000" pitchFamily="65" charset="-120"/>
                <a:ea typeface="標楷體" panose="03000509000000000000" pitchFamily="65" charset="-120"/>
              </a:rPr>
              <a:t>開學</a:t>
            </a:r>
            <a:r>
              <a:rPr lang="zh-TW" altLang="en-US" sz="2200" b="1" dirty="0">
                <a:solidFill>
                  <a:srgbClr val="FF0000"/>
                </a:solidFill>
                <a:latin typeface="標楷體" panose="03000509000000000000" pitchFamily="65" charset="-120"/>
                <a:ea typeface="標楷體" panose="03000509000000000000" pitchFamily="65" charset="-120"/>
              </a:rPr>
              <a:t>後第</a:t>
            </a:r>
            <a:r>
              <a:rPr lang="en-US" altLang="zh-TW" sz="2200" b="1" dirty="0">
                <a:solidFill>
                  <a:srgbClr val="FF0000"/>
                </a:solidFill>
                <a:latin typeface="標楷體" panose="03000509000000000000" pitchFamily="65" charset="-120"/>
                <a:ea typeface="標楷體" panose="03000509000000000000" pitchFamily="65" charset="-120"/>
              </a:rPr>
              <a:t>1-4</a:t>
            </a:r>
            <a:r>
              <a:rPr lang="zh-TW" altLang="en-US" sz="2200" b="1" dirty="0">
                <a:solidFill>
                  <a:srgbClr val="FF0000"/>
                </a:solidFill>
                <a:latin typeface="標楷體" panose="03000509000000000000" pitchFamily="65" charset="-120"/>
                <a:ea typeface="標楷體" panose="03000509000000000000" pitchFamily="65" charset="-120"/>
              </a:rPr>
              <a:t>週</a:t>
            </a:r>
            <a:r>
              <a:rPr lang="zh-TW" altLang="en-US" sz="2200" b="1" dirty="0" smtClean="0">
                <a:solidFill>
                  <a:srgbClr val="FF0000"/>
                </a:solidFill>
                <a:latin typeface="標楷體" panose="03000509000000000000" pitchFamily="65" charset="-120"/>
                <a:ea typeface="標楷體" panose="03000509000000000000" pitchFamily="65" charset="-120"/>
              </a:rPr>
              <a:t>實施賃居生</a:t>
            </a:r>
            <a:r>
              <a:rPr lang="zh-TW" altLang="zh-TW" sz="2200" b="1" dirty="0">
                <a:solidFill>
                  <a:srgbClr val="FF0000"/>
                </a:solidFill>
                <a:latin typeface="標楷體" panose="03000509000000000000" pitchFamily="65" charset="-120"/>
                <a:ea typeface="標楷體" panose="03000509000000000000" pitchFamily="65" charset="-120"/>
              </a:rPr>
              <a:t>交通安全、賃居安全、衛生保健三合一宣導活動，由</a:t>
            </a:r>
            <a:r>
              <a:rPr lang="zh-TW" altLang="en-US" sz="2200" b="1" dirty="0">
                <a:solidFill>
                  <a:srgbClr val="FF0000"/>
                </a:solidFill>
                <a:latin typeface="標楷體" panose="03000509000000000000" pitchFamily="65" charset="-120"/>
                <a:ea typeface="標楷體" panose="03000509000000000000" pitchFamily="65" charset="-120"/>
              </a:rPr>
              <a:t>校安暨</a:t>
            </a:r>
            <a:r>
              <a:rPr lang="zh-TW" altLang="zh-TW" sz="2200" b="1" dirty="0">
                <a:solidFill>
                  <a:srgbClr val="FF0000"/>
                </a:solidFill>
                <a:latin typeface="標楷體" panose="03000509000000000000" pitchFamily="65" charset="-120"/>
                <a:ea typeface="標楷體" panose="03000509000000000000" pitchFamily="65" charset="-120"/>
              </a:rPr>
              <a:t>軍訓室同仁編組分梯</a:t>
            </a:r>
            <a:r>
              <a:rPr lang="zh-TW" altLang="en-US" sz="2200" b="1" dirty="0">
                <a:solidFill>
                  <a:srgbClr val="FF0000"/>
                </a:solidFill>
                <a:latin typeface="標楷體" panose="03000509000000000000" pitchFamily="65" charset="-120"/>
                <a:ea typeface="標楷體" panose="03000509000000000000" pitchFamily="65" charset="-120"/>
              </a:rPr>
              <a:t>次至協議宿舍</a:t>
            </a:r>
            <a:r>
              <a:rPr lang="zh-TW" altLang="zh-TW" sz="2200" b="1" dirty="0" smtClean="0">
                <a:solidFill>
                  <a:srgbClr val="FF0000"/>
                </a:solidFill>
                <a:latin typeface="標楷體" panose="03000509000000000000" pitchFamily="65" charset="-120"/>
                <a:ea typeface="標楷體" panose="03000509000000000000" pitchFamily="65" charset="-120"/>
              </a:rPr>
              <a:t>宣導</a:t>
            </a:r>
            <a:r>
              <a:rPr lang="zh-TW" altLang="en-US" sz="2200" b="1" dirty="0" smtClean="0">
                <a:solidFill>
                  <a:srgbClr val="FF0000"/>
                </a:solidFill>
                <a:latin typeface="標楷體" panose="03000509000000000000" pitchFamily="65" charset="-120"/>
                <a:ea typeface="標楷體" panose="03000509000000000000" pitchFamily="65" charset="-120"/>
              </a:rPr>
              <a:t>，以增進校外賃居</a:t>
            </a:r>
            <a:r>
              <a:rPr lang="zh-TW" altLang="zh-TW" sz="2200" b="1" dirty="0" smtClean="0">
                <a:solidFill>
                  <a:srgbClr val="FF0000"/>
                </a:solidFill>
                <a:latin typeface="標楷體" panose="03000509000000000000" pitchFamily="65" charset="-120"/>
                <a:ea typeface="標楷體" panose="03000509000000000000" pitchFamily="65" charset="-120"/>
              </a:rPr>
              <a:t>生安全意識</a:t>
            </a:r>
            <a:r>
              <a:rPr lang="zh-TW" altLang="en-US" sz="2200" b="1" dirty="0" smtClean="0">
                <a:solidFill>
                  <a:srgbClr val="FF0000"/>
                </a:solidFill>
                <a:latin typeface="標楷體" panose="03000509000000000000" pitchFamily="65" charset="-120"/>
                <a:ea typeface="標楷體" panose="03000509000000000000" pitchFamily="65" charset="-120"/>
              </a:rPr>
              <a:t>，並</a:t>
            </a:r>
            <a:r>
              <a:rPr lang="zh-TW" altLang="zh-TW" sz="2200" b="1" dirty="0" smtClean="0">
                <a:solidFill>
                  <a:srgbClr val="FF0000"/>
                </a:solidFill>
                <a:latin typeface="標楷體" panose="03000509000000000000" pitchFamily="65" charset="-120"/>
                <a:ea typeface="標楷體" panose="03000509000000000000" pitchFamily="65" charset="-120"/>
              </a:rPr>
              <a:t>遵守</a:t>
            </a:r>
            <a:r>
              <a:rPr lang="zh-TW" altLang="zh-TW" sz="2200" b="1" dirty="0">
                <a:solidFill>
                  <a:srgbClr val="FF0000"/>
                </a:solidFill>
                <a:latin typeface="標楷體" panose="03000509000000000000" pitchFamily="65" charset="-120"/>
                <a:ea typeface="標楷體" panose="03000509000000000000" pitchFamily="65" charset="-120"/>
              </a:rPr>
              <a:t>法令</a:t>
            </a:r>
            <a:r>
              <a:rPr lang="zh-TW" altLang="zh-TW" sz="2200" b="1" dirty="0" smtClean="0">
                <a:solidFill>
                  <a:srgbClr val="FF0000"/>
                </a:solidFill>
                <a:latin typeface="標楷體" panose="03000509000000000000" pitchFamily="65" charset="-120"/>
                <a:ea typeface="標楷體" panose="03000509000000000000" pitchFamily="65" charset="-120"/>
              </a:rPr>
              <a:t>規定</a:t>
            </a:r>
            <a:r>
              <a:rPr lang="zh-TW" altLang="en-US" sz="2200" b="1" dirty="0" smtClean="0">
                <a:solidFill>
                  <a:srgbClr val="FF0000"/>
                </a:solidFill>
                <a:latin typeface="標楷體" panose="03000509000000000000" pitchFamily="65" charset="-120"/>
                <a:ea typeface="標楷體" panose="03000509000000000000" pitchFamily="65" charset="-120"/>
              </a:rPr>
              <a:t>。</a:t>
            </a:r>
            <a:endParaRPr lang="zh-TW" altLang="en-US" sz="2200" b="1" dirty="0">
              <a:solidFill>
                <a:srgbClr val="FF0000"/>
              </a:solidFill>
              <a:latin typeface="標楷體" panose="03000509000000000000" pitchFamily="65" charset="-120"/>
              <a:ea typeface="標楷體" panose="03000509000000000000" pitchFamily="65" charset="-120"/>
            </a:endParaRPr>
          </a:p>
          <a:p>
            <a:pPr>
              <a:buNone/>
            </a:pPr>
            <a:r>
              <a:rPr lang="zh-TW" altLang="en-US" sz="2200" b="1" dirty="0" smtClean="0">
                <a:solidFill>
                  <a:schemeClr val="tx2"/>
                </a:solidFill>
                <a:latin typeface="標楷體" panose="03000509000000000000" pitchFamily="65" charset="-120"/>
                <a:ea typeface="標楷體" panose="03000509000000000000" pitchFamily="65" charset="-120"/>
              </a:rPr>
              <a:t>二、</a:t>
            </a:r>
            <a:r>
              <a:rPr lang="zh-TW" altLang="zh-TW" sz="2200" b="1" dirty="0">
                <a:latin typeface="標楷體" panose="03000509000000000000" pitchFamily="65" charset="-120"/>
                <a:ea typeface="標楷體" panose="03000509000000000000" pitchFamily="65" charset="-120"/>
              </a:rPr>
              <a:t>弘光科大國家防災日地震避難掩護應變</a:t>
            </a:r>
            <a:r>
              <a:rPr lang="zh-TW" altLang="en-US" sz="2200" b="1" dirty="0" smtClean="0">
                <a:latin typeface="標楷體" panose="03000509000000000000" pitchFamily="65" charset="-120"/>
                <a:ea typeface="標楷體" panose="03000509000000000000" pitchFamily="65" charset="-120"/>
              </a:rPr>
              <a:t>演練</a:t>
            </a:r>
            <a:r>
              <a:rPr lang="en-US" altLang="zh-TW" sz="2200" b="1" dirty="0" smtClean="0">
                <a:latin typeface="標楷體" panose="03000509000000000000" pitchFamily="65" charset="-120"/>
                <a:ea typeface="標楷體" panose="03000509000000000000" pitchFamily="65" charset="-120"/>
              </a:rPr>
              <a:t>:</a:t>
            </a:r>
          </a:p>
          <a:p>
            <a:pPr>
              <a:buNone/>
            </a:pPr>
            <a:r>
              <a:rPr lang="zh-TW" altLang="en-US" sz="2200" b="1" dirty="0" smtClean="0">
                <a:solidFill>
                  <a:schemeClr val="tx2"/>
                </a:solidFill>
                <a:latin typeface="標楷體" panose="03000509000000000000" pitchFamily="65" charset="-120"/>
                <a:ea typeface="標楷體" panose="03000509000000000000" pitchFamily="65" charset="-120"/>
              </a:rPr>
              <a:t>  </a:t>
            </a:r>
            <a:r>
              <a:rPr lang="en-US" altLang="zh-TW" sz="2200" b="1" dirty="0" smtClean="0">
                <a:solidFill>
                  <a:schemeClr val="tx2"/>
                </a:solidFill>
                <a:latin typeface="標楷體" panose="03000509000000000000" pitchFamily="65" charset="-120"/>
                <a:ea typeface="標楷體" panose="03000509000000000000" pitchFamily="65" charset="-120"/>
              </a:rPr>
              <a:t>1.</a:t>
            </a:r>
            <a:r>
              <a:rPr lang="zh-TW" altLang="en-US" sz="2200" b="1" dirty="0" smtClean="0">
                <a:solidFill>
                  <a:schemeClr val="tx2"/>
                </a:solidFill>
                <a:latin typeface="標楷體" panose="03000509000000000000" pitchFamily="65" charset="-120"/>
                <a:ea typeface="標楷體" panose="03000509000000000000" pitchFamily="65" charset="-120"/>
              </a:rPr>
              <a:t>預演</a:t>
            </a:r>
            <a:r>
              <a:rPr lang="en-US" altLang="zh-TW" sz="2200" b="1" dirty="0">
                <a:solidFill>
                  <a:schemeClr val="tx2"/>
                </a:solidFill>
                <a:latin typeface="標楷體" panose="03000509000000000000" pitchFamily="65" charset="-120"/>
                <a:ea typeface="標楷體" panose="03000509000000000000" pitchFamily="65" charset="-120"/>
              </a:rPr>
              <a:t>(</a:t>
            </a:r>
            <a:r>
              <a:rPr lang="en-US" altLang="zh-TW" sz="2200" b="1" dirty="0" smtClean="0">
                <a:solidFill>
                  <a:schemeClr val="tx2"/>
                </a:solidFill>
                <a:latin typeface="標楷體" panose="03000509000000000000" pitchFamily="65" charset="-120"/>
                <a:ea typeface="標楷體" panose="03000509000000000000" pitchFamily="65" charset="-120"/>
              </a:rPr>
              <a:t>110.9.16</a:t>
            </a:r>
            <a:r>
              <a:rPr lang="zh-TW" altLang="en-US" sz="2200" b="1" dirty="0" smtClean="0">
                <a:solidFill>
                  <a:schemeClr val="tx2"/>
                </a:solidFill>
                <a:latin typeface="標楷體" panose="03000509000000000000" pitchFamily="65" charset="-120"/>
                <a:ea typeface="標楷體" panose="03000509000000000000" pitchFamily="65" charset="-120"/>
              </a:rPr>
              <a:t>日，</a:t>
            </a:r>
            <a:r>
              <a:rPr lang="zh-TW" altLang="en-US" sz="2200" b="1" dirty="0">
                <a:solidFill>
                  <a:schemeClr val="tx2"/>
                </a:solidFill>
                <a:latin typeface="標楷體" panose="03000509000000000000" pitchFamily="65" charset="-120"/>
                <a:ea typeface="標楷體" panose="03000509000000000000" pitchFamily="65" charset="-120"/>
              </a:rPr>
              <a:t>班級自治</a:t>
            </a:r>
            <a:r>
              <a:rPr lang="zh-TW" altLang="en-US" sz="2200" b="1" dirty="0" smtClean="0">
                <a:solidFill>
                  <a:schemeClr val="tx2"/>
                </a:solidFill>
                <a:latin typeface="標楷體" panose="03000509000000000000" pitchFamily="65" charset="-120"/>
                <a:ea typeface="標楷體" panose="03000509000000000000" pitchFamily="65" charset="-120"/>
              </a:rPr>
              <a:t>幹部</a:t>
            </a:r>
            <a:r>
              <a:rPr lang="zh-TW" altLang="en-US" sz="2200" b="1" dirty="0">
                <a:solidFill>
                  <a:schemeClr val="tx2"/>
                </a:solidFill>
                <a:latin typeface="標楷體" panose="03000509000000000000" pitchFamily="65" charset="-120"/>
                <a:ea typeface="標楷體" panose="03000509000000000000" pitchFamily="65" charset="-120"/>
              </a:rPr>
              <a:t>集會時機</a:t>
            </a:r>
            <a:r>
              <a:rPr lang="en-US" altLang="zh-TW" sz="2200" b="1" dirty="0" smtClean="0">
                <a:solidFill>
                  <a:schemeClr val="tx2"/>
                </a:solidFill>
                <a:latin typeface="標楷體" panose="03000509000000000000" pitchFamily="65" charset="-120"/>
                <a:ea typeface="標楷體" panose="03000509000000000000" pitchFamily="65" charset="-120"/>
              </a:rPr>
              <a:t>)</a:t>
            </a:r>
            <a:r>
              <a:rPr lang="zh-TW" altLang="en-US" sz="2200" b="1" dirty="0" smtClean="0">
                <a:solidFill>
                  <a:schemeClr val="tx2"/>
                </a:solidFill>
                <a:latin typeface="標楷體" panose="03000509000000000000" pitchFamily="65" charset="-120"/>
                <a:ea typeface="標楷體" panose="03000509000000000000" pitchFamily="65" charset="-120"/>
              </a:rPr>
              <a:t>。</a:t>
            </a:r>
            <a:endParaRPr lang="en-US" altLang="zh-TW" sz="22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200" b="1" dirty="0" smtClean="0">
                <a:solidFill>
                  <a:schemeClr val="tx2"/>
                </a:solidFill>
                <a:latin typeface="標楷體" panose="03000509000000000000" pitchFamily="65" charset="-120"/>
                <a:ea typeface="標楷體" panose="03000509000000000000" pitchFamily="65" charset="-120"/>
              </a:rPr>
              <a:t>  </a:t>
            </a:r>
            <a:r>
              <a:rPr lang="en-US" altLang="zh-TW" sz="2200" b="1" dirty="0" smtClean="0">
                <a:solidFill>
                  <a:schemeClr val="tx2"/>
                </a:solidFill>
                <a:latin typeface="標楷體" panose="03000509000000000000" pitchFamily="65" charset="-120"/>
                <a:ea typeface="標楷體" panose="03000509000000000000" pitchFamily="65" charset="-120"/>
              </a:rPr>
              <a:t>2.110.9.22</a:t>
            </a:r>
            <a:r>
              <a:rPr lang="zh-TW" altLang="en-US" sz="2200" b="1" dirty="0">
                <a:solidFill>
                  <a:schemeClr val="tx2"/>
                </a:solidFill>
                <a:latin typeface="標楷體" panose="03000509000000000000" pitchFamily="65" charset="-120"/>
                <a:ea typeface="標楷體" panose="03000509000000000000" pitchFamily="65" charset="-120"/>
              </a:rPr>
              <a:t>日至</a:t>
            </a:r>
            <a:r>
              <a:rPr lang="en-US" altLang="zh-TW" sz="2200" b="1" dirty="0">
                <a:solidFill>
                  <a:schemeClr val="tx2"/>
                </a:solidFill>
                <a:latin typeface="標楷體" panose="03000509000000000000" pitchFamily="65" charset="-120"/>
                <a:ea typeface="標楷體" panose="03000509000000000000" pitchFamily="65" charset="-120"/>
              </a:rPr>
              <a:t>10</a:t>
            </a:r>
            <a:r>
              <a:rPr lang="zh-TW" altLang="en-US" sz="2200" b="1" dirty="0">
                <a:solidFill>
                  <a:schemeClr val="tx2"/>
                </a:solidFill>
                <a:latin typeface="標楷體" panose="03000509000000000000" pitchFamily="65" charset="-120"/>
                <a:ea typeface="標楷體" panose="03000509000000000000" pitchFamily="65" charset="-120"/>
              </a:rPr>
              <a:t>月</a:t>
            </a:r>
            <a:r>
              <a:rPr lang="en-US" altLang="zh-TW" sz="2200" b="1" dirty="0">
                <a:solidFill>
                  <a:schemeClr val="tx2"/>
                </a:solidFill>
                <a:latin typeface="標楷體" panose="03000509000000000000" pitchFamily="65" charset="-120"/>
                <a:ea typeface="標楷體" panose="03000509000000000000" pitchFamily="65" charset="-120"/>
              </a:rPr>
              <a:t>1</a:t>
            </a:r>
            <a:r>
              <a:rPr lang="zh-TW" altLang="en-US" sz="2200" b="1" dirty="0">
                <a:solidFill>
                  <a:schemeClr val="tx2"/>
                </a:solidFill>
                <a:latin typeface="標楷體" panose="03000509000000000000" pitchFamily="65" charset="-120"/>
                <a:ea typeface="標楷體" panose="03000509000000000000" pitchFamily="65" charset="-120"/>
              </a:rPr>
              <a:t>日於</a:t>
            </a:r>
            <a:r>
              <a:rPr lang="en-US" altLang="zh-TW" sz="2200" b="1" dirty="0" smtClean="0">
                <a:solidFill>
                  <a:schemeClr val="tx2"/>
                </a:solidFill>
                <a:latin typeface="標楷體" panose="03000509000000000000" pitchFamily="65" charset="-120"/>
                <a:ea typeface="標楷體" panose="03000509000000000000" pitchFamily="65" charset="-120"/>
              </a:rPr>
              <a:t>D</a:t>
            </a:r>
            <a:r>
              <a:rPr lang="zh-TW" altLang="en-US" sz="2200" b="1" dirty="0" smtClean="0">
                <a:solidFill>
                  <a:schemeClr val="tx2"/>
                </a:solidFill>
                <a:latin typeface="標楷體" panose="03000509000000000000" pitchFamily="65" charset="-120"/>
                <a:ea typeface="標楷體" panose="03000509000000000000" pitchFamily="65" charset="-120"/>
              </a:rPr>
              <a:t>、</a:t>
            </a:r>
            <a:r>
              <a:rPr lang="en-US" altLang="zh-TW" sz="2200" b="1" dirty="0">
                <a:solidFill>
                  <a:schemeClr val="tx2"/>
                </a:solidFill>
                <a:latin typeface="標楷體" panose="03000509000000000000" pitchFamily="65" charset="-120"/>
                <a:ea typeface="標楷體" panose="03000509000000000000" pitchFamily="65" charset="-120"/>
              </a:rPr>
              <a:t>E</a:t>
            </a:r>
            <a:r>
              <a:rPr lang="zh-TW" altLang="en-US" sz="2200" b="1" dirty="0">
                <a:solidFill>
                  <a:schemeClr val="tx2"/>
                </a:solidFill>
                <a:latin typeface="標楷體" panose="03000509000000000000" pitchFamily="65" charset="-120"/>
                <a:ea typeface="標楷體" panose="03000509000000000000" pitchFamily="65" charset="-120"/>
              </a:rPr>
              <a:t>、</a:t>
            </a:r>
            <a:r>
              <a:rPr lang="en-US" altLang="zh-TW" sz="2200" b="1" dirty="0">
                <a:solidFill>
                  <a:schemeClr val="tx2"/>
                </a:solidFill>
                <a:latin typeface="標楷體" panose="03000509000000000000" pitchFamily="65" charset="-120"/>
                <a:ea typeface="標楷體" panose="03000509000000000000" pitchFamily="65" charset="-120"/>
              </a:rPr>
              <a:t>G</a:t>
            </a:r>
            <a:r>
              <a:rPr lang="zh-TW" altLang="en-US" sz="2200" b="1" dirty="0">
                <a:solidFill>
                  <a:schemeClr val="tx2"/>
                </a:solidFill>
                <a:latin typeface="標楷體" panose="03000509000000000000" pitchFamily="65" charset="-120"/>
                <a:ea typeface="標楷體" panose="03000509000000000000" pitchFamily="65" charset="-120"/>
              </a:rPr>
              <a:t>、</a:t>
            </a:r>
            <a:r>
              <a:rPr lang="en-US" altLang="zh-TW" sz="2200" b="1" dirty="0">
                <a:solidFill>
                  <a:schemeClr val="tx2"/>
                </a:solidFill>
                <a:latin typeface="標楷體" panose="03000509000000000000" pitchFamily="65" charset="-120"/>
                <a:ea typeface="標楷體" panose="03000509000000000000" pitchFamily="65" charset="-120"/>
              </a:rPr>
              <a:t>J</a:t>
            </a:r>
            <a:r>
              <a:rPr lang="zh-TW" altLang="en-US" sz="2200" b="1" dirty="0">
                <a:solidFill>
                  <a:schemeClr val="tx2"/>
                </a:solidFill>
                <a:latin typeface="標楷體" panose="03000509000000000000" pitchFamily="65" charset="-120"/>
                <a:ea typeface="標楷體" panose="03000509000000000000" pitchFamily="65" charset="-120"/>
              </a:rPr>
              <a:t>棟實施演練由學務處校安中心協助各棟</a:t>
            </a:r>
            <a:r>
              <a:rPr lang="zh-TW" altLang="en-US" sz="2200" b="1" dirty="0" smtClean="0">
                <a:solidFill>
                  <a:schemeClr val="tx2"/>
                </a:solidFill>
                <a:latin typeface="標楷體" panose="03000509000000000000" pitchFamily="65" charset="-120"/>
                <a:ea typeface="標楷體" panose="03000509000000000000" pitchFamily="65" charset="-120"/>
              </a:rPr>
              <a:t>大樓</a:t>
            </a:r>
            <a:r>
              <a:rPr lang="zh-TW" altLang="en-US" sz="2200" b="1" dirty="0">
                <a:solidFill>
                  <a:schemeClr val="tx2"/>
                </a:solidFill>
                <a:latin typeface="標楷體" panose="03000509000000000000" pitchFamily="65" charset="-120"/>
                <a:ea typeface="標楷體" panose="03000509000000000000" pitchFamily="65" charset="-120"/>
              </a:rPr>
              <a:t>完成避難引導組編成與</a:t>
            </a:r>
            <a:r>
              <a:rPr lang="zh-TW" altLang="en-US" sz="2200" b="1" dirty="0" smtClean="0">
                <a:solidFill>
                  <a:schemeClr val="tx2"/>
                </a:solidFill>
                <a:latin typeface="標楷體" panose="03000509000000000000" pitchFamily="65" charset="-120"/>
                <a:ea typeface="標楷體" panose="03000509000000000000" pitchFamily="65" charset="-120"/>
              </a:rPr>
              <a:t>訓練。</a:t>
            </a:r>
            <a:endParaRPr lang="zh-TW" altLang="en-US" sz="2200" b="1" dirty="0">
              <a:solidFill>
                <a:schemeClr val="tx2"/>
              </a:solidFill>
              <a:latin typeface="標楷體" panose="03000509000000000000" pitchFamily="65" charset="-120"/>
              <a:ea typeface="標楷體" panose="03000509000000000000" pitchFamily="65" charset="-120"/>
            </a:endParaRPr>
          </a:p>
          <a:p>
            <a:pPr>
              <a:buNone/>
            </a:pPr>
            <a:r>
              <a:rPr lang="zh-TW" altLang="en-US" sz="2200" b="1" dirty="0">
                <a:solidFill>
                  <a:schemeClr val="tx2"/>
                </a:solidFill>
                <a:latin typeface="標楷體" panose="03000509000000000000" pitchFamily="65" charset="-120"/>
                <a:ea typeface="標楷體" panose="03000509000000000000" pitchFamily="65" charset="-120"/>
              </a:rPr>
              <a:t>三、辦理</a:t>
            </a:r>
            <a:r>
              <a:rPr lang="en-US" altLang="zh-TW" sz="2200" b="1" dirty="0" smtClean="0">
                <a:solidFill>
                  <a:schemeClr val="tx2"/>
                </a:solidFill>
                <a:latin typeface="標楷體" panose="03000509000000000000" pitchFamily="65" charset="-120"/>
                <a:ea typeface="標楷體" panose="03000509000000000000" pitchFamily="65" charset="-120"/>
              </a:rPr>
              <a:t>110-1</a:t>
            </a:r>
            <a:r>
              <a:rPr lang="zh-TW" altLang="en-US" sz="2200" b="1" dirty="0">
                <a:solidFill>
                  <a:schemeClr val="tx2"/>
                </a:solidFill>
                <a:latin typeface="標楷體" panose="03000509000000000000" pitchFamily="65" charset="-120"/>
                <a:ea typeface="標楷體" panose="03000509000000000000" pitchFamily="65" charset="-120"/>
              </a:rPr>
              <a:t>學期「交通安全從頭做起，拿舊換新保護自己」有獎徵答抽安全帽</a:t>
            </a:r>
            <a:r>
              <a:rPr lang="zh-TW" altLang="en-US" sz="2200" b="1" dirty="0" smtClean="0">
                <a:solidFill>
                  <a:schemeClr val="tx2"/>
                </a:solidFill>
                <a:latin typeface="標楷體" panose="03000509000000000000" pitchFamily="65" charset="-120"/>
                <a:ea typeface="標楷體" panose="03000509000000000000" pitchFamily="65" charset="-120"/>
              </a:rPr>
              <a:t>活動。</a:t>
            </a:r>
            <a:endParaRPr lang="zh-TW" altLang="en-US" sz="2400" b="1" dirty="0">
              <a:solidFill>
                <a:schemeClr val="tx2"/>
              </a:solidFill>
              <a:latin typeface="標楷體" panose="03000509000000000000" pitchFamily="65" charset="-120"/>
              <a:ea typeface="標楷體" panose="03000509000000000000" pitchFamily="65" charset="-120"/>
            </a:endParaRPr>
          </a:p>
          <a:p>
            <a:pPr>
              <a:buNone/>
            </a:pPr>
            <a:endParaRPr lang="en-US" altLang="zh-TW" sz="2400" b="1" dirty="0" smtClean="0">
              <a:solidFill>
                <a:schemeClr val="tx2"/>
              </a:solidFill>
              <a:latin typeface="標楷體" panose="03000509000000000000" pitchFamily="65" charset="-120"/>
              <a:ea typeface="標楷體" panose="03000509000000000000" pitchFamily="65" charset="-120"/>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867" y="4229859"/>
            <a:ext cx="3381503" cy="176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4149080"/>
            <a:ext cx="1811004" cy="1777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675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539552" y="614120"/>
            <a:ext cx="8280920" cy="540716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zh-TW" altLang="en-US" sz="2400" b="1" dirty="0" smtClean="0">
                <a:solidFill>
                  <a:schemeClr val="tx2"/>
                </a:solidFill>
                <a:latin typeface="標楷體" panose="03000509000000000000" pitchFamily="65" charset="-120"/>
                <a:ea typeface="標楷體" panose="03000509000000000000" pitchFamily="65" charset="-120"/>
              </a:rPr>
              <a:t>四</a:t>
            </a:r>
            <a:r>
              <a:rPr lang="zh-TW" altLang="en-US" sz="2400" b="1" dirty="0" smtClean="0">
                <a:solidFill>
                  <a:schemeClr val="tx2"/>
                </a:solidFill>
                <a:latin typeface="新細明體"/>
                <a:ea typeface="新細明體"/>
              </a:rPr>
              <a:t>、</a:t>
            </a:r>
            <a:r>
              <a:rPr lang="en-US" altLang="zh-TW" sz="2400" b="1" dirty="0" smtClean="0">
                <a:solidFill>
                  <a:srgbClr val="FF0000"/>
                </a:solidFill>
                <a:latin typeface="標楷體" panose="03000509000000000000" pitchFamily="65" charset="-120"/>
                <a:ea typeface="標楷體" panose="03000509000000000000" pitchFamily="65" charset="-120"/>
              </a:rPr>
              <a:t>110-1</a:t>
            </a:r>
            <a:r>
              <a:rPr lang="zh-TW" altLang="en-US" sz="2400" b="1" dirty="0" smtClean="0">
                <a:solidFill>
                  <a:srgbClr val="FF0000"/>
                </a:solidFill>
                <a:latin typeface="標楷體" panose="03000509000000000000" pitchFamily="65" charset="-120"/>
                <a:ea typeface="標楷體" panose="03000509000000000000" pitchFamily="65" charset="-120"/>
              </a:rPr>
              <a:t>學期「友善校園安全競賽活動」</a:t>
            </a:r>
            <a:r>
              <a:rPr lang="zh-TW" altLang="en-US" sz="2400" b="1" dirty="0" smtClean="0">
                <a:solidFill>
                  <a:schemeClr val="tx2"/>
                </a:solidFill>
                <a:latin typeface="標楷體" panose="03000509000000000000" pitchFamily="65" charset="-120"/>
                <a:ea typeface="標楷體" panose="03000509000000000000" pitchFamily="65" charset="-120"/>
              </a:rPr>
              <a:t>：</a:t>
            </a:r>
            <a:endParaRPr lang="en-US" altLang="zh-TW" sz="2400" b="1" dirty="0">
              <a:solidFill>
                <a:schemeClr val="tx2"/>
              </a:solidFill>
              <a:latin typeface="標楷體" panose="03000509000000000000" pitchFamily="65" charset="-120"/>
              <a:ea typeface="標楷體" panose="03000509000000000000" pitchFamily="65" charset="-120"/>
            </a:endParaRPr>
          </a:p>
          <a:p>
            <a:pPr>
              <a:buNone/>
            </a:pP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一</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競賽項目：</a:t>
            </a: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校園</a:t>
            </a:r>
            <a:r>
              <a:rPr lang="zh-TW" altLang="en-US" sz="2400" b="1" dirty="0">
                <a:solidFill>
                  <a:schemeClr val="tx2"/>
                </a:solidFill>
                <a:latin typeface="標楷體" panose="03000509000000000000" pitchFamily="65" charset="-120"/>
                <a:ea typeface="標楷體" panose="03000509000000000000" pitchFamily="65" charset="-120"/>
              </a:rPr>
              <a:t>安全競賽項目計有</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班級幹部互助成效</a:t>
            </a:r>
            <a:r>
              <a:rPr lang="zh-TW" altLang="en-US" sz="2400" b="1" dirty="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交通安全</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、校園安全</a:t>
            </a:r>
            <a:r>
              <a:rPr lang="zh-TW" altLang="en-US" sz="2400" b="1" dirty="0">
                <a:solidFill>
                  <a:schemeClr val="tx2"/>
                </a:solidFill>
                <a:latin typeface="標楷體" panose="03000509000000000000" pitchFamily="65" charset="-120"/>
                <a:ea typeface="標楷體" panose="03000509000000000000" pitchFamily="65" charset="-120"/>
              </a:rPr>
              <a:t>、校外賃居安全、菸害防制、勞作教育、</a:t>
            </a:r>
            <a:r>
              <a:rPr lang="zh-TW" altLang="en-US" sz="2400" b="1" dirty="0" smtClean="0">
                <a:solidFill>
                  <a:schemeClr val="tx2"/>
                </a:solidFill>
                <a:latin typeface="標楷體" panose="03000509000000000000" pitchFamily="65" charset="-120"/>
                <a:ea typeface="標楷體" panose="03000509000000000000" pitchFamily="65" charset="-120"/>
              </a:rPr>
              <a:t>其</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他創新作法</a:t>
            </a:r>
            <a:r>
              <a:rPr lang="zh-TW" altLang="en-US" sz="2400" b="1" dirty="0">
                <a:solidFill>
                  <a:schemeClr val="tx2"/>
                </a:solidFill>
                <a:latin typeface="標楷體" panose="03000509000000000000" pitchFamily="65" charset="-120"/>
                <a:ea typeface="標楷體" panose="03000509000000000000" pitchFamily="65" charset="-120"/>
              </a:rPr>
              <a:t>等七項實施評比。</a:t>
            </a:r>
          </a:p>
          <a:p>
            <a:pPr>
              <a:buNone/>
            </a:pP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二</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參加班級：</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全校日、夜間部各班參加評比。</a:t>
            </a:r>
          </a:p>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三</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獎勵方式：</a:t>
            </a: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第一名：</a:t>
            </a:r>
            <a:r>
              <a:rPr lang="zh-TW" altLang="en-US" sz="2400" b="1" dirty="0">
                <a:solidFill>
                  <a:schemeClr val="tx2"/>
                </a:solidFill>
                <a:latin typeface="標楷體" panose="03000509000000000000" pitchFamily="65" charset="-120"/>
                <a:ea typeface="標楷體" panose="03000509000000000000" pitchFamily="65" charset="-120"/>
              </a:rPr>
              <a:t>全班核予記功乙次及團體</a:t>
            </a:r>
            <a:r>
              <a:rPr lang="zh-TW" altLang="en-US" sz="2400" b="1" dirty="0" smtClean="0">
                <a:solidFill>
                  <a:schemeClr val="tx2"/>
                </a:solidFill>
                <a:latin typeface="標楷體" panose="03000509000000000000" pitchFamily="65" charset="-120"/>
                <a:ea typeface="標楷體" panose="03000509000000000000" pitchFamily="65" charset="-120"/>
              </a:rPr>
              <a:t>獎金</a:t>
            </a:r>
            <a:r>
              <a:rPr lang="en-US" altLang="zh-TW" sz="2400" b="1" dirty="0" smtClean="0">
                <a:solidFill>
                  <a:schemeClr val="tx2"/>
                </a:solidFill>
                <a:latin typeface="標楷體" panose="03000509000000000000" pitchFamily="65" charset="-120"/>
                <a:ea typeface="標楷體" panose="03000509000000000000" pitchFamily="65" charset="-120"/>
              </a:rPr>
              <a:t>4,000</a:t>
            </a:r>
            <a:r>
              <a:rPr lang="zh-TW" altLang="en-US" sz="2400" b="1" dirty="0">
                <a:solidFill>
                  <a:schemeClr val="tx2"/>
                </a:solidFill>
                <a:latin typeface="標楷體" panose="03000509000000000000" pitchFamily="65" charset="-120"/>
                <a:ea typeface="標楷體" panose="03000509000000000000" pitchFamily="65" charset="-120"/>
              </a:rPr>
              <a:t>元。</a:t>
            </a: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第二名：</a:t>
            </a:r>
            <a:r>
              <a:rPr lang="zh-TW" altLang="en-US" sz="2400" b="1" dirty="0">
                <a:solidFill>
                  <a:schemeClr val="tx2"/>
                </a:solidFill>
                <a:latin typeface="標楷體" panose="03000509000000000000" pitchFamily="65" charset="-120"/>
                <a:ea typeface="標楷體" panose="03000509000000000000" pitchFamily="65" charset="-120"/>
              </a:rPr>
              <a:t>全班核予</a:t>
            </a:r>
            <a:r>
              <a:rPr lang="zh-TW" altLang="en-US" sz="2400" b="1" dirty="0" smtClean="0">
                <a:solidFill>
                  <a:schemeClr val="tx2"/>
                </a:solidFill>
                <a:latin typeface="標楷體" panose="03000509000000000000" pitchFamily="65" charset="-120"/>
                <a:ea typeface="標楷體" panose="03000509000000000000" pitchFamily="65" charset="-120"/>
              </a:rPr>
              <a:t>嘉獎兩次</a:t>
            </a:r>
            <a:r>
              <a:rPr lang="zh-TW" altLang="en-US" sz="2400" b="1" dirty="0">
                <a:solidFill>
                  <a:schemeClr val="tx2"/>
                </a:solidFill>
                <a:latin typeface="標楷體" panose="03000509000000000000" pitchFamily="65" charset="-120"/>
                <a:ea typeface="標楷體" panose="03000509000000000000" pitchFamily="65" charset="-120"/>
              </a:rPr>
              <a:t>及團體</a:t>
            </a:r>
            <a:r>
              <a:rPr lang="zh-TW" altLang="en-US" sz="2400" b="1" dirty="0" smtClean="0">
                <a:solidFill>
                  <a:schemeClr val="tx2"/>
                </a:solidFill>
                <a:latin typeface="標楷體" panose="03000509000000000000" pitchFamily="65" charset="-120"/>
                <a:ea typeface="標楷體" panose="03000509000000000000" pitchFamily="65" charset="-120"/>
              </a:rPr>
              <a:t>獎金</a:t>
            </a:r>
            <a:r>
              <a:rPr lang="en-US" altLang="zh-TW" sz="2400" b="1" dirty="0" smtClean="0">
                <a:solidFill>
                  <a:schemeClr val="tx2"/>
                </a:solidFill>
                <a:latin typeface="標楷體" panose="03000509000000000000" pitchFamily="65" charset="-120"/>
                <a:ea typeface="標楷體" panose="03000509000000000000" pitchFamily="65" charset="-120"/>
              </a:rPr>
              <a:t>3,000</a:t>
            </a:r>
            <a:r>
              <a:rPr lang="zh-TW" altLang="en-US" sz="2400" b="1" dirty="0">
                <a:solidFill>
                  <a:schemeClr val="tx2"/>
                </a:solidFill>
                <a:latin typeface="標楷體" panose="03000509000000000000" pitchFamily="65" charset="-120"/>
                <a:ea typeface="標楷體" panose="03000509000000000000" pitchFamily="65" charset="-120"/>
              </a:rPr>
              <a:t>元</a:t>
            </a:r>
            <a:r>
              <a:rPr lang="zh-TW" altLang="en-US" sz="2400" b="1" dirty="0" smtClean="0">
                <a:solidFill>
                  <a:schemeClr val="tx2"/>
                </a:solidFill>
                <a:latin typeface="標楷體" panose="03000509000000000000" pitchFamily="65" charset="-120"/>
                <a:ea typeface="標楷體" panose="03000509000000000000" pitchFamily="65" charset="-120"/>
              </a:rPr>
              <a:t>。</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第三名：</a:t>
            </a:r>
            <a:r>
              <a:rPr lang="zh-TW" altLang="en-US" sz="2400" b="1" dirty="0">
                <a:solidFill>
                  <a:schemeClr val="tx2"/>
                </a:solidFill>
                <a:latin typeface="標楷體" panose="03000509000000000000" pitchFamily="65" charset="-120"/>
                <a:ea typeface="標楷體" panose="03000509000000000000" pitchFamily="65" charset="-120"/>
              </a:rPr>
              <a:t>全班核予</a:t>
            </a:r>
            <a:r>
              <a:rPr lang="zh-TW" altLang="en-US" sz="2400" b="1" dirty="0" smtClean="0">
                <a:solidFill>
                  <a:schemeClr val="tx2"/>
                </a:solidFill>
                <a:latin typeface="標楷體" panose="03000509000000000000" pitchFamily="65" charset="-120"/>
                <a:ea typeface="標楷體" panose="03000509000000000000" pitchFamily="65" charset="-120"/>
              </a:rPr>
              <a:t>嘉獎乙次</a:t>
            </a:r>
            <a:r>
              <a:rPr lang="zh-TW" altLang="en-US" sz="2400" b="1" dirty="0">
                <a:solidFill>
                  <a:schemeClr val="tx2"/>
                </a:solidFill>
                <a:latin typeface="標楷體" panose="03000509000000000000" pitchFamily="65" charset="-120"/>
                <a:ea typeface="標楷體" panose="03000509000000000000" pitchFamily="65" charset="-120"/>
              </a:rPr>
              <a:t>及團體</a:t>
            </a:r>
            <a:r>
              <a:rPr lang="zh-TW" altLang="en-US" sz="2400" b="1" dirty="0" smtClean="0">
                <a:solidFill>
                  <a:schemeClr val="tx2"/>
                </a:solidFill>
                <a:latin typeface="標楷體" panose="03000509000000000000" pitchFamily="65" charset="-120"/>
                <a:ea typeface="標楷體" panose="03000509000000000000" pitchFamily="65" charset="-120"/>
              </a:rPr>
              <a:t>獎金</a:t>
            </a:r>
            <a:r>
              <a:rPr lang="en-US" altLang="zh-TW" sz="2400" b="1" smtClean="0">
                <a:solidFill>
                  <a:schemeClr val="tx2"/>
                </a:solidFill>
                <a:latin typeface="標楷體" panose="03000509000000000000" pitchFamily="65" charset="-120"/>
                <a:ea typeface="標楷體" panose="03000509000000000000" pitchFamily="65" charset="-120"/>
              </a:rPr>
              <a:t>2,000</a:t>
            </a:r>
            <a:r>
              <a:rPr lang="zh-TW" altLang="en-US" sz="2400" b="1" dirty="0">
                <a:solidFill>
                  <a:schemeClr val="tx2"/>
                </a:solidFill>
                <a:latin typeface="標楷體" panose="03000509000000000000" pitchFamily="65" charset="-120"/>
                <a:ea typeface="標楷體" panose="03000509000000000000" pitchFamily="65" charset="-120"/>
              </a:rPr>
              <a:t>元</a:t>
            </a:r>
            <a:r>
              <a:rPr lang="zh-TW" altLang="en-US" sz="2400" b="1" dirty="0" smtClean="0">
                <a:solidFill>
                  <a:schemeClr val="tx2"/>
                </a:solidFill>
                <a:latin typeface="標楷體" panose="03000509000000000000" pitchFamily="65" charset="-120"/>
                <a:ea typeface="標楷體" panose="03000509000000000000" pitchFamily="65" charset="-120"/>
              </a:rPr>
              <a:t>。</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a:t>
            </a:r>
            <a:r>
              <a:rPr lang="zh-TW" altLang="en-US" sz="2400" b="1" dirty="0" smtClean="0">
                <a:solidFill>
                  <a:srgbClr val="FF0000"/>
                </a:solidFill>
                <a:latin typeface="標楷體" panose="03000509000000000000" pitchFamily="65" charset="-120"/>
                <a:ea typeface="標楷體" panose="03000509000000000000" pitchFamily="65" charset="-120"/>
              </a:rPr>
              <a:t>佳作三名：該班互助組核予嘉獎乙次及團體獎金</a:t>
            </a:r>
            <a:r>
              <a:rPr lang="en-US" altLang="zh-TW" sz="2400" b="1" dirty="0" smtClean="0">
                <a:solidFill>
                  <a:srgbClr val="FF0000"/>
                </a:solidFill>
                <a:latin typeface="標楷體" panose="03000509000000000000" pitchFamily="65" charset="-120"/>
                <a:ea typeface="標楷體" panose="03000509000000000000" pitchFamily="65" charset="-120"/>
              </a:rPr>
              <a:t>1000</a:t>
            </a:r>
            <a:r>
              <a:rPr lang="zh-TW" altLang="en-US" sz="2400" b="1" dirty="0" smtClean="0">
                <a:solidFill>
                  <a:srgbClr val="FF0000"/>
                </a:solidFill>
                <a:latin typeface="標楷體" panose="03000509000000000000" pitchFamily="65" charset="-120"/>
                <a:ea typeface="標楷體" panose="03000509000000000000" pitchFamily="65" charset="-120"/>
              </a:rPr>
              <a:t>元</a:t>
            </a:r>
            <a:endParaRPr lang="zh-TW" altLang="en-US" sz="2400" b="1" dirty="0">
              <a:solidFill>
                <a:srgbClr val="FF0000"/>
              </a:solidFill>
              <a:latin typeface="標楷體" panose="03000509000000000000" pitchFamily="65" charset="-120"/>
              <a:ea typeface="標楷體" panose="03000509000000000000" pitchFamily="65" charset="-120"/>
            </a:endParaRPr>
          </a:p>
          <a:p>
            <a:pPr>
              <a:buNone/>
            </a:pPr>
            <a:endParaRPr lang="zh-TW" altLang="en-US" sz="2400" b="1" dirty="0">
              <a:solidFill>
                <a:srgbClr val="FF0000"/>
              </a:solidFill>
              <a:latin typeface="標楷體" panose="03000509000000000000" pitchFamily="65" charset="-120"/>
              <a:ea typeface="標楷體" panose="03000509000000000000" pitchFamily="65" charset="-120"/>
            </a:endParaRPr>
          </a:p>
          <a:p>
            <a:pPr>
              <a:buNone/>
            </a:pPr>
            <a:endParaRPr lang="en-US" altLang="zh-TW" sz="2400" b="1" dirty="0" smtClean="0">
              <a:solidFill>
                <a:schemeClr val="tx2"/>
              </a:solidFill>
              <a:latin typeface="標楷體" panose="03000509000000000000" pitchFamily="65" charset="-120"/>
              <a:ea typeface="標楷體" panose="03000509000000000000" pitchFamily="65" charset="-120"/>
            </a:endParaRPr>
          </a:p>
        </p:txBody>
      </p:sp>
      <p:sp>
        <p:nvSpPr>
          <p:cNvPr id="5" name="矩形 4"/>
          <p:cNvSpPr/>
          <p:nvPr/>
        </p:nvSpPr>
        <p:spPr>
          <a:xfrm>
            <a:off x="35496" y="97468"/>
            <a:ext cx="3416320" cy="523220"/>
          </a:xfrm>
          <a:prstGeom prst="rect">
            <a:avLst/>
          </a:prstGeom>
        </p:spPr>
        <p:txBody>
          <a:bodyPr wrap="none">
            <a:spAutoFit/>
          </a:bodyPr>
          <a:lstStyle/>
          <a:p>
            <a:r>
              <a:rPr lang="zh-TW" altLang="en-US" sz="2800" dirty="0" smtClean="0">
                <a:solidFill>
                  <a:srgbClr val="FF0000"/>
                </a:solidFill>
                <a:latin typeface="標楷體" pitchFamily="65" charset="-120"/>
                <a:ea typeface="標楷體" pitchFamily="65" charset="-120"/>
              </a:rPr>
              <a:t>參、本學期重要報告</a:t>
            </a:r>
            <a:endParaRPr lang="zh-TW" altLang="en-US" sz="2800"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39530208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278585" y="2348880"/>
            <a:ext cx="4294765"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coolSlant"/>
              <a:contourClr>
                <a:schemeClr val="bg1">
                  <a:lumMod val="65000"/>
                </a:schemeClr>
              </a:contourClr>
            </a:sp3d>
          </a:bodyPr>
          <a:lstStyle/>
          <a:p>
            <a:pPr algn="ctr"/>
            <a:r>
              <a:rPr lang="zh-TW" altLang="en-US" sz="8000" b="1" cap="none" spc="0" dirty="0" smtClean="0">
                <a:ln/>
                <a:solidFill>
                  <a:schemeClr val="accent2">
                    <a:lumMod val="75000"/>
                  </a:schemeClr>
                </a:solidFill>
                <a:effectLst/>
                <a:latin typeface="標楷體" panose="03000509000000000000" pitchFamily="65" charset="-120"/>
                <a:ea typeface="標楷體" panose="03000509000000000000" pitchFamily="65" charset="-120"/>
              </a:rPr>
              <a:t>主席致詞</a:t>
            </a:r>
            <a:endParaRPr lang="zh-TW" altLang="en-US" sz="8000" b="1" cap="none" spc="0" dirty="0">
              <a:ln/>
              <a:solidFill>
                <a:schemeClr val="accent2">
                  <a:lumMod val="75000"/>
                </a:schemeClr>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37146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492896"/>
            <a:ext cx="9144000"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coolSlant"/>
              <a:contourClr>
                <a:schemeClr val="bg1">
                  <a:lumMod val="65000"/>
                </a:schemeClr>
              </a:contourClr>
            </a:sp3d>
          </a:bodyPr>
          <a:lstStyle/>
          <a:p>
            <a:pPr algn="ctr"/>
            <a:r>
              <a:rPr lang="zh-TW" altLang="en-US" sz="6000" b="1" cap="none" spc="0" dirty="0" smtClean="0">
                <a:ln/>
                <a:solidFill>
                  <a:schemeClr val="accent2">
                    <a:lumMod val="75000"/>
                  </a:schemeClr>
                </a:solidFill>
                <a:effectLst/>
                <a:latin typeface="標楷體" panose="03000509000000000000" pitchFamily="65" charset="-120"/>
                <a:ea typeface="標楷體" panose="03000509000000000000" pitchFamily="65" charset="-120"/>
              </a:rPr>
              <a:t>課外活動指導組業務報告</a:t>
            </a:r>
            <a:endParaRPr lang="zh-TW" altLang="en-US" sz="6000" b="1" cap="none" spc="0" dirty="0">
              <a:ln/>
              <a:solidFill>
                <a:schemeClr val="accent2">
                  <a:lumMod val="75000"/>
                </a:schemeClr>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13446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487C1174-C8D5-433B-A3F8-31E1D2660032}" type="slidenum">
              <a:rPr lang="zh-TW" altLang="en-US" smtClean="0"/>
              <a:pPr/>
              <a:t>21</a:t>
            </a:fld>
            <a:endParaRPr lang="en-US" altLang="zh-TW"/>
          </a:p>
        </p:txBody>
      </p:sp>
      <p:sp>
        <p:nvSpPr>
          <p:cNvPr id="13" name="矩形 12"/>
          <p:cNvSpPr/>
          <p:nvPr/>
        </p:nvSpPr>
        <p:spPr>
          <a:xfrm>
            <a:off x="35496" y="150426"/>
            <a:ext cx="3416320" cy="523220"/>
          </a:xfrm>
          <a:prstGeom prst="rect">
            <a:avLst/>
          </a:prstGeom>
        </p:spPr>
        <p:txBody>
          <a:bodyPr wrap="none">
            <a:spAutoFit/>
          </a:bodyPr>
          <a:lstStyle/>
          <a:p>
            <a:r>
              <a:rPr lang="en-US" altLang="zh-TW" sz="2800" dirty="0" smtClean="0">
                <a:solidFill>
                  <a:srgbClr val="FF0000"/>
                </a:solidFill>
                <a:latin typeface="標楷體" pitchFamily="65" charset="-120"/>
                <a:ea typeface="標楷體" pitchFamily="65" charset="-120"/>
              </a:rPr>
              <a:t>【</a:t>
            </a:r>
            <a:r>
              <a:rPr lang="zh-TW" altLang="en-US" sz="2800" dirty="0" smtClean="0">
                <a:solidFill>
                  <a:srgbClr val="FF0000"/>
                </a:solidFill>
                <a:latin typeface="標楷體" pitchFamily="65" charset="-120"/>
                <a:ea typeface="標楷體" pitchFamily="65" charset="-120"/>
              </a:rPr>
              <a:t>課外活動指導組</a:t>
            </a:r>
            <a:r>
              <a:rPr lang="en-US" altLang="zh-TW" sz="2800" dirty="0" smtClean="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sp>
        <p:nvSpPr>
          <p:cNvPr id="5" name="標題 1"/>
          <p:cNvSpPr>
            <a:spLocks noGrp="1"/>
          </p:cNvSpPr>
          <p:nvPr>
            <p:ph type="title"/>
          </p:nvPr>
        </p:nvSpPr>
        <p:spPr>
          <a:xfrm>
            <a:off x="486250" y="737076"/>
            <a:ext cx="8172400" cy="913792"/>
          </a:xfrm>
        </p:spPr>
        <p:txBody>
          <a:bodyPr>
            <a:normAutofit/>
          </a:bodyPr>
          <a:lstStyle/>
          <a:p>
            <a:r>
              <a:rPr lang="zh-TW" altLang="en-US" sz="4800" dirty="0">
                <a:solidFill>
                  <a:srgbClr val="0070C0"/>
                </a:solidFill>
                <a:latin typeface="華康超明體" panose="02020C09000000000000" pitchFamily="49" charset="-120"/>
                <a:ea typeface="華康超明體" panose="02020C09000000000000" pitchFamily="49" charset="-120"/>
                <a:cs typeface="Arial" panose="020B0604020202020204" pitchFamily="34" charset="0"/>
              </a:rPr>
              <a:t>學生</a:t>
            </a:r>
            <a:r>
              <a:rPr lang="zh-TW" altLang="en-US" sz="4800" dirty="0" smtClean="0">
                <a:solidFill>
                  <a:srgbClr val="0070C0"/>
                </a:solidFill>
                <a:latin typeface="華康超明體" panose="02020C09000000000000" pitchFamily="49" charset="-120"/>
                <a:ea typeface="華康超明體" panose="02020C09000000000000" pitchFamily="49" charset="-120"/>
                <a:cs typeface="Arial" panose="020B0604020202020204" pitchFamily="34" charset="0"/>
              </a:rPr>
              <a:t>社團</a:t>
            </a:r>
            <a:r>
              <a:rPr lang="zh-TW" altLang="en-US" sz="4800" dirty="0" smtClean="0">
                <a:solidFill>
                  <a:srgbClr val="FFFF00"/>
                </a:solidFill>
                <a:latin typeface="華康超明體" panose="02020C09000000000000" pitchFamily="49" charset="-120"/>
                <a:ea typeface="華康超明體" panose="02020C09000000000000" pitchFamily="49" charset="-120"/>
                <a:cs typeface="Arial" panose="020B0604020202020204" pitchFamily="34" charset="0"/>
              </a:rPr>
              <a:t> </a:t>
            </a:r>
            <a:r>
              <a:rPr lang="en-US" altLang="zh-TW" sz="2200" dirty="0" smtClean="0">
                <a:latin typeface="Arial" panose="020B0604020202020204" pitchFamily="34" charset="0"/>
                <a:ea typeface="標楷體" panose="03000509000000000000" pitchFamily="65" charset="-120"/>
                <a:cs typeface="Arial" panose="020B0604020202020204" pitchFamily="34" charset="0"/>
              </a:rPr>
              <a:t>110</a:t>
            </a:r>
            <a:r>
              <a:rPr lang="zh-TW" altLang="en-US" sz="2200" dirty="0" smtClean="0">
                <a:latin typeface="Arial" panose="020B0604020202020204" pitchFamily="34" charset="0"/>
                <a:ea typeface="標楷體" panose="03000509000000000000" pitchFamily="65" charset="-120"/>
                <a:cs typeface="Arial" panose="020B0604020202020204" pitchFamily="34" charset="0"/>
              </a:rPr>
              <a:t>學年度 第</a:t>
            </a:r>
            <a:r>
              <a:rPr lang="en-US" altLang="zh-TW" sz="2200" dirty="0" smtClean="0">
                <a:latin typeface="Arial" panose="020B0604020202020204" pitchFamily="34" charset="0"/>
                <a:ea typeface="標楷體" panose="03000509000000000000" pitchFamily="65" charset="-120"/>
                <a:cs typeface="Arial" panose="020B0604020202020204" pitchFamily="34" charset="0"/>
              </a:rPr>
              <a:t>1</a:t>
            </a:r>
            <a:r>
              <a:rPr lang="zh-TW" altLang="en-US" sz="2200" dirty="0" smtClean="0">
                <a:latin typeface="Arial" panose="020B0604020202020204" pitchFamily="34" charset="0"/>
                <a:ea typeface="標楷體" panose="03000509000000000000" pitchFamily="65" charset="-120"/>
                <a:cs typeface="Arial" panose="020B0604020202020204" pitchFamily="34" charset="0"/>
              </a:rPr>
              <a:t>學期</a:t>
            </a:r>
            <a:endParaRPr lang="zh-TW" altLang="en-US" sz="4800" dirty="0">
              <a:latin typeface="華康超明體" panose="02020C09000000000000" pitchFamily="49" charset="-120"/>
              <a:ea typeface="華康超明體" panose="02020C09000000000000" pitchFamily="49" charset="-120"/>
              <a:cs typeface="Arial" panose="020B0604020202020204" pitchFamily="34" charset="0"/>
            </a:endParaRPr>
          </a:p>
        </p:txBody>
      </p:sp>
      <p:grpSp>
        <p:nvGrpSpPr>
          <p:cNvPr id="6" name="群組 5"/>
          <p:cNvGrpSpPr/>
          <p:nvPr/>
        </p:nvGrpSpPr>
        <p:grpSpPr>
          <a:xfrm>
            <a:off x="1145778" y="1801497"/>
            <a:ext cx="6738982" cy="4229835"/>
            <a:chOff x="2297514" y="-28268"/>
            <a:chExt cx="6364514" cy="6526052"/>
          </a:xfrm>
        </p:grpSpPr>
        <p:grpSp>
          <p:nvGrpSpPr>
            <p:cNvPr id="7" name="群組 6"/>
            <p:cNvGrpSpPr/>
            <p:nvPr/>
          </p:nvGrpSpPr>
          <p:grpSpPr>
            <a:xfrm>
              <a:off x="2297514" y="133270"/>
              <a:ext cx="6364514" cy="6364514"/>
              <a:chOff x="2297514" y="133270"/>
              <a:chExt cx="6364514" cy="6364514"/>
            </a:xfrm>
          </p:grpSpPr>
          <p:grpSp>
            <p:nvGrpSpPr>
              <p:cNvPr id="29" name="群組 28"/>
              <p:cNvGrpSpPr/>
              <p:nvPr/>
            </p:nvGrpSpPr>
            <p:grpSpPr>
              <a:xfrm>
                <a:off x="4269469" y="133270"/>
                <a:ext cx="2420603" cy="6364514"/>
                <a:chOff x="4180431" y="520939"/>
                <a:chExt cx="2053771" cy="5369655"/>
              </a:xfrm>
            </p:grpSpPr>
            <p:cxnSp>
              <p:nvCxnSpPr>
                <p:cNvPr id="33" name="直線接點 32"/>
                <p:cNvCxnSpPr/>
                <p:nvPr/>
              </p:nvCxnSpPr>
              <p:spPr>
                <a:xfrm rot="5400000">
                  <a:off x="3549374" y="3205767"/>
                  <a:ext cx="5369655"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rot="5400000">
                  <a:off x="1495603" y="3205767"/>
                  <a:ext cx="5369655"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群組 29"/>
              <p:cNvGrpSpPr/>
              <p:nvPr/>
            </p:nvGrpSpPr>
            <p:grpSpPr>
              <a:xfrm>
                <a:off x="2297514" y="2104249"/>
                <a:ext cx="6364514" cy="2420603"/>
                <a:chOff x="2515232" y="2178881"/>
                <a:chExt cx="5369655" cy="2053771"/>
              </a:xfrm>
            </p:grpSpPr>
            <p:cxnSp>
              <p:nvCxnSpPr>
                <p:cNvPr id="31" name="直線接點 30"/>
                <p:cNvCxnSpPr/>
                <p:nvPr/>
              </p:nvCxnSpPr>
              <p:spPr>
                <a:xfrm rot="10800000">
                  <a:off x="2515232" y="4232652"/>
                  <a:ext cx="5369655"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rot="10800000">
                  <a:off x="2515232" y="2178881"/>
                  <a:ext cx="5369655"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8" name="群組 7"/>
            <p:cNvGrpSpPr/>
            <p:nvPr/>
          </p:nvGrpSpPr>
          <p:grpSpPr>
            <a:xfrm>
              <a:off x="2722547" y="-28268"/>
              <a:ext cx="5566697" cy="6147753"/>
              <a:chOff x="2722547" y="-28268"/>
              <a:chExt cx="5566697" cy="6147753"/>
            </a:xfrm>
          </p:grpSpPr>
          <p:sp>
            <p:nvSpPr>
              <p:cNvPr id="21" name="文字方塊 20"/>
              <p:cNvSpPr txBox="1"/>
              <p:nvPr/>
            </p:nvSpPr>
            <p:spPr>
              <a:xfrm>
                <a:off x="2722547" y="34505"/>
                <a:ext cx="1301656" cy="1610175"/>
              </a:xfrm>
              <a:prstGeom prst="rect">
                <a:avLst/>
              </a:prstGeom>
              <a:noFill/>
            </p:spPr>
            <p:txBody>
              <a:bodyPr wrap="square" rtlCol="0">
                <a:spAutoFit/>
              </a:bodyPr>
              <a:lstStyle/>
              <a:p>
                <a:r>
                  <a:rPr lang="zh-TW" altLang="en-US" sz="6000" b="1" dirty="0">
                    <a:ln w="28575">
                      <a:solidFill>
                        <a:schemeClr val="accent5">
                          <a:lumMod val="50000"/>
                        </a:schemeClr>
                      </a:solidFill>
                    </a:ln>
                    <a:solidFill>
                      <a:srgbClr val="7030A0"/>
                    </a:solidFill>
                    <a:latin typeface="華康皮皮體W5" panose="040B0509000000000000" pitchFamily="81" charset="-120"/>
                    <a:ea typeface="華康皮皮體W5" panose="040B0509000000000000" pitchFamily="81" charset="-120"/>
                  </a:rPr>
                  <a:t>服</a:t>
                </a:r>
              </a:p>
            </p:txBody>
          </p:sp>
          <p:sp>
            <p:nvSpPr>
              <p:cNvPr id="22" name="文字方塊 21"/>
              <p:cNvSpPr txBox="1"/>
              <p:nvPr/>
            </p:nvSpPr>
            <p:spPr>
              <a:xfrm>
                <a:off x="5000324" y="34505"/>
                <a:ext cx="996965" cy="1610175"/>
              </a:xfrm>
              <a:prstGeom prst="rect">
                <a:avLst/>
              </a:prstGeom>
              <a:noFill/>
            </p:spPr>
            <p:txBody>
              <a:bodyPr wrap="none" rtlCol="0">
                <a:spAutoFit/>
              </a:bodyPr>
              <a:lstStyle/>
              <a:p>
                <a:r>
                  <a:rPr lang="zh-TW" altLang="en-US" sz="6000" b="1" dirty="0" smtClean="0">
                    <a:ln w="28575">
                      <a:solidFill>
                        <a:schemeClr val="accent5">
                          <a:lumMod val="50000"/>
                        </a:schemeClr>
                      </a:solidFill>
                    </a:ln>
                    <a:solidFill>
                      <a:srgbClr val="FFC000"/>
                    </a:solidFill>
                    <a:latin typeface="華康皮皮體W5" panose="040B0509000000000000" pitchFamily="81" charset="-120"/>
                    <a:ea typeface="華康皮皮體W5" panose="040B0509000000000000" pitchFamily="81" charset="-120"/>
                  </a:rPr>
                  <a:t>自</a:t>
                </a:r>
                <a:endParaRPr lang="zh-TW" altLang="en-US" sz="6000" b="1" dirty="0">
                  <a:ln w="28575">
                    <a:solidFill>
                      <a:schemeClr val="accent5">
                        <a:lumMod val="50000"/>
                      </a:schemeClr>
                    </a:solidFill>
                  </a:ln>
                  <a:solidFill>
                    <a:srgbClr val="FFC000"/>
                  </a:solidFill>
                  <a:latin typeface="華康皮皮體W5" panose="040B0509000000000000" pitchFamily="81" charset="-120"/>
                  <a:ea typeface="華康皮皮體W5" panose="040B0509000000000000" pitchFamily="81" charset="-120"/>
                </a:endParaRPr>
              </a:p>
            </p:txBody>
          </p:sp>
          <p:sp>
            <p:nvSpPr>
              <p:cNvPr id="23" name="文字方塊 22"/>
              <p:cNvSpPr txBox="1"/>
              <p:nvPr/>
            </p:nvSpPr>
            <p:spPr>
              <a:xfrm>
                <a:off x="7271234" y="-28268"/>
                <a:ext cx="996965" cy="1610176"/>
              </a:xfrm>
              <a:prstGeom prst="rect">
                <a:avLst/>
              </a:prstGeom>
              <a:noFill/>
            </p:spPr>
            <p:txBody>
              <a:bodyPr wrap="none" rtlCol="0">
                <a:spAutoFit/>
              </a:bodyPr>
              <a:lstStyle/>
              <a:p>
                <a:r>
                  <a:rPr lang="zh-TW" altLang="en-US" sz="6000" b="1" dirty="0" smtClean="0">
                    <a:ln w="28575">
                      <a:solidFill>
                        <a:schemeClr val="accent5">
                          <a:lumMod val="50000"/>
                        </a:schemeClr>
                      </a:solidFill>
                    </a:ln>
                    <a:solidFill>
                      <a:srgbClr val="00B050"/>
                    </a:solidFill>
                    <a:latin typeface="華康皮皮體W5" panose="040B0509000000000000" pitchFamily="81" charset="-120"/>
                    <a:ea typeface="華康皮皮體W5" panose="040B0509000000000000" pitchFamily="81" charset="-120"/>
                  </a:rPr>
                  <a:t>體</a:t>
                </a:r>
                <a:endParaRPr lang="zh-TW" altLang="en-US" sz="6000" b="1" dirty="0">
                  <a:ln w="28575">
                    <a:solidFill>
                      <a:schemeClr val="accent5">
                        <a:lumMod val="50000"/>
                      </a:schemeClr>
                    </a:solidFill>
                  </a:ln>
                  <a:solidFill>
                    <a:srgbClr val="00B050"/>
                  </a:solidFill>
                  <a:latin typeface="華康皮皮體W5" panose="040B0509000000000000" pitchFamily="81" charset="-120"/>
                  <a:ea typeface="華康皮皮體W5" panose="040B0509000000000000" pitchFamily="81" charset="-120"/>
                </a:endParaRPr>
              </a:p>
            </p:txBody>
          </p:sp>
          <p:sp>
            <p:nvSpPr>
              <p:cNvPr id="24" name="文字方塊 23"/>
              <p:cNvSpPr txBox="1"/>
              <p:nvPr/>
            </p:nvSpPr>
            <p:spPr>
              <a:xfrm>
                <a:off x="2778762" y="2388413"/>
                <a:ext cx="996965" cy="1610176"/>
              </a:xfrm>
              <a:prstGeom prst="rect">
                <a:avLst/>
              </a:prstGeom>
              <a:noFill/>
            </p:spPr>
            <p:txBody>
              <a:bodyPr wrap="none" rtlCol="0">
                <a:spAutoFit/>
              </a:bodyPr>
              <a:lstStyle/>
              <a:p>
                <a:r>
                  <a:rPr lang="zh-TW" altLang="en-US" sz="6000" b="1" dirty="0" smtClean="0">
                    <a:ln w="28575">
                      <a:solidFill>
                        <a:schemeClr val="accent5">
                          <a:lumMod val="50000"/>
                        </a:schemeClr>
                      </a:solidFill>
                    </a:ln>
                    <a:solidFill>
                      <a:srgbClr val="EE853E"/>
                    </a:solidFill>
                    <a:latin typeface="華康皮皮體W5" panose="040B0509000000000000" pitchFamily="81" charset="-120"/>
                    <a:ea typeface="華康皮皮體W5" panose="040B0509000000000000" pitchFamily="81" charset="-120"/>
                  </a:rPr>
                  <a:t>聯</a:t>
                </a:r>
                <a:endParaRPr lang="zh-TW" altLang="en-US" sz="6000" b="1" dirty="0">
                  <a:ln w="28575">
                    <a:solidFill>
                      <a:schemeClr val="accent5">
                        <a:lumMod val="50000"/>
                      </a:schemeClr>
                    </a:solidFill>
                  </a:ln>
                  <a:solidFill>
                    <a:srgbClr val="EE853E"/>
                  </a:solidFill>
                  <a:latin typeface="華康皮皮體W5" panose="040B0509000000000000" pitchFamily="81" charset="-120"/>
                  <a:ea typeface="華康皮皮體W5" panose="040B0509000000000000" pitchFamily="81" charset="-120"/>
                </a:endParaRPr>
              </a:p>
            </p:txBody>
          </p:sp>
          <p:sp>
            <p:nvSpPr>
              <p:cNvPr id="25" name="文字方塊 24"/>
              <p:cNvSpPr txBox="1"/>
              <p:nvPr/>
            </p:nvSpPr>
            <p:spPr>
              <a:xfrm>
                <a:off x="7289781" y="2411816"/>
                <a:ext cx="996965" cy="1610176"/>
              </a:xfrm>
              <a:prstGeom prst="rect">
                <a:avLst/>
              </a:prstGeom>
              <a:noFill/>
            </p:spPr>
            <p:txBody>
              <a:bodyPr wrap="none" rtlCol="0">
                <a:spAutoFit/>
              </a:bodyPr>
              <a:lstStyle/>
              <a:p>
                <a:r>
                  <a:rPr lang="zh-TW" altLang="en-US" sz="6000" b="1" dirty="0" smtClean="0">
                    <a:ln w="28575">
                      <a:solidFill>
                        <a:schemeClr val="accent5">
                          <a:lumMod val="50000"/>
                        </a:schemeClr>
                      </a:solidFill>
                    </a:ln>
                    <a:solidFill>
                      <a:srgbClr val="FF9999"/>
                    </a:solidFill>
                    <a:latin typeface="華康皮皮體W5" panose="040B0509000000000000" pitchFamily="81" charset="-120"/>
                    <a:ea typeface="華康皮皮體W5" panose="040B0509000000000000" pitchFamily="81" charset="-120"/>
                  </a:rPr>
                  <a:t>學</a:t>
                </a:r>
                <a:endParaRPr lang="zh-TW" altLang="en-US" sz="6000" b="1" dirty="0">
                  <a:ln w="28575">
                    <a:solidFill>
                      <a:schemeClr val="accent5">
                        <a:lumMod val="50000"/>
                      </a:schemeClr>
                    </a:solidFill>
                  </a:ln>
                  <a:solidFill>
                    <a:srgbClr val="FF9999"/>
                  </a:solidFill>
                  <a:latin typeface="華康皮皮體W5" panose="040B0509000000000000" pitchFamily="81" charset="-120"/>
                  <a:ea typeface="華康皮皮體W5" panose="040B0509000000000000" pitchFamily="81" charset="-120"/>
                </a:endParaRPr>
              </a:p>
            </p:txBody>
          </p:sp>
          <p:sp>
            <p:nvSpPr>
              <p:cNvPr id="26" name="文字方塊 25"/>
              <p:cNvSpPr txBox="1"/>
              <p:nvPr/>
            </p:nvSpPr>
            <p:spPr>
              <a:xfrm>
                <a:off x="2755865" y="4443552"/>
                <a:ext cx="996965" cy="1610175"/>
              </a:xfrm>
              <a:prstGeom prst="rect">
                <a:avLst/>
              </a:prstGeom>
              <a:noFill/>
            </p:spPr>
            <p:txBody>
              <a:bodyPr wrap="none" rtlCol="0">
                <a:spAutoFit/>
              </a:bodyPr>
              <a:lstStyle/>
              <a:p>
                <a:r>
                  <a:rPr lang="zh-TW" altLang="en-US" sz="6000" b="1" dirty="0" smtClean="0">
                    <a:ln w="28575">
                      <a:solidFill>
                        <a:schemeClr val="accent5">
                          <a:lumMod val="50000"/>
                        </a:schemeClr>
                      </a:solidFill>
                    </a:ln>
                    <a:solidFill>
                      <a:srgbClr val="F187D5"/>
                    </a:solidFill>
                    <a:latin typeface="華康皮皮體W5" panose="040B0509000000000000" pitchFamily="81" charset="-120"/>
                    <a:ea typeface="華康皮皮體W5" panose="040B0509000000000000" pitchFamily="81" charset="-120"/>
                  </a:rPr>
                  <a:t>志</a:t>
                </a:r>
                <a:endParaRPr lang="zh-TW" altLang="en-US" sz="6000" b="1" dirty="0">
                  <a:ln w="28575">
                    <a:solidFill>
                      <a:schemeClr val="accent5">
                        <a:lumMod val="50000"/>
                      </a:schemeClr>
                    </a:solidFill>
                  </a:ln>
                  <a:solidFill>
                    <a:srgbClr val="F187D5"/>
                  </a:solidFill>
                  <a:latin typeface="華康皮皮體W5" panose="040B0509000000000000" pitchFamily="81" charset="-120"/>
                  <a:ea typeface="華康皮皮體W5" panose="040B0509000000000000" pitchFamily="81" charset="-120"/>
                </a:endParaRPr>
              </a:p>
            </p:txBody>
          </p:sp>
          <p:sp>
            <p:nvSpPr>
              <p:cNvPr id="27" name="文字方塊 26"/>
              <p:cNvSpPr txBox="1"/>
              <p:nvPr/>
            </p:nvSpPr>
            <p:spPr>
              <a:xfrm>
                <a:off x="4972591" y="4446375"/>
                <a:ext cx="996965" cy="1610174"/>
              </a:xfrm>
              <a:prstGeom prst="rect">
                <a:avLst/>
              </a:prstGeom>
              <a:noFill/>
            </p:spPr>
            <p:txBody>
              <a:bodyPr wrap="none" rtlCol="0">
                <a:spAutoFit/>
              </a:bodyPr>
              <a:lstStyle/>
              <a:p>
                <a:r>
                  <a:rPr lang="zh-TW" altLang="en-US" sz="6000" b="1" dirty="0" smtClean="0">
                    <a:ln w="28575">
                      <a:solidFill>
                        <a:schemeClr val="accent5">
                          <a:lumMod val="50000"/>
                        </a:schemeClr>
                      </a:solidFill>
                    </a:ln>
                    <a:solidFill>
                      <a:srgbClr val="FF0000"/>
                    </a:solidFill>
                    <a:latin typeface="華康皮皮體W5" panose="040B0509000000000000" pitchFamily="81" charset="-120"/>
                    <a:ea typeface="華康皮皮體W5" panose="040B0509000000000000" pitchFamily="81" charset="-120"/>
                  </a:rPr>
                  <a:t>康</a:t>
                </a:r>
                <a:endParaRPr lang="zh-TW" altLang="en-US" sz="6000" b="1" dirty="0">
                  <a:ln w="28575">
                    <a:solidFill>
                      <a:schemeClr val="accent5">
                        <a:lumMod val="50000"/>
                      </a:schemeClr>
                    </a:solidFill>
                  </a:ln>
                  <a:solidFill>
                    <a:srgbClr val="FF0000"/>
                  </a:solidFill>
                  <a:latin typeface="華康皮皮體W5" panose="040B0509000000000000" pitchFamily="81" charset="-120"/>
                  <a:ea typeface="華康皮皮體W5" panose="040B0509000000000000" pitchFamily="81" charset="-120"/>
                </a:endParaRPr>
              </a:p>
            </p:txBody>
          </p:sp>
          <p:sp>
            <p:nvSpPr>
              <p:cNvPr id="28" name="文字方塊 27"/>
              <p:cNvSpPr txBox="1"/>
              <p:nvPr/>
            </p:nvSpPr>
            <p:spPr>
              <a:xfrm>
                <a:off x="7292279" y="4509311"/>
                <a:ext cx="996965" cy="1610174"/>
              </a:xfrm>
              <a:prstGeom prst="rect">
                <a:avLst/>
              </a:prstGeom>
              <a:noFill/>
            </p:spPr>
            <p:txBody>
              <a:bodyPr wrap="none" rtlCol="0">
                <a:spAutoFit/>
              </a:bodyPr>
              <a:lstStyle/>
              <a:p>
                <a:r>
                  <a:rPr lang="zh-TW" altLang="en-US" sz="6000" b="1" dirty="0" smtClean="0">
                    <a:ln w="28575">
                      <a:solidFill>
                        <a:schemeClr val="accent5">
                          <a:lumMod val="50000"/>
                        </a:schemeClr>
                      </a:solidFill>
                    </a:ln>
                    <a:solidFill>
                      <a:srgbClr val="2FC9FF"/>
                    </a:solidFill>
                    <a:latin typeface="華康皮皮體W5" panose="040B0509000000000000" pitchFamily="81" charset="-120"/>
                    <a:ea typeface="華康皮皮體W5" panose="040B0509000000000000" pitchFamily="81" charset="-120"/>
                  </a:rPr>
                  <a:t>技</a:t>
                </a:r>
                <a:endParaRPr lang="zh-TW" altLang="en-US" sz="6000" b="1" dirty="0">
                  <a:ln w="28575">
                    <a:solidFill>
                      <a:schemeClr val="accent5">
                        <a:lumMod val="50000"/>
                      </a:schemeClr>
                    </a:solidFill>
                  </a:ln>
                  <a:solidFill>
                    <a:srgbClr val="2FC9FF"/>
                  </a:solidFill>
                  <a:latin typeface="華康皮皮體W5" panose="040B0509000000000000" pitchFamily="81" charset="-120"/>
                  <a:ea typeface="華康皮皮體W5" panose="040B0509000000000000" pitchFamily="81" charset="-120"/>
                </a:endParaRPr>
              </a:p>
            </p:txBody>
          </p:sp>
        </p:grpSp>
        <p:sp>
          <p:nvSpPr>
            <p:cNvPr id="9" name="文字方塊 8"/>
            <p:cNvSpPr txBox="1"/>
            <p:nvPr/>
          </p:nvSpPr>
          <p:spPr>
            <a:xfrm>
              <a:off x="2469656" y="1481054"/>
              <a:ext cx="1499128" cy="400110"/>
            </a:xfrm>
            <a:prstGeom prst="rect">
              <a:avLst/>
            </a:prstGeom>
            <a:noFill/>
          </p:spPr>
          <p:txBody>
            <a:bodyPr wrap="none" rtlCol="0">
              <a:spAutoFit/>
            </a:bodyPr>
            <a:lstStyle/>
            <a:p>
              <a:r>
                <a:rPr lang="zh-TW" altLang="en-US" sz="2000" b="1" dirty="0" smtClean="0">
                  <a:solidFill>
                    <a:schemeClr val="accent5">
                      <a:lumMod val="50000"/>
                    </a:schemeClr>
                  </a:solidFill>
                  <a:latin typeface="華康圓體 Std W3" panose="02000300000000000000" pitchFamily="50" charset="-120"/>
                  <a:ea typeface="華康圓體 Std W3" panose="02000300000000000000" pitchFamily="50" charset="-120"/>
                </a:rPr>
                <a:t>服務性社團</a:t>
              </a:r>
              <a:endParaRPr lang="zh-TW" altLang="en-US" sz="2000" b="1" dirty="0">
                <a:solidFill>
                  <a:schemeClr val="accent5">
                    <a:lumMod val="50000"/>
                  </a:schemeClr>
                </a:solidFill>
                <a:latin typeface="華康圓體 Std W3" panose="02000300000000000000" pitchFamily="50" charset="-120"/>
                <a:ea typeface="華康圓體 Std W3" panose="02000300000000000000" pitchFamily="50" charset="-120"/>
              </a:endParaRPr>
            </a:p>
          </p:txBody>
        </p:sp>
        <p:sp>
          <p:nvSpPr>
            <p:cNvPr id="11" name="文字方塊 10"/>
            <p:cNvSpPr txBox="1"/>
            <p:nvPr/>
          </p:nvSpPr>
          <p:spPr>
            <a:xfrm>
              <a:off x="4744959" y="1481055"/>
              <a:ext cx="1467068" cy="400110"/>
            </a:xfrm>
            <a:prstGeom prst="rect">
              <a:avLst/>
            </a:prstGeom>
            <a:noFill/>
          </p:spPr>
          <p:txBody>
            <a:bodyPr wrap="none" rtlCol="0">
              <a:spAutoFit/>
            </a:bodyPr>
            <a:lstStyle/>
            <a:p>
              <a:r>
                <a:rPr lang="zh-TW" altLang="en-US" sz="2000" b="1" dirty="0" smtClean="0">
                  <a:solidFill>
                    <a:schemeClr val="accent5">
                      <a:lumMod val="50000"/>
                    </a:schemeClr>
                  </a:solidFill>
                  <a:latin typeface="華康圓體 Std W3" panose="02000300000000000000" pitchFamily="50" charset="-120"/>
                  <a:ea typeface="華康圓體 Std W3" panose="02000300000000000000" pitchFamily="50" charset="-120"/>
                </a:rPr>
                <a:t>自治性社團</a:t>
              </a:r>
              <a:endParaRPr lang="zh-TW" altLang="en-US" sz="2000" b="1" dirty="0">
                <a:solidFill>
                  <a:schemeClr val="accent5">
                    <a:lumMod val="50000"/>
                  </a:schemeClr>
                </a:solidFill>
                <a:latin typeface="華康圓體 Std W3" panose="02000300000000000000" pitchFamily="50" charset="-120"/>
                <a:ea typeface="華康圓體 Std W3" panose="02000300000000000000" pitchFamily="50" charset="-120"/>
              </a:endParaRPr>
            </a:p>
          </p:txBody>
        </p:sp>
        <p:sp>
          <p:nvSpPr>
            <p:cNvPr id="12" name="文字方塊 11"/>
            <p:cNvSpPr txBox="1"/>
            <p:nvPr/>
          </p:nvSpPr>
          <p:spPr>
            <a:xfrm>
              <a:off x="7105370" y="1481054"/>
              <a:ext cx="1467068" cy="400110"/>
            </a:xfrm>
            <a:prstGeom prst="rect">
              <a:avLst/>
            </a:prstGeom>
            <a:noFill/>
          </p:spPr>
          <p:txBody>
            <a:bodyPr wrap="none" rtlCol="0">
              <a:spAutoFit/>
            </a:bodyPr>
            <a:lstStyle/>
            <a:p>
              <a:r>
                <a:rPr lang="zh-TW" altLang="en-US" sz="2000" b="1" dirty="0" smtClean="0">
                  <a:solidFill>
                    <a:schemeClr val="accent5">
                      <a:lumMod val="50000"/>
                    </a:schemeClr>
                  </a:solidFill>
                  <a:latin typeface="華康圓體 Std W3" panose="02000300000000000000" pitchFamily="50" charset="-120"/>
                  <a:ea typeface="華康圓體 Std W3" panose="02000300000000000000" pitchFamily="50" charset="-120"/>
                </a:rPr>
                <a:t>體能性社團</a:t>
              </a:r>
              <a:endParaRPr lang="zh-TW" altLang="en-US" sz="2000" b="1" dirty="0">
                <a:solidFill>
                  <a:schemeClr val="accent5">
                    <a:lumMod val="50000"/>
                  </a:schemeClr>
                </a:solidFill>
                <a:latin typeface="華康圓體 Std W3" panose="02000300000000000000" pitchFamily="50" charset="-120"/>
                <a:ea typeface="華康圓體 Std W3" panose="02000300000000000000" pitchFamily="50" charset="-120"/>
              </a:endParaRPr>
            </a:p>
          </p:txBody>
        </p:sp>
        <p:sp>
          <p:nvSpPr>
            <p:cNvPr id="14" name="文字方塊 13"/>
            <p:cNvSpPr txBox="1"/>
            <p:nvPr/>
          </p:nvSpPr>
          <p:spPr>
            <a:xfrm>
              <a:off x="2469657" y="5981757"/>
              <a:ext cx="1467068" cy="400110"/>
            </a:xfrm>
            <a:prstGeom prst="rect">
              <a:avLst/>
            </a:prstGeom>
            <a:noFill/>
          </p:spPr>
          <p:txBody>
            <a:bodyPr wrap="none" rtlCol="0">
              <a:spAutoFit/>
            </a:bodyPr>
            <a:lstStyle/>
            <a:p>
              <a:r>
                <a:rPr lang="zh-TW" altLang="en-US" sz="2000" b="1" dirty="0" smtClean="0">
                  <a:solidFill>
                    <a:schemeClr val="accent5">
                      <a:lumMod val="50000"/>
                    </a:schemeClr>
                  </a:solidFill>
                  <a:latin typeface="華康圓體 Std W3" panose="02000300000000000000" pitchFamily="50" charset="-120"/>
                  <a:ea typeface="華康圓體 Std W3" panose="02000300000000000000" pitchFamily="50" charset="-120"/>
                </a:rPr>
                <a:t>志工性社團</a:t>
              </a:r>
              <a:endParaRPr lang="zh-TW" altLang="en-US" sz="2000" b="1" dirty="0">
                <a:solidFill>
                  <a:schemeClr val="accent5">
                    <a:lumMod val="50000"/>
                  </a:schemeClr>
                </a:solidFill>
                <a:latin typeface="華康圓體 Std W3" panose="02000300000000000000" pitchFamily="50" charset="-120"/>
                <a:ea typeface="華康圓體 Std W3" panose="02000300000000000000" pitchFamily="50" charset="-120"/>
              </a:endParaRPr>
            </a:p>
          </p:txBody>
        </p:sp>
        <p:sp>
          <p:nvSpPr>
            <p:cNvPr id="15" name="文字方塊 14"/>
            <p:cNvSpPr txBox="1"/>
            <p:nvPr/>
          </p:nvSpPr>
          <p:spPr>
            <a:xfrm>
              <a:off x="4737539" y="6017824"/>
              <a:ext cx="1467068" cy="400110"/>
            </a:xfrm>
            <a:prstGeom prst="rect">
              <a:avLst/>
            </a:prstGeom>
            <a:noFill/>
          </p:spPr>
          <p:txBody>
            <a:bodyPr wrap="none" rtlCol="0">
              <a:spAutoFit/>
            </a:bodyPr>
            <a:lstStyle/>
            <a:p>
              <a:r>
                <a:rPr lang="zh-TW" altLang="en-US" sz="2000" b="1" dirty="0" smtClean="0">
                  <a:solidFill>
                    <a:schemeClr val="accent5">
                      <a:lumMod val="50000"/>
                    </a:schemeClr>
                  </a:solidFill>
                  <a:latin typeface="華康圓體 Std W3" panose="02000300000000000000" pitchFamily="50" charset="-120"/>
                  <a:ea typeface="華康圓體 Std W3" panose="02000300000000000000" pitchFamily="50" charset="-120"/>
                </a:rPr>
                <a:t>康樂性社團</a:t>
              </a:r>
              <a:endParaRPr lang="zh-TW" altLang="en-US" sz="2000" b="1" dirty="0">
                <a:solidFill>
                  <a:schemeClr val="accent5">
                    <a:lumMod val="50000"/>
                  </a:schemeClr>
                </a:solidFill>
                <a:latin typeface="華康圓體 Std W3" panose="02000300000000000000" pitchFamily="50" charset="-120"/>
                <a:ea typeface="華康圓體 Std W3" panose="02000300000000000000" pitchFamily="50" charset="-120"/>
              </a:endParaRPr>
            </a:p>
          </p:txBody>
        </p:sp>
        <p:sp>
          <p:nvSpPr>
            <p:cNvPr id="16" name="文字方塊 15"/>
            <p:cNvSpPr txBox="1"/>
            <p:nvPr/>
          </p:nvSpPr>
          <p:spPr>
            <a:xfrm>
              <a:off x="7105370" y="5924628"/>
              <a:ext cx="1467068" cy="400110"/>
            </a:xfrm>
            <a:prstGeom prst="rect">
              <a:avLst/>
            </a:prstGeom>
            <a:noFill/>
          </p:spPr>
          <p:txBody>
            <a:bodyPr wrap="none" rtlCol="0">
              <a:spAutoFit/>
            </a:bodyPr>
            <a:lstStyle/>
            <a:p>
              <a:r>
                <a:rPr lang="zh-TW" altLang="en-US" sz="2000" b="1" dirty="0" smtClean="0">
                  <a:solidFill>
                    <a:schemeClr val="accent5">
                      <a:lumMod val="50000"/>
                    </a:schemeClr>
                  </a:solidFill>
                  <a:latin typeface="華康圓體 Std W3" panose="02000300000000000000" pitchFamily="50" charset="-120"/>
                  <a:ea typeface="華康圓體 Std W3" panose="02000300000000000000" pitchFamily="50" charset="-120"/>
                </a:rPr>
                <a:t>技藝性社團</a:t>
              </a:r>
              <a:endParaRPr lang="zh-TW" altLang="en-US" sz="2000" b="1" dirty="0">
                <a:solidFill>
                  <a:schemeClr val="accent5">
                    <a:lumMod val="50000"/>
                  </a:schemeClr>
                </a:solidFill>
                <a:latin typeface="華康圓體 Std W3" panose="02000300000000000000" pitchFamily="50" charset="-120"/>
                <a:ea typeface="華康圓體 Std W3" panose="02000300000000000000" pitchFamily="50" charset="-120"/>
              </a:endParaRPr>
            </a:p>
          </p:txBody>
        </p:sp>
        <p:sp>
          <p:nvSpPr>
            <p:cNvPr id="17" name="文字方塊 16"/>
            <p:cNvSpPr txBox="1"/>
            <p:nvPr/>
          </p:nvSpPr>
          <p:spPr>
            <a:xfrm>
              <a:off x="2469657" y="3849851"/>
              <a:ext cx="1467068" cy="400110"/>
            </a:xfrm>
            <a:prstGeom prst="rect">
              <a:avLst/>
            </a:prstGeom>
            <a:noFill/>
          </p:spPr>
          <p:txBody>
            <a:bodyPr wrap="none" rtlCol="0">
              <a:spAutoFit/>
            </a:bodyPr>
            <a:lstStyle/>
            <a:p>
              <a:r>
                <a:rPr lang="zh-TW" altLang="en-US" sz="2000" b="1" dirty="0" smtClean="0">
                  <a:solidFill>
                    <a:schemeClr val="accent5">
                      <a:lumMod val="50000"/>
                    </a:schemeClr>
                  </a:solidFill>
                  <a:latin typeface="華康圓體 Std W3" panose="02000300000000000000" pitchFamily="50" charset="-120"/>
                  <a:ea typeface="華康圓體 Std W3" panose="02000300000000000000" pitchFamily="50" charset="-120"/>
                </a:rPr>
                <a:t>聯誼性社團</a:t>
              </a:r>
              <a:endParaRPr lang="zh-TW" altLang="en-US" sz="2000" b="1" dirty="0">
                <a:solidFill>
                  <a:schemeClr val="accent5">
                    <a:lumMod val="50000"/>
                  </a:schemeClr>
                </a:solidFill>
                <a:latin typeface="華康圓體 Std W3" panose="02000300000000000000" pitchFamily="50" charset="-120"/>
                <a:ea typeface="華康圓體 Std W3" panose="02000300000000000000" pitchFamily="50" charset="-120"/>
              </a:endParaRPr>
            </a:p>
          </p:txBody>
        </p:sp>
        <p:sp>
          <p:nvSpPr>
            <p:cNvPr id="18" name="文字方塊 17"/>
            <p:cNvSpPr txBox="1"/>
            <p:nvPr/>
          </p:nvSpPr>
          <p:spPr>
            <a:xfrm>
              <a:off x="7105371" y="3849851"/>
              <a:ext cx="1467068" cy="400110"/>
            </a:xfrm>
            <a:prstGeom prst="rect">
              <a:avLst/>
            </a:prstGeom>
            <a:noFill/>
          </p:spPr>
          <p:txBody>
            <a:bodyPr wrap="none" rtlCol="0">
              <a:spAutoFit/>
            </a:bodyPr>
            <a:lstStyle/>
            <a:p>
              <a:r>
                <a:rPr lang="zh-TW" altLang="en-US" sz="2000" b="1" dirty="0" smtClean="0">
                  <a:solidFill>
                    <a:schemeClr val="accent5">
                      <a:lumMod val="50000"/>
                    </a:schemeClr>
                  </a:solidFill>
                  <a:latin typeface="華康圓體 Std W3" panose="02000300000000000000" pitchFamily="50" charset="-120"/>
                  <a:ea typeface="華康圓體 Std W3" panose="02000300000000000000" pitchFamily="50" charset="-120"/>
                </a:rPr>
                <a:t>學藝性社團</a:t>
              </a:r>
              <a:endParaRPr lang="zh-TW" altLang="en-US" sz="2000" b="1" dirty="0">
                <a:solidFill>
                  <a:schemeClr val="accent5">
                    <a:lumMod val="50000"/>
                  </a:schemeClr>
                </a:solidFill>
                <a:latin typeface="華康圓體 Std W3" panose="02000300000000000000" pitchFamily="50" charset="-120"/>
                <a:ea typeface="華康圓體 Std W3" panose="02000300000000000000" pitchFamily="50" charset="-120"/>
              </a:endParaRPr>
            </a:p>
          </p:txBody>
        </p:sp>
        <p:sp>
          <p:nvSpPr>
            <p:cNvPr id="19" name="文字方塊 18"/>
            <p:cNvSpPr txBox="1"/>
            <p:nvPr/>
          </p:nvSpPr>
          <p:spPr>
            <a:xfrm>
              <a:off x="4265764" y="3660489"/>
              <a:ext cx="2410620" cy="829483"/>
            </a:xfrm>
            <a:prstGeom prst="rect">
              <a:avLst/>
            </a:prstGeom>
            <a:noFill/>
          </p:spPr>
          <p:txBody>
            <a:bodyPr wrap="square" rtlCol="0">
              <a:spAutoFit/>
            </a:bodyPr>
            <a:lstStyle/>
            <a:p>
              <a:pPr algn="ctr"/>
              <a:r>
                <a:rPr lang="zh-TW" altLang="en-US" sz="1400" b="1" dirty="0" smtClean="0">
                  <a:solidFill>
                    <a:schemeClr val="accent5">
                      <a:lumMod val="50000"/>
                    </a:schemeClr>
                  </a:solidFill>
                  <a:latin typeface="華康圓體 Std W3" panose="02000300000000000000" pitchFamily="50" charset="-120"/>
                  <a:ea typeface="華康圓體 Std W3" panose="02000300000000000000" pitchFamily="50" charset="-120"/>
                </a:rPr>
                <a:t>學生行政中心</a:t>
              </a:r>
              <a:endParaRPr lang="en-US" altLang="zh-TW" sz="1400" b="1" dirty="0" smtClean="0">
                <a:solidFill>
                  <a:schemeClr val="accent5">
                    <a:lumMod val="50000"/>
                  </a:schemeClr>
                </a:solidFill>
                <a:latin typeface="華康圓體 Std W3" panose="02000300000000000000" pitchFamily="50" charset="-120"/>
                <a:ea typeface="華康圓體 Std W3" panose="02000300000000000000" pitchFamily="50" charset="-120"/>
              </a:endParaRPr>
            </a:p>
            <a:p>
              <a:pPr algn="ctr"/>
              <a:r>
                <a:rPr lang="zh-TW" altLang="en-US" sz="1400" b="1" dirty="0" smtClean="0">
                  <a:solidFill>
                    <a:schemeClr val="accent5">
                      <a:lumMod val="50000"/>
                    </a:schemeClr>
                  </a:solidFill>
                  <a:latin typeface="華康圓體 Std W3" panose="02000300000000000000" pitchFamily="50" charset="-120"/>
                  <a:ea typeface="華康圓體 Std W3" panose="02000300000000000000" pitchFamily="50" charset="-120"/>
                </a:rPr>
                <a:t>學生議會</a:t>
              </a:r>
              <a:r>
                <a:rPr lang="en-US" altLang="zh-TW" sz="1400" b="1" dirty="0" smtClean="0">
                  <a:solidFill>
                    <a:schemeClr val="accent5">
                      <a:lumMod val="50000"/>
                    </a:schemeClr>
                  </a:solidFill>
                  <a:latin typeface="華康圓體 Std W3" panose="02000300000000000000" pitchFamily="50" charset="-120"/>
                  <a:ea typeface="華康圓體 Std W3" panose="02000300000000000000" pitchFamily="50" charset="-120"/>
                </a:rPr>
                <a:t>. </a:t>
              </a:r>
              <a:r>
                <a:rPr lang="zh-TW" altLang="en-US" sz="1400" b="1" dirty="0" smtClean="0">
                  <a:solidFill>
                    <a:schemeClr val="accent5">
                      <a:lumMod val="50000"/>
                    </a:schemeClr>
                  </a:solidFill>
                  <a:latin typeface="華康圓體 Std W3" panose="02000300000000000000" pitchFamily="50" charset="-120"/>
                  <a:ea typeface="華康圓體 Std W3" panose="02000300000000000000" pitchFamily="50" charset="-120"/>
                </a:rPr>
                <a:t>學生評議</a:t>
              </a:r>
              <a:r>
                <a:rPr lang="zh-TW" altLang="en-US" sz="1400" b="1" dirty="0">
                  <a:solidFill>
                    <a:schemeClr val="accent5">
                      <a:lumMod val="50000"/>
                    </a:schemeClr>
                  </a:solidFill>
                  <a:latin typeface="華康圓體 Std W3" panose="02000300000000000000" pitchFamily="50" charset="-120"/>
                  <a:ea typeface="華康圓體 Std W3" panose="02000300000000000000" pitchFamily="50" charset="-120"/>
                </a:rPr>
                <a:t>會</a:t>
              </a:r>
            </a:p>
          </p:txBody>
        </p:sp>
        <p:sp>
          <p:nvSpPr>
            <p:cNvPr id="20" name="文字方塊 19"/>
            <p:cNvSpPr txBox="1"/>
            <p:nvPr/>
          </p:nvSpPr>
          <p:spPr>
            <a:xfrm>
              <a:off x="4282574" y="2265779"/>
              <a:ext cx="2420604" cy="923330"/>
            </a:xfrm>
            <a:prstGeom prst="rect">
              <a:avLst/>
            </a:prstGeom>
            <a:noFill/>
          </p:spPr>
          <p:txBody>
            <a:bodyPr wrap="square" rtlCol="0">
              <a:spAutoFit/>
            </a:bodyPr>
            <a:lstStyle/>
            <a:p>
              <a:pPr algn="ctr"/>
              <a:r>
                <a:rPr lang="zh-TW" altLang="en-US" sz="5400" b="1" dirty="0" smtClean="0">
                  <a:ln w="28575">
                    <a:solidFill>
                      <a:schemeClr val="accent5">
                        <a:lumMod val="50000"/>
                      </a:schemeClr>
                    </a:solidFill>
                  </a:ln>
                  <a:solidFill>
                    <a:srgbClr val="FFFFFF"/>
                  </a:solidFill>
                  <a:latin typeface="華康皮皮體W5" panose="040B0509000000000000" pitchFamily="81" charset="-120"/>
                  <a:ea typeface="華康皮皮體W5" panose="040B0509000000000000" pitchFamily="81" charset="-120"/>
                </a:rPr>
                <a:t>學生會</a:t>
              </a:r>
              <a:endParaRPr lang="zh-TW" altLang="en-US" sz="5400" b="1" dirty="0">
                <a:ln w="28575">
                  <a:solidFill>
                    <a:schemeClr val="accent5">
                      <a:lumMod val="50000"/>
                    </a:schemeClr>
                  </a:solidFill>
                </a:ln>
                <a:solidFill>
                  <a:srgbClr val="FFFFFF"/>
                </a:solidFill>
                <a:latin typeface="華康皮皮體W5" panose="040B0509000000000000" pitchFamily="81" charset="-120"/>
                <a:ea typeface="華康皮皮體W5" panose="040B0509000000000000" pitchFamily="81" charset="-120"/>
              </a:endParaRPr>
            </a:p>
          </p:txBody>
        </p:sp>
      </p:grpSp>
      <p:sp>
        <p:nvSpPr>
          <p:cNvPr id="35" name="Rectangle 18"/>
          <p:cNvSpPr>
            <a:spLocks noChangeArrowheads="1"/>
          </p:cNvSpPr>
          <p:nvPr/>
        </p:nvSpPr>
        <p:spPr bwMode="auto">
          <a:xfrm>
            <a:off x="2355631" y="5952797"/>
            <a:ext cx="3291992" cy="338554"/>
          </a:xfrm>
          <a:prstGeom prst="rect">
            <a:avLst/>
          </a:prstGeom>
          <a:noFill/>
          <a:ln w="9525">
            <a:noFill/>
            <a:miter lim="800000"/>
            <a:headEnd/>
            <a:tailEnd/>
          </a:ln>
        </p:spPr>
        <p:txBody>
          <a:bodyPr>
            <a:spAutoFit/>
          </a:bodyPr>
          <a:lstStyle/>
          <a:p>
            <a:pPr algn="r"/>
            <a:r>
              <a:rPr kumimoji="0" lang="zh-TW" altLang="en-US" sz="16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康樂性社團 共計</a:t>
            </a:r>
            <a:r>
              <a:rPr lang="en-US" altLang="zh-TW" sz="16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6</a:t>
            </a:r>
            <a:r>
              <a:rPr kumimoji="0" lang="zh-TW" altLang="en-US" sz="1600" dirty="0" smtClean="0">
                <a:solidFill>
                  <a:srgbClr val="FF0000"/>
                </a:solidFill>
                <a:latin typeface="Arial" panose="020B0604020202020204" pitchFamily="34" charset="0"/>
                <a:ea typeface="標楷體" panose="03000509000000000000" pitchFamily="65" charset="-120"/>
                <a:cs typeface="Arial" panose="020B0604020202020204" pitchFamily="34" charset="0"/>
              </a:rPr>
              <a:t>個</a:t>
            </a:r>
            <a:endParaRPr kumimoji="0" lang="en-US" altLang="zh-TW" sz="1600" dirty="0">
              <a:solidFill>
                <a:srgbClr val="FF0000"/>
              </a:solidFill>
              <a:latin typeface="Arial" panose="020B0604020202020204" pitchFamily="34" charset="0"/>
              <a:ea typeface="標楷體" panose="03000509000000000000" pitchFamily="65" charset="-120"/>
              <a:cs typeface="Arial" panose="020B0604020202020204" pitchFamily="34" charset="0"/>
            </a:endParaRPr>
          </a:p>
        </p:txBody>
      </p:sp>
      <p:sp>
        <p:nvSpPr>
          <p:cNvPr id="36" name="Rectangle 20"/>
          <p:cNvSpPr>
            <a:spLocks noChangeArrowheads="1"/>
          </p:cNvSpPr>
          <p:nvPr/>
        </p:nvSpPr>
        <p:spPr bwMode="auto">
          <a:xfrm>
            <a:off x="5905597" y="1610181"/>
            <a:ext cx="2626471" cy="338554"/>
          </a:xfrm>
          <a:prstGeom prst="rect">
            <a:avLst/>
          </a:prstGeom>
          <a:noFill/>
          <a:ln w="9525">
            <a:noFill/>
            <a:miter lim="800000"/>
            <a:headEnd/>
            <a:tailEnd/>
          </a:ln>
        </p:spPr>
        <p:txBody>
          <a:bodyPr>
            <a:spAutoFit/>
          </a:bodyPr>
          <a:lstStyle/>
          <a:p>
            <a:r>
              <a:rPr kumimoji="0" lang="zh-TW" altLang="en-US" sz="1600" dirty="0" smtClean="0">
                <a:solidFill>
                  <a:srgbClr val="00B050"/>
                </a:solidFill>
                <a:latin typeface="Arial" panose="020B0604020202020204" pitchFamily="34" charset="0"/>
                <a:ea typeface="標楷體" panose="03000509000000000000" pitchFamily="65" charset="-120"/>
                <a:cs typeface="Arial" panose="020B0604020202020204" pitchFamily="34" charset="0"/>
              </a:rPr>
              <a:t>體能性社團 共計</a:t>
            </a:r>
            <a:r>
              <a:rPr kumimoji="0" lang="en-US" altLang="zh-TW" sz="1600" dirty="0" smtClean="0">
                <a:solidFill>
                  <a:srgbClr val="00B050"/>
                </a:solidFill>
                <a:latin typeface="Arial" panose="020B0604020202020204" pitchFamily="34" charset="0"/>
                <a:ea typeface="標楷體" panose="03000509000000000000" pitchFamily="65" charset="-120"/>
                <a:cs typeface="Arial" panose="020B0604020202020204" pitchFamily="34" charset="0"/>
              </a:rPr>
              <a:t>17</a:t>
            </a:r>
            <a:r>
              <a:rPr kumimoji="0" lang="zh-TW" altLang="en-US" sz="1600" dirty="0" smtClean="0">
                <a:solidFill>
                  <a:srgbClr val="00B050"/>
                </a:solidFill>
                <a:latin typeface="Arial" panose="020B0604020202020204" pitchFamily="34" charset="0"/>
                <a:ea typeface="標楷體" panose="03000509000000000000" pitchFamily="65" charset="-120"/>
                <a:cs typeface="Arial" panose="020B0604020202020204" pitchFamily="34" charset="0"/>
              </a:rPr>
              <a:t>個</a:t>
            </a:r>
            <a:endParaRPr kumimoji="0" lang="en-US" altLang="zh-TW" sz="1600" dirty="0">
              <a:solidFill>
                <a:srgbClr val="00B050"/>
              </a:solidFill>
              <a:latin typeface="Arial" panose="020B0604020202020204" pitchFamily="34" charset="0"/>
              <a:ea typeface="標楷體" panose="03000509000000000000" pitchFamily="65" charset="-120"/>
              <a:cs typeface="Arial" panose="020B0604020202020204" pitchFamily="34" charset="0"/>
            </a:endParaRPr>
          </a:p>
        </p:txBody>
      </p:sp>
      <p:sp>
        <p:nvSpPr>
          <p:cNvPr id="37" name="Rectangle 20"/>
          <p:cNvSpPr>
            <a:spLocks noChangeArrowheads="1"/>
          </p:cNvSpPr>
          <p:nvPr/>
        </p:nvSpPr>
        <p:spPr bwMode="auto">
          <a:xfrm>
            <a:off x="6000922" y="5950674"/>
            <a:ext cx="2626470" cy="338554"/>
          </a:xfrm>
          <a:prstGeom prst="rect">
            <a:avLst/>
          </a:prstGeom>
          <a:noFill/>
          <a:ln w="9525">
            <a:noFill/>
            <a:miter lim="800000"/>
            <a:headEnd/>
            <a:tailEnd/>
          </a:ln>
        </p:spPr>
        <p:txBody>
          <a:bodyPr>
            <a:spAutoFit/>
          </a:bodyPr>
          <a:lstStyle/>
          <a:p>
            <a:r>
              <a:rPr kumimoji="0" lang="zh-TW" altLang="en-US" sz="1600" dirty="0" smtClean="0">
                <a:solidFill>
                  <a:srgbClr val="00B0F0"/>
                </a:solidFill>
                <a:latin typeface="Arial" panose="020B0604020202020204" pitchFamily="34" charset="0"/>
                <a:ea typeface="標楷體" panose="03000509000000000000" pitchFamily="65" charset="-120"/>
                <a:cs typeface="Arial" panose="020B0604020202020204" pitchFamily="34" charset="0"/>
              </a:rPr>
              <a:t>技藝性社團 共計</a:t>
            </a:r>
            <a:r>
              <a:rPr kumimoji="0" lang="en-US" altLang="zh-TW" sz="1600" dirty="0" smtClean="0">
                <a:solidFill>
                  <a:srgbClr val="00B0F0"/>
                </a:solidFill>
                <a:latin typeface="Arial" panose="020B0604020202020204" pitchFamily="34" charset="0"/>
                <a:ea typeface="標楷體" panose="03000509000000000000" pitchFamily="65" charset="-120"/>
                <a:cs typeface="Arial" panose="020B0604020202020204" pitchFamily="34" charset="0"/>
              </a:rPr>
              <a:t>15</a:t>
            </a:r>
            <a:r>
              <a:rPr kumimoji="0" lang="zh-TW" altLang="en-US" sz="1600" dirty="0" smtClean="0">
                <a:solidFill>
                  <a:srgbClr val="00B0F0"/>
                </a:solidFill>
                <a:latin typeface="Arial" panose="020B0604020202020204" pitchFamily="34" charset="0"/>
                <a:ea typeface="標楷體" panose="03000509000000000000" pitchFamily="65" charset="-120"/>
                <a:cs typeface="Arial" panose="020B0604020202020204" pitchFamily="34" charset="0"/>
              </a:rPr>
              <a:t>個</a:t>
            </a:r>
            <a:endParaRPr kumimoji="0" lang="en-US" altLang="zh-TW" sz="1600" dirty="0">
              <a:solidFill>
                <a:srgbClr val="00B0F0"/>
              </a:solidFill>
              <a:latin typeface="Arial" panose="020B0604020202020204" pitchFamily="34" charset="0"/>
              <a:ea typeface="標楷體" panose="03000509000000000000" pitchFamily="65" charset="-120"/>
              <a:cs typeface="Arial" panose="020B0604020202020204" pitchFamily="34" charset="0"/>
            </a:endParaRPr>
          </a:p>
        </p:txBody>
      </p:sp>
      <p:sp>
        <p:nvSpPr>
          <p:cNvPr id="38" name="Rectangle 19"/>
          <p:cNvSpPr>
            <a:spLocks noChangeArrowheads="1"/>
          </p:cNvSpPr>
          <p:nvPr/>
        </p:nvSpPr>
        <p:spPr bwMode="auto">
          <a:xfrm>
            <a:off x="3345319" y="1528961"/>
            <a:ext cx="2412193" cy="523220"/>
          </a:xfrm>
          <a:prstGeom prst="rect">
            <a:avLst/>
          </a:prstGeom>
          <a:noFill/>
          <a:ln w="9525">
            <a:noFill/>
            <a:miter lim="800000"/>
            <a:headEnd/>
            <a:tailEnd/>
          </a:ln>
        </p:spPr>
        <p:txBody>
          <a:bodyPr wrap="square">
            <a:spAutoFit/>
          </a:bodyPr>
          <a:lstStyle/>
          <a:p>
            <a:pPr algn="ctr"/>
            <a:r>
              <a:rPr kumimoji="0" lang="zh-TW" altLang="en-US" sz="1400" dirty="0" smtClean="0">
                <a:solidFill>
                  <a:srgbClr val="FFC000"/>
                </a:solidFill>
                <a:latin typeface="Arial" panose="020B0604020202020204" pitchFamily="34" charset="0"/>
                <a:ea typeface="標楷體" panose="03000509000000000000" pitchFamily="65" charset="-120"/>
                <a:cs typeface="Arial" panose="020B0604020202020204" pitchFamily="34" charset="0"/>
              </a:rPr>
              <a:t>自治性社團 共計</a:t>
            </a:r>
            <a:r>
              <a:rPr kumimoji="0" lang="en-US" altLang="zh-TW" sz="1400" dirty="0" smtClean="0">
                <a:solidFill>
                  <a:srgbClr val="FFC000"/>
                </a:solidFill>
                <a:latin typeface="Arial" panose="020B0604020202020204" pitchFamily="34" charset="0"/>
                <a:ea typeface="標楷體" panose="03000509000000000000" pitchFamily="65" charset="-120"/>
                <a:cs typeface="Arial" panose="020B0604020202020204" pitchFamily="34" charset="0"/>
              </a:rPr>
              <a:t>24</a:t>
            </a:r>
            <a:r>
              <a:rPr kumimoji="0" lang="zh-TW" altLang="en-US" sz="1400" dirty="0" smtClean="0">
                <a:solidFill>
                  <a:srgbClr val="FFC000"/>
                </a:solidFill>
                <a:latin typeface="Arial" panose="020B0604020202020204" pitchFamily="34" charset="0"/>
                <a:ea typeface="標楷體" panose="03000509000000000000" pitchFamily="65" charset="-120"/>
                <a:cs typeface="Arial" panose="020B0604020202020204" pitchFamily="34" charset="0"/>
              </a:rPr>
              <a:t>個</a:t>
            </a:r>
            <a:endParaRPr kumimoji="0" lang="en-US" altLang="zh-TW" sz="1400" dirty="0" smtClean="0">
              <a:solidFill>
                <a:srgbClr val="FFC000"/>
              </a:solidFill>
              <a:latin typeface="Arial" panose="020B0604020202020204" pitchFamily="34" charset="0"/>
              <a:ea typeface="標楷體" panose="03000509000000000000" pitchFamily="65" charset="-120"/>
              <a:cs typeface="Arial" panose="020B0604020202020204" pitchFamily="34" charset="0"/>
            </a:endParaRPr>
          </a:p>
          <a:p>
            <a:pPr algn="ctr"/>
            <a:r>
              <a:rPr kumimoji="0" lang="zh-TW" altLang="en-US" sz="1400" dirty="0" smtClean="0">
                <a:solidFill>
                  <a:srgbClr val="333333"/>
                </a:solidFill>
                <a:latin typeface="Arial" panose="020B0604020202020204" pitchFamily="34" charset="0"/>
                <a:ea typeface="標楷體" panose="03000509000000000000" pitchFamily="65" charset="-120"/>
                <a:cs typeface="Arial" panose="020B0604020202020204" pitchFamily="34" charset="0"/>
              </a:rPr>
              <a:t>日間部：</a:t>
            </a:r>
            <a:r>
              <a:rPr kumimoji="0" lang="en-US" altLang="zh-TW" sz="1400" dirty="0" smtClean="0">
                <a:solidFill>
                  <a:srgbClr val="333333"/>
                </a:solidFill>
                <a:latin typeface="Arial" panose="020B0604020202020204" pitchFamily="34" charset="0"/>
                <a:ea typeface="標楷體" panose="03000509000000000000" pitchFamily="65" charset="-120"/>
                <a:cs typeface="Arial" panose="020B0604020202020204" pitchFamily="34" charset="0"/>
              </a:rPr>
              <a:t>20</a:t>
            </a:r>
            <a:r>
              <a:rPr kumimoji="0" lang="zh-TW" altLang="en-US" sz="1400" dirty="0" smtClean="0">
                <a:solidFill>
                  <a:srgbClr val="333333"/>
                </a:solidFill>
                <a:latin typeface="Arial" panose="020B0604020202020204" pitchFamily="34" charset="0"/>
                <a:ea typeface="標楷體" panose="03000509000000000000" pitchFamily="65" charset="-120"/>
                <a:cs typeface="Arial" panose="020B0604020202020204" pitchFamily="34" charset="0"/>
              </a:rPr>
              <a:t>個  進修部：</a:t>
            </a:r>
            <a:r>
              <a:rPr kumimoji="0" lang="en-US" altLang="zh-TW" sz="1400" dirty="0" smtClean="0">
                <a:solidFill>
                  <a:srgbClr val="333333"/>
                </a:solidFill>
                <a:latin typeface="Arial" panose="020B0604020202020204" pitchFamily="34" charset="0"/>
                <a:ea typeface="標楷體" panose="03000509000000000000" pitchFamily="65" charset="-120"/>
                <a:cs typeface="Arial" panose="020B0604020202020204" pitchFamily="34" charset="0"/>
              </a:rPr>
              <a:t>4</a:t>
            </a:r>
            <a:r>
              <a:rPr kumimoji="0" lang="zh-TW" altLang="en-US" sz="1400" dirty="0" smtClean="0">
                <a:solidFill>
                  <a:srgbClr val="333333"/>
                </a:solidFill>
                <a:latin typeface="Arial" panose="020B0604020202020204" pitchFamily="34" charset="0"/>
                <a:ea typeface="標楷體" panose="03000509000000000000" pitchFamily="65" charset="-120"/>
                <a:cs typeface="Arial" panose="020B0604020202020204" pitchFamily="34" charset="0"/>
              </a:rPr>
              <a:t>個</a:t>
            </a:r>
            <a:endParaRPr kumimoji="0" lang="en-US" altLang="zh-TW" sz="1400" dirty="0">
              <a:solidFill>
                <a:srgbClr val="333333"/>
              </a:solidFill>
              <a:latin typeface="Arial" panose="020B0604020202020204" pitchFamily="34" charset="0"/>
              <a:ea typeface="標楷體" panose="03000509000000000000" pitchFamily="65" charset="-120"/>
              <a:cs typeface="Arial" panose="020B0604020202020204" pitchFamily="34" charset="0"/>
            </a:endParaRPr>
          </a:p>
        </p:txBody>
      </p:sp>
      <p:sp>
        <p:nvSpPr>
          <p:cNvPr id="39" name="Rectangle 19"/>
          <p:cNvSpPr>
            <a:spLocks noChangeArrowheads="1"/>
          </p:cNvSpPr>
          <p:nvPr/>
        </p:nvSpPr>
        <p:spPr bwMode="auto">
          <a:xfrm>
            <a:off x="6060300" y="3238549"/>
            <a:ext cx="2626500" cy="338554"/>
          </a:xfrm>
          <a:prstGeom prst="rect">
            <a:avLst/>
          </a:prstGeom>
          <a:noFill/>
          <a:ln w="9525">
            <a:noFill/>
            <a:miter lim="800000"/>
            <a:headEnd/>
            <a:tailEnd/>
          </a:ln>
        </p:spPr>
        <p:txBody>
          <a:bodyPr>
            <a:spAutoFit/>
          </a:bodyPr>
          <a:lstStyle/>
          <a:p>
            <a:r>
              <a:rPr kumimoji="0" lang="zh-TW" altLang="en-US" sz="1600" dirty="0" smtClean="0">
                <a:solidFill>
                  <a:schemeClr val="accent2">
                    <a:lumMod val="60000"/>
                    <a:lumOff val="40000"/>
                  </a:schemeClr>
                </a:solidFill>
                <a:latin typeface="Arial" panose="020B0604020202020204" pitchFamily="34" charset="0"/>
                <a:ea typeface="標楷體" panose="03000509000000000000" pitchFamily="65" charset="-120"/>
                <a:cs typeface="Arial" panose="020B0604020202020204" pitchFamily="34" charset="0"/>
              </a:rPr>
              <a:t>學藝性社團 共計</a:t>
            </a:r>
            <a:r>
              <a:rPr kumimoji="0" lang="en-US" altLang="zh-TW" sz="1600" dirty="0" smtClean="0">
                <a:solidFill>
                  <a:schemeClr val="accent2">
                    <a:lumMod val="60000"/>
                    <a:lumOff val="40000"/>
                  </a:schemeClr>
                </a:solidFill>
                <a:latin typeface="Arial" panose="020B0604020202020204" pitchFamily="34" charset="0"/>
                <a:ea typeface="標楷體" panose="03000509000000000000" pitchFamily="65" charset="-120"/>
                <a:cs typeface="Arial" panose="020B0604020202020204" pitchFamily="34" charset="0"/>
              </a:rPr>
              <a:t>9</a:t>
            </a:r>
            <a:r>
              <a:rPr kumimoji="0" lang="zh-TW" altLang="en-US" sz="1600" dirty="0" smtClean="0">
                <a:solidFill>
                  <a:schemeClr val="accent2">
                    <a:lumMod val="60000"/>
                    <a:lumOff val="40000"/>
                  </a:schemeClr>
                </a:solidFill>
                <a:latin typeface="Arial" panose="020B0604020202020204" pitchFamily="34" charset="0"/>
                <a:ea typeface="標楷體" panose="03000509000000000000" pitchFamily="65" charset="-120"/>
                <a:cs typeface="Arial" panose="020B0604020202020204" pitchFamily="34" charset="0"/>
              </a:rPr>
              <a:t>個</a:t>
            </a:r>
            <a:endParaRPr kumimoji="0" lang="en-US" altLang="zh-TW" sz="1600" dirty="0">
              <a:solidFill>
                <a:schemeClr val="accent2">
                  <a:lumMod val="60000"/>
                  <a:lumOff val="40000"/>
                </a:schemeClr>
              </a:solidFill>
              <a:latin typeface="Arial" panose="020B0604020202020204" pitchFamily="34" charset="0"/>
              <a:ea typeface="標楷體" panose="03000509000000000000" pitchFamily="65" charset="-120"/>
              <a:cs typeface="Arial" panose="020B0604020202020204" pitchFamily="34" charset="0"/>
            </a:endParaRPr>
          </a:p>
        </p:txBody>
      </p:sp>
      <p:sp>
        <p:nvSpPr>
          <p:cNvPr id="40" name="Rectangle 20"/>
          <p:cNvSpPr>
            <a:spLocks noChangeArrowheads="1"/>
          </p:cNvSpPr>
          <p:nvPr/>
        </p:nvSpPr>
        <p:spPr bwMode="auto">
          <a:xfrm>
            <a:off x="568019" y="1629672"/>
            <a:ext cx="2626470" cy="338554"/>
          </a:xfrm>
          <a:prstGeom prst="rect">
            <a:avLst/>
          </a:prstGeom>
          <a:noFill/>
          <a:ln w="9525">
            <a:noFill/>
            <a:miter lim="800000"/>
            <a:headEnd/>
            <a:tailEnd/>
          </a:ln>
        </p:spPr>
        <p:txBody>
          <a:bodyPr>
            <a:spAutoFit/>
          </a:bodyPr>
          <a:lstStyle/>
          <a:p>
            <a:pPr algn="r"/>
            <a:r>
              <a:rPr kumimoji="0" lang="zh-TW" altLang="en-US" sz="1600" dirty="0" smtClean="0">
                <a:solidFill>
                  <a:srgbClr val="7030A0"/>
                </a:solidFill>
                <a:latin typeface="Arial" panose="020B0604020202020204" pitchFamily="34" charset="0"/>
                <a:ea typeface="標楷體" panose="03000509000000000000" pitchFamily="65" charset="-120"/>
                <a:cs typeface="Arial" panose="020B0604020202020204" pitchFamily="34" charset="0"/>
              </a:rPr>
              <a:t>服務性社團 共計</a:t>
            </a:r>
            <a:r>
              <a:rPr kumimoji="0" lang="en-US" altLang="zh-TW" sz="1600" dirty="0" smtClean="0">
                <a:solidFill>
                  <a:srgbClr val="7030A0"/>
                </a:solidFill>
                <a:latin typeface="Arial" panose="020B0604020202020204" pitchFamily="34" charset="0"/>
                <a:ea typeface="標楷體" panose="03000509000000000000" pitchFamily="65" charset="-120"/>
                <a:cs typeface="Arial" panose="020B0604020202020204" pitchFamily="34" charset="0"/>
              </a:rPr>
              <a:t>7</a:t>
            </a:r>
            <a:r>
              <a:rPr kumimoji="0" lang="zh-TW" altLang="en-US" sz="1600" dirty="0" smtClean="0">
                <a:solidFill>
                  <a:srgbClr val="7030A0"/>
                </a:solidFill>
                <a:latin typeface="Arial" panose="020B0604020202020204" pitchFamily="34" charset="0"/>
                <a:ea typeface="標楷體" panose="03000509000000000000" pitchFamily="65" charset="-120"/>
                <a:cs typeface="Arial" panose="020B0604020202020204" pitchFamily="34" charset="0"/>
              </a:rPr>
              <a:t>個</a:t>
            </a:r>
            <a:endParaRPr kumimoji="0" lang="en-US" altLang="zh-TW" sz="1600" dirty="0">
              <a:solidFill>
                <a:srgbClr val="7030A0"/>
              </a:solidFill>
              <a:latin typeface="Arial" panose="020B0604020202020204" pitchFamily="34" charset="0"/>
              <a:ea typeface="標楷體" panose="03000509000000000000" pitchFamily="65" charset="-120"/>
              <a:cs typeface="Arial" panose="020B0604020202020204" pitchFamily="34" charset="0"/>
            </a:endParaRPr>
          </a:p>
        </p:txBody>
      </p:sp>
      <p:sp>
        <p:nvSpPr>
          <p:cNvPr id="41" name="Rectangle 18"/>
          <p:cNvSpPr>
            <a:spLocks noChangeArrowheads="1"/>
          </p:cNvSpPr>
          <p:nvPr/>
        </p:nvSpPr>
        <p:spPr bwMode="auto">
          <a:xfrm>
            <a:off x="-97449" y="3213816"/>
            <a:ext cx="3291992" cy="338554"/>
          </a:xfrm>
          <a:prstGeom prst="rect">
            <a:avLst/>
          </a:prstGeom>
          <a:noFill/>
          <a:ln w="9525">
            <a:noFill/>
            <a:miter lim="800000"/>
            <a:headEnd/>
            <a:tailEnd/>
          </a:ln>
        </p:spPr>
        <p:txBody>
          <a:bodyPr>
            <a:spAutoFit/>
          </a:bodyPr>
          <a:lstStyle/>
          <a:p>
            <a:pPr algn="r"/>
            <a:r>
              <a:rPr kumimoji="0" lang="zh-TW" altLang="en-US" sz="1600" dirty="0" smtClean="0">
                <a:solidFill>
                  <a:schemeClr val="accent6">
                    <a:lumMod val="75000"/>
                  </a:schemeClr>
                </a:solidFill>
                <a:latin typeface="Arial" panose="020B0604020202020204" pitchFamily="34" charset="0"/>
                <a:ea typeface="標楷體" panose="03000509000000000000" pitchFamily="65" charset="-120"/>
                <a:cs typeface="Arial" panose="020B0604020202020204" pitchFamily="34" charset="0"/>
              </a:rPr>
              <a:t>聯誼性社團 共計</a:t>
            </a:r>
            <a:r>
              <a:rPr lang="en-US" altLang="zh-TW" sz="1600" dirty="0" smtClean="0">
                <a:solidFill>
                  <a:schemeClr val="accent6">
                    <a:lumMod val="75000"/>
                  </a:schemeClr>
                </a:solidFill>
                <a:latin typeface="Arial" panose="020B0604020202020204" pitchFamily="34" charset="0"/>
                <a:ea typeface="標楷體" panose="03000509000000000000" pitchFamily="65" charset="-120"/>
                <a:cs typeface="Arial" panose="020B0604020202020204" pitchFamily="34" charset="0"/>
              </a:rPr>
              <a:t>4</a:t>
            </a:r>
            <a:r>
              <a:rPr kumimoji="0" lang="zh-TW" altLang="en-US" sz="1600" dirty="0" smtClean="0">
                <a:solidFill>
                  <a:schemeClr val="accent6">
                    <a:lumMod val="75000"/>
                  </a:schemeClr>
                </a:solidFill>
                <a:latin typeface="Arial" panose="020B0604020202020204" pitchFamily="34" charset="0"/>
                <a:ea typeface="標楷體" panose="03000509000000000000" pitchFamily="65" charset="-120"/>
                <a:cs typeface="Arial" panose="020B0604020202020204" pitchFamily="34" charset="0"/>
              </a:rPr>
              <a:t>個</a:t>
            </a:r>
            <a:endParaRPr kumimoji="0" lang="en-US" altLang="zh-TW" sz="1600" dirty="0">
              <a:solidFill>
                <a:schemeClr val="accent6">
                  <a:lumMod val="75000"/>
                </a:schemeClr>
              </a:solidFill>
              <a:latin typeface="Arial" panose="020B0604020202020204" pitchFamily="34" charset="0"/>
              <a:ea typeface="標楷體" panose="03000509000000000000" pitchFamily="65" charset="-120"/>
              <a:cs typeface="Arial" panose="020B0604020202020204" pitchFamily="34" charset="0"/>
            </a:endParaRPr>
          </a:p>
        </p:txBody>
      </p:sp>
      <p:sp>
        <p:nvSpPr>
          <p:cNvPr id="42" name="Rectangle 18"/>
          <p:cNvSpPr>
            <a:spLocks noChangeArrowheads="1"/>
          </p:cNvSpPr>
          <p:nvPr/>
        </p:nvSpPr>
        <p:spPr bwMode="auto">
          <a:xfrm>
            <a:off x="-49279" y="5941784"/>
            <a:ext cx="3291992" cy="338554"/>
          </a:xfrm>
          <a:prstGeom prst="rect">
            <a:avLst/>
          </a:prstGeom>
          <a:noFill/>
          <a:ln w="9525">
            <a:noFill/>
            <a:miter lim="800000"/>
            <a:headEnd/>
            <a:tailEnd/>
          </a:ln>
        </p:spPr>
        <p:txBody>
          <a:bodyPr>
            <a:spAutoFit/>
          </a:bodyPr>
          <a:lstStyle/>
          <a:p>
            <a:pPr algn="r"/>
            <a:r>
              <a:rPr kumimoji="0" lang="zh-TW" altLang="en-US" sz="1600" dirty="0" smtClean="0">
                <a:solidFill>
                  <a:srgbClr val="F927CC"/>
                </a:solidFill>
                <a:latin typeface="Arial" panose="020B0604020202020204" pitchFamily="34" charset="0"/>
                <a:ea typeface="標楷體" panose="03000509000000000000" pitchFamily="65" charset="-120"/>
                <a:cs typeface="Arial" panose="020B0604020202020204" pitchFamily="34" charset="0"/>
              </a:rPr>
              <a:t>志工性社團 共計</a:t>
            </a:r>
            <a:r>
              <a:rPr lang="en-US" altLang="zh-TW" sz="1600" dirty="0" smtClean="0">
                <a:solidFill>
                  <a:srgbClr val="F927CC"/>
                </a:solidFill>
                <a:latin typeface="Arial" panose="020B0604020202020204" pitchFamily="34" charset="0"/>
                <a:ea typeface="標楷體" panose="03000509000000000000" pitchFamily="65" charset="-120"/>
                <a:cs typeface="Arial" panose="020B0604020202020204" pitchFamily="34" charset="0"/>
              </a:rPr>
              <a:t>7</a:t>
            </a:r>
            <a:r>
              <a:rPr kumimoji="0" lang="zh-TW" altLang="en-US" sz="1600" dirty="0" smtClean="0">
                <a:solidFill>
                  <a:srgbClr val="F927CC"/>
                </a:solidFill>
                <a:latin typeface="Arial" panose="020B0604020202020204" pitchFamily="34" charset="0"/>
                <a:ea typeface="標楷體" panose="03000509000000000000" pitchFamily="65" charset="-120"/>
                <a:cs typeface="Arial" panose="020B0604020202020204" pitchFamily="34" charset="0"/>
              </a:rPr>
              <a:t>個</a:t>
            </a:r>
            <a:endParaRPr kumimoji="0" lang="en-US" altLang="zh-TW" sz="1600" dirty="0">
              <a:solidFill>
                <a:srgbClr val="F927CC"/>
              </a:solidFill>
              <a:latin typeface="Arial" panose="020B0604020202020204" pitchFamily="34" charset="0"/>
              <a:ea typeface="標楷體" panose="03000509000000000000" pitchFamily="65" charset="-120"/>
              <a:cs typeface="Arial" panose="020B0604020202020204" pitchFamily="34" charset="0"/>
            </a:endParaRPr>
          </a:p>
        </p:txBody>
      </p:sp>
    </p:spTree>
    <p:extLst>
      <p:ext uri="{BB962C8B-B14F-4D97-AF65-F5344CB8AC3E}">
        <p14:creationId xmlns:p14="http://schemas.microsoft.com/office/powerpoint/2010/main" val="41730444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487C1174-C8D5-433B-A3F8-31E1D2660032}" type="slidenum">
              <a:rPr lang="zh-TW" altLang="en-US" smtClean="0"/>
              <a:pPr/>
              <a:t>22</a:t>
            </a:fld>
            <a:endParaRPr lang="en-US" altLang="zh-TW"/>
          </a:p>
        </p:txBody>
      </p:sp>
      <p:sp>
        <p:nvSpPr>
          <p:cNvPr id="13" name="矩形 12"/>
          <p:cNvSpPr/>
          <p:nvPr/>
        </p:nvSpPr>
        <p:spPr>
          <a:xfrm>
            <a:off x="35496" y="150426"/>
            <a:ext cx="3416320" cy="523220"/>
          </a:xfrm>
          <a:prstGeom prst="rect">
            <a:avLst/>
          </a:prstGeom>
        </p:spPr>
        <p:txBody>
          <a:bodyPr wrap="none">
            <a:spAutoFit/>
          </a:bodyPr>
          <a:lstStyle/>
          <a:p>
            <a:r>
              <a:rPr lang="en-US" altLang="zh-TW" sz="2800" dirty="0" smtClean="0">
                <a:solidFill>
                  <a:srgbClr val="FF0000"/>
                </a:solidFill>
                <a:latin typeface="標楷體" pitchFamily="65" charset="-120"/>
                <a:ea typeface="標楷體" pitchFamily="65" charset="-120"/>
              </a:rPr>
              <a:t>【</a:t>
            </a:r>
            <a:r>
              <a:rPr lang="zh-TW" altLang="en-US" sz="2800" dirty="0" smtClean="0">
                <a:solidFill>
                  <a:srgbClr val="FF0000"/>
                </a:solidFill>
                <a:latin typeface="標楷體" pitchFamily="65" charset="-120"/>
                <a:ea typeface="標楷體" pitchFamily="65" charset="-120"/>
              </a:rPr>
              <a:t>課外活動指導組</a:t>
            </a:r>
            <a:r>
              <a:rPr lang="en-US" altLang="zh-TW" sz="2800" dirty="0" smtClean="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sp>
        <p:nvSpPr>
          <p:cNvPr id="7" name="標題 1"/>
          <p:cNvSpPr>
            <a:spLocks noGrp="1"/>
          </p:cNvSpPr>
          <p:nvPr>
            <p:ph type="title"/>
          </p:nvPr>
        </p:nvSpPr>
        <p:spPr>
          <a:xfrm>
            <a:off x="395536" y="514307"/>
            <a:ext cx="8494501" cy="913792"/>
          </a:xfrm>
        </p:spPr>
        <p:txBody>
          <a:bodyPr>
            <a:normAutofit fontScale="90000"/>
          </a:bodyPr>
          <a:lstStyle/>
          <a:p>
            <a:r>
              <a:rPr lang="zh-TW" altLang="en-US" dirty="0">
                <a:solidFill>
                  <a:srgbClr val="0070C0"/>
                </a:solidFill>
                <a:latin typeface="華康超明體" panose="02020C09000000000000" pitchFamily="49" charset="-120"/>
                <a:ea typeface="華康超明體" panose="02020C09000000000000" pitchFamily="49" charset="-120"/>
                <a:cs typeface="Arial" panose="020B0604020202020204" pitchFamily="34" charset="0"/>
              </a:rPr>
              <a:t>學生</a:t>
            </a:r>
            <a:r>
              <a:rPr lang="zh-TW" altLang="en-US" dirty="0" smtClean="0">
                <a:solidFill>
                  <a:srgbClr val="0070C0"/>
                </a:solidFill>
                <a:latin typeface="華康超明體" panose="02020C09000000000000" pitchFamily="49" charset="-120"/>
                <a:ea typeface="華康超明體" panose="02020C09000000000000" pitchFamily="49" charset="-120"/>
                <a:cs typeface="Arial" panose="020B0604020202020204" pitchFamily="34" charset="0"/>
              </a:rPr>
              <a:t>社團 </a:t>
            </a:r>
            <a:r>
              <a:rPr lang="zh-TW" altLang="en-US" sz="2200" dirty="0" smtClean="0">
                <a:solidFill>
                  <a:prstClr val="black"/>
                </a:solidFill>
                <a:latin typeface="標楷體" panose="03000509000000000000" pitchFamily="65" charset="-120"/>
                <a:ea typeface="標楷體" panose="03000509000000000000" pitchFamily="65" charset="-120"/>
              </a:rPr>
              <a:t>依</a:t>
            </a:r>
            <a:r>
              <a:rPr lang="zh-TW" altLang="en-US" sz="2200" dirty="0">
                <a:solidFill>
                  <a:prstClr val="black"/>
                </a:solidFill>
                <a:latin typeface="標楷體" panose="03000509000000000000" pitchFamily="65" charset="-120"/>
                <a:ea typeface="標楷體" panose="03000509000000000000" pitchFamily="65" charset="-120"/>
              </a:rPr>
              <a:t>屬性分為八大屬性及學生自治組織</a:t>
            </a:r>
            <a:r>
              <a:rPr lang="en-US" altLang="zh-TW" sz="2200" dirty="0">
                <a:solidFill>
                  <a:prstClr val="black"/>
                </a:solidFill>
                <a:latin typeface="標楷體" panose="03000509000000000000" pitchFamily="65" charset="-120"/>
                <a:ea typeface="標楷體" panose="03000509000000000000" pitchFamily="65" charset="-120"/>
              </a:rPr>
              <a:t>..</a:t>
            </a:r>
            <a:r>
              <a:rPr lang="zh-TW" altLang="en-US" sz="2200" dirty="0">
                <a:solidFill>
                  <a:prstClr val="black"/>
                </a:solidFill>
                <a:latin typeface="標楷體" panose="03000509000000000000" pitchFamily="65" charset="-120"/>
                <a:ea typeface="標楷體" panose="03000509000000000000" pitchFamily="65" charset="-120"/>
              </a:rPr>
              <a:t>等</a:t>
            </a:r>
            <a:r>
              <a:rPr lang="en-US" altLang="zh-TW" sz="2200" dirty="0">
                <a:solidFill>
                  <a:prstClr val="black"/>
                </a:solidFill>
                <a:latin typeface="標楷體" panose="03000509000000000000" pitchFamily="65" charset="-120"/>
                <a:ea typeface="標楷體" panose="03000509000000000000" pitchFamily="65" charset="-120"/>
              </a:rPr>
              <a:t>90</a:t>
            </a:r>
            <a:r>
              <a:rPr lang="zh-TW" altLang="en-US" sz="2200" dirty="0">
                <a:solidFill>
                  <a:prstClr val="black"/>
                </a:solidFill>
                <a:latin typeface="標楷體" panose="03000509000000000000" pitchFamily="65" charset="-120"/>
                <a:ea typeface="標楷體" panose="03000509000000000000" pitchFamily="65" charset="-120"/>
              </a:rPr>
              <a:t>個社團</a:t>
            </a:r>
            <a:r>
              <a:rPr lang="zh-TW" altLang="en-US" sz="2000" dirty="0">
                <a:solidFill>
                  <a:prstClr val="black"/>
                </a:solidFill>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68760"/>
            <a:ext cx="8784976" cy="4969124"/>
          </a:xfrm>
          <a:prstGeom prst="rect">
            <a:avLst/>
          </a:prstGeom>
        </p:spPr>
      </p:pic>
    </p:spTree>
    <p:extLst>
      <p:ext uri="{BB962C8B-B14F-4D97-AF65-F5344CB8AC3E}">
        <p14:creationId xmlns:p14="http://schemas.microsoft.com/office/powerpoint/2010/main" val="20722079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487C1174-C8D5-433B-A3F8-31E1D2660032}" type="slidenum">
              <a:rPr lang="zh-TW" altLang="en-US" smtClean="0"/>
              <a:pPr/>
              <a:t>23</a:t>
            </a:fld>
            <a:endParaRPr lang="en-US" altLang="zh-TW"/>
          </a:p>
        </p:txBody>
      </p:sp>
      <p:sp>
        <p:nvSpPr>
          <p:cNvPr id="13" name="矩形 12"/>
          <p:cNvSpPr/>
          <p:nvPr/>
        </p:nvSpPr>
        <p:spPr>
          <a:xfrm>
            <a:off x="35496" y="150426"/>
            <a:ext cx="5750292" cy="523220"/>
          </a:xfrm>
          <a:prstGeom prst="rect">
            <a:avLst/>
          </a:prstGeom>
        </p:spPr>
        <p:txBody>
          <a:bodyPr wrap="none">
            <a:spAutoFit/>
          </a:bodyPr>
          <a:lstStyle/>
          <a:p>
            <a:r>
              <a:rPr lang="en-US" altLang="zh-TW" sz="2800" dirty="0" smtClean="0">
                <a:solidFill>
                  <a:srgbClr val="FF0000"/>
                </a:solidFill>
                <a:latin typeface="標楷體" pitchFamily="65" charset="-120"/>
                <a:ea typeface="標楷體" pitchFamily="65" charset="-120"/>
              </a:rPr>
              <a:t>【</a:t>
            </a:r>
            <a:r>
              <a:rPr lang="zh-TW" altLang="en-US" sz="2800" dirty="0" smtClean="0">
                <a:solidFill>
                  <a:srgbClr val="FF0000"/>
                </a:solidFill>
                <a:latin typeface="標楷體" pitchFamily="65" charset="-120"/>
                <a:ea typeface="標楷體" pitchFamily="65" charset="-120"/>
              </a:rPr>
              <a:t>課外活動指導組</a:t>
            </a:r>
            <a:r>
              <a:rPr lang="en-US" altLang="zh-TW" sz="2800" dirty="0" smtClean="0">
                <a:solidFill>
                  <a:srgbClr val="FF0000"/>
                </a:solidFill>
                <a:latin typeface="標楷體" pitchFamily="65" charset="-120"/>
                <a:ea typeface="標楷體" pitchFamily="65" charset="-120"/>
              </a:rPr>
              <a:t>】</a:t>
            </a:r>
            <a:r>
              <a:rPr lang="zh-TW" altLang="en-US" sz="2800" dirty="0" smtClean="0">
                <a:solidFill>
                  <a:srgbClr val="FF0000"/>
                </a:solidFill>
                <a:latin typeface="標楷體" pitchFamily="65" charset="-120"/>
                <a:ea typeface="標楷體" pitchFamily="65" charset="-120"/>
              </a:rPr>
              <a:t>重要</a:t>
            </a:r>
            <a:r>
              <a:rPr lang="zh-TW" altLang="en-US" sz="2800" dirty="0">
                <a:solidFill>
                  <a:srgbClr val="FF0000"/>
                </a:solidFill>
                <a:latin typeface="標楷體" pitchFamily="65" charset="-120"/>
                <a:ea typeface="標楷體" pitchFamily="65" charset="-120"/>
              </a:rPr>
              <a:t>事項</a:t>
            </a:r>
            <a:r>
              <a:rPr lang="zh-TW" altLang="en-US" sz="2800" dirty="0" smtClean="0">
                <a:solidFill>
                  <a:srgbClr val="FF0000"/>
                </a:solidFill>
                <a:latin typeface="標楷體" pitchFamily="65" charset="-120"/>
                <a:ea typeface="標楷體" pitchFamily="65" charset="-120"/>
              </a:rPr>
              <a:t>宣導</a:t>
            </a:r>
            <a:r>
              <a:rPr lang="en-US" altLang="zh-TW" sz="2800" dirty="0" smtClean="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sp>
        <p:nvSpPr>
          <p:cNvPr id="7" name="標題 6"/>
          <p:cNvSpPr>
            <a:spLocks noGrp="1"/>
          </p:cNvSpPr>
          <p:nvPr>
            <p:ph type="title"/>
          </p:nvPr>
        </p:nvSpPr>
        <p:spPr>
          <a:xfrm>
            <a:off x="457200" y="856342"/>
            <a:ext cx="8229600" cy="2677656"/>
          </a:xfrm>
          <a:prstGeom prst="rect">
            <a:avLst/>
          </a:prstGeom>
        </p:spPr>
        <p:txBody>
          <a:bodyPr wrap="square">
            <a:spAutoFit/>
          </a:bodyPr>
          <a:lstStyle/>
          <a:p>
            <a:pPr algn="l" fontAlgn="auto">
              <a:spcBef>
                <a:spcPts val="0"/>
              </a:spcBef>
              <a:spcAft>
                <a:spcPts val="0"/>
              </a:spcAft>
            </a:pPr>
            <a:r>
              <a:rPr kumimoji="0" lang="en-US" altLang="zh-TW" sz="2800" b="1" dirty="0" smtClean="0">
                <a:solidFill>
                  <a:srgbClr val="FF0000"/>
                </a:solidFill>
                <a:latin typeface="標楷體" pitchFamily="65" charset="-120"/>
                <a:ea typeface="標楷體" pitchFamily="65" charset="-120"/>
              </a:rPr>
              <a:t>1.</a:t>
            </a:r>
            <a:r>
              <a:rPr kumimoji="0" lang="zh-TW" altLang="en-US" sz="2800" b="1" dirty="0" smtClean="0">
                <a:solidFill>
                  <a:srgbClr val="FF0000"/>
                </a:solidFill>
                <a:latin typeface="標楷體" pitchFamily="65" charset="-120"/>
                <a:ea typeface="標楷體" pitchFamily="65" charset="-120"/>
              </a:rPr>
              <a:t>尊重個人身體隱私宣導：</a:t>
            </a:r>
            <a:endParaRPr kumimoji="0" lang="en-US" altLang="zh-TW" sz="2800" b="1" dirty="0" smtClean="0">
              <a:solidFill>
                <a:srgbClr val="FF0000"/>
              </a:solidFill>
              <a:latin typeface="標楷體" pitchFamily="65" charset="-120"/>
              <a:ea typeface="標楷體" pitchFamily="65" charset="-120"/>
            </a:endParaRPr>
          </a:p>
          <a:p>
            <a:pPr algn="l" fontAlgn="auto">
              <a:spcBef>
                <a:spcPts val="0"/>
              </a:spcBef>
              <a:spcAft>
                <a:spcPts val="0"/>
              </a:spcAft>
            </a:pPr>
            <a:r>
              <a:rPr kumimoji="0" lang="zh-TW" altLang="zh-TW" sz="2800" dirty="0" smtClean="0">
                <a:solidFill>
                  <a:srgbClr val="0000FF"/>
                </a:solidFill>
                <a:latin typeface="標楷體" pitchFamily="65" charset="-120"/>
                <a:ea typeface="標楷體" pitchFamily="65" charset="-120"/>
              </a:rPr>
              <a:t>有</a:t>
            </a:r>
            <a:r>
              <a:rPr kumimoji="0" lang="zh-TW" altLang="zh-TW" sz="2800" dirty="0">
                <a:solidFill>
                  <a:srgbClr val="0000FF"/>
                </a:solidFill>
                <a:latin typeface="標楷體" pitchFamily="65" charset="-120"/>
                <a:ea typeface="標楷體" pitchFamily="65" charset="-120"/>
              </a:rPr>
              <a:t>鑑</a:t>
            </a:r>
            <a:r>
              <a:rPr kumimoji="0" lang="zh-TW" altLang="zh-TW" sz="2800" dirty="0" smtClean="0">
                <a:solidFill>
                  <a:srgbClr val="0000FF"/>
                </a:solidFill>
                <a:latin typeface="標楷體" pitchFamily="65" charset="-120"/>
                <a:ea typeface="標楷體" pitchFamily="65" charset="-120"/>
              </a:rPr>
              <a:t>於</a:t>
            </a:r>
            <a:r>
              <a:rPr kumimoji="0" lang="zh-TW" altLang="en-US" sz="2800" dirty="0" smtClean="0">
                <a:solidFill>
                  <a:srgbClr val="0000FF"/>
                </a:solidFill>
                <a:latin typeface="標楷體" pitchFamily="65" charset="-120"/>
                <a:ea typeface="標楷體" pitchFamily="65" charset="-120"/>
              </a:rPr>
              <a:t>之前</a:t>
            </a:r>
            <a:r>
              <a:rPr kumimoji="0" lang="en-US" altLang="zh-TW" sz="2800" dirty="0" smtClean="0">
                <a:solidFill>
                  <a:srgbClr val="0000FF"/>
                </a:solidFill>
                <a:latin typeface="標楷體" pitchFamily="65" charset="-120"/>
                <a:ea typeface="標楷體" pitchFamily="65" charset="-120"/>
              </a:rPr>
              <a:t>OO</a:t>
            </a:r>
            <a:r>
              <a:rPr kumimoji="0" lang="zh-TW" altLang="zh-TW" sz="2800" dirty="0">
                <a:solidFill>
                  <a:srgbClr val="0000FF"/>
                </a:solidFill>
                <a:latin typeface="標楷體" pitchFamily="65" charset="-120"/>
                <a:ea typeface="標楷體" pitchFamily="65" charset="-120"/>
              </a:rPr>
              <a:t>科大辦理迎新活動，因活動內容涉及性別議題而上報，造成學校困擾，請各系辦理校內外活動時，例如迎新活動、聖誕趴等，應注意活動內容是否涉及性暗示、性歧視及相關性別議題者，給於學生性別平等教育適時導正學生</a:t>
            </a:r>
            <a:r>
              <a:rPr kumimoji="0" lang="zh-TW" altLang="zh-TW" sz="2800" dirty="0" smtClean="0">
                <a:solidFill>
                  <a:srgbClr val="0000FF"/>
                </a:solidFill>
                <a:latin typeface="標楷體" pitchFamily="65" charset="-120"/>
                <a:ea typeface="標楷體" pitchFamily="65" charset="-120"/>
              </a:rPr>
              <a:t>觀念</a:t>
            </a:r>
            <a:r>
              <a:rPr kumimoji="0" lang="zh-TW" altLang="en-US" sz="2800" dirty="0" smtClean="0">
                <a:solidFill>
                  <a:srgbClr val="0000FF"/>
                </a:solidFill>
                <a:latin typeface="標楷體" pitchFamily="65" charset="-120"/>
                <a:ea typeface="標楷體" pitchFamily="65" charset="-120"/>
              </a:rPr>
              <a:t>。</a:t>
            </a:r>
            <a:endParaRPr kumimoji="0" lang="zh-TW" altLang="en-US" sz="2800" dirty="0">
              <a:solidFill>
                <a:srgbClr val="0000FF"/>
              </a:solidFill>
              <a:latin typeface="標楷體" pitchFamily="65" charset="-120"/>
              <a:ea typeface="標楷體" pitchFamily="65" charset="-120"/>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04" t="23948" r="26254" b="42999"/>
          <a:stretch/>
        </p:blipFill>
        <p:spPr bwMode="auto">
          <a:xfrm>
            <a:off x="557917" y="3527913"/>
            <a:ext cx="5227871" cy="167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559" t="19336" r="41764" b="11914"/>
          <a:stretch/>
        </p:blipFill>
        <p:spPr bwMode="auto">
          <a:xfrm>
            <a:off x="5364088" y="3725619"/>
            <a:ext cx="3470966" cy="248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2552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487C1174-C8D5-433B-A3F8-31E1D2660032}" type="slidenum">
              <a:rPr lang="zh-TW" altLang="en-US" smtClean="0"/>
              <a:pPr/>
              <a:t>24</a:t>
            </a:fld>
            <a:endParaRPr lang="en-US" altLang="zh-TW"/>
          </a:p>
        </p:txBody>
      </p:sp>
      <p:sp>
        <p:nvSpPr>
          <p:cNvPr id="13" name="矩形 12"/>
          <p:cNvSpPr/>
          <p:nvPr/>
        </p:nvSpPr>
        <p:spPr>
          <a:xfrm>
            <a:off x="35496" y="150426"/>
            <a:ext cx="5750292" cy="523220"/>
          </a:xfrm>
          <a:prstGeom prst="rect">
            <a:avLst/>
          </a:prstGeom>
        </p:spPr>
        <p:txBody>
          <a:bodyPr wrap="none">
            <a:spAutoFit/>
          </a:bodyPr>
          <a:lstStyle/>
          <a:p>
            <a:r>
              <a:rPr lang="en-US" altLang="zh-TW" sz="2800" dirty="0" smtClean="0">
                <a:solidFill>
                  <a:srgbClr val="FF0000"/>
                </a:solidFill>
                <a:latin typeface="標楷體" pitchFamily="65" charset="-120"/>
                <a:ea typeface="標楷體" pitchFamily="65" charset="-120"/>
              </a:rPr>
              <a:t>【</a:t>
            </a:r>
            <a:r>
              <a:rPr lang="zh-TW" altLang="en-US" sz="2800" dirty="0" smtClean="0">
                <a:solidFill>
                  <a:srgbClr val="FF0000"/>
                </a:solidFill>
                <a:latin typeface="標楷體" pitchFamily="65" charset="-120"/>
                <a:ea typeface="標楷體" pitchFamily="65" charset="-120"/>
              </a:rPr>
              <a:t>課外活動指導組</a:t>
            </a:r>
            <a:r>
              <a:rPr lang="en-US" altLang="zh-TW" sz="2800" dirty="0" smtClean="0">
                <a:solidFill>
                  <a:srgbClr val="FF0000"/>
                </a:solidFill>
                <a:latin typeface="標楷體" pitchFamily="65" charset="-120"/>
                <a:ea typeface="標楷體" pitchFamily="65" charset="-120"/>
              </a:rPr>
              <a:t>】</a:t>
            </a:r>
            <a:r>
              <a:rPr lang="zh-TW" altLang="en-US" sz="2800" dirty="0" smtClean="0">
                <a:solidFill>
                  <a:srgbClr val="FF0000"/>
                </a:solidFill>
                <a:latin typeface="標楷體" pitchFamily="65" charset="-120"/>
                <a:ea typeface="標楷體" pitchFamily="65" charset="-120"/>
              </a:rPr>
              <a:t>重要</a:t>
            </a:r>
            <a:r>
              <a:rPr lang="zh-TW" altLang="en-US" sz="2800" dirty="0">
                <a:solidFill>
                  <a:srgbClr val="FF0000"/>
                </a:solidFill>
                <a:latin typeface="標楷體" pitchFamily="65" charset="-120"/>
                <a:ea typeface="標楷體" pitchFamily="65" charset="-120"/>
              </a:rPr>
              <a:t>事項</a:t>
            </a:r>
            <a:r>
              <a:rPr lang="zh-TW" altLang="en-US" sz="2800" dirty="0" smtClean="0">
                <a:solidFill>
                  <a:srgbClr val="FF0000"/>
                </a:solidFill>
                <a:latin typeface="標楷體" pitchFamily="65" charset="-120"/>
                <a:ea typeface="標楷體" pitchFamily="65" charset="-120"/>
              </a:rPr>
              <a:t>宣導</a:t>
            </a:r>
            <a:r>
              <a:rPr lang="en-US" altLang="zh-TW" sz="2800" dirty="0" smtClean="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sp>
        <p:nvSpPr>
          <p:cNvPr id="10" name="標題 6"/>
          <p:cNvSpPr>
            <a:spLocks noGrp="1"/>
          </p:cNvSpPr>
          <p:nvPr>
            <p:ph type="title"/>
          </p:nvPr>
        </p:nvSpPr>
        <p:spPr>
          <a:xfrm>
            <a:off x="457200" y="836712"/>
            <a:ext cx="8229600" cy="5128776"/>
          </a:xfrm>
          <a:prstGeom prst="rect">
            <a:avLst/>
          </a:prstGeom>
        </p:spPr>
        <p:txBody>
          <a:bodyPr wrap="square">
            <a:spAutoFit/>
          </a:bodyPr>
          <a:lstStyle/>
          <a:p>
            <a:pPr algn="l" fontAlgn="auto">
              <a:lnSpc>
                <a:spcPts val="3600"/>
              </a:lnSpc>
              <a:spcBef>
                <a:spcPts val="0"/>
              </a:spcBef>
              <a:spcAft>
                <a:spcPts val="0"/>
              </a:spcAft>
            </a:pPr>
            <a:r>
              <a:rPr kumimoji="0" lang="en-US" altLang="zh-TW" sz="2800" b="1" dirty="0" smtClean="0">
                <a:solidFill>
                  <a:srgbClr val="FF0000"/>
                </a:solidFill>
                <a:latin typeface="標楷體" pitchFamily="65" charset="-120"/>
                <a:ea typeface="標楷體" pitchFamily="65" charset="-120"/>
              </a:rPr>
              <a:t>2.</a:t>
            </a:r>
            <a:r>
              <a:rPr lang="zh-TW" altLang="en-US" sz="2800" b="1" dirty="0">
                <a:solidFill>
                  <a:srgbClr val="FF0000"/>
                </a:solidFill>
                <a:latin typeface="標楷體" pitchFamily="65" charset="-120"/>
                <a:ea typeface="標楷體" pitchFamily="65" charset="-120"/>
              </a:rPr>
              <a:t>學生校外、旅遊及社團競賽活動申請規定：</a:t>
            </a:r>
            <a:br>
              <a:rPr lang="zh-TW" altLang="en-US" sz="2800" b="1" dirty="0">
                <a:solidFill>
                  <a:srgbClr val="FF0000"/>
                </a:solidFill>
                <a:latin typeface="標楷體" pitchFamily="65" charset="-120"/>
                <a:ea typeface="標楷體" pitchFamily="65" charset="-120"/>
              </a:rPr>
            </a:br>
            <a:r>
              <a:rPr lang="zh-TW" altLang="en-US" sz="2400" dirty="0">
                <a:solidFill>
                  <a:srgbClr val="FF00FF"/>
                </a:solidFill>
                <a:latin typeface="標楷體" pitchFamily="65" charset="-120"/>
                <a:ea typeface="標楷體" pitchFamily="65" charset="-120"/>
              </a:rPr>
              <a:t>出發一週前</a:t>
            </a:r>
            <a:r>
              <a:rPr lang="zh-TW" altLang="en-US" sz="2400" dirty="0">
                <a:solidFill>
                  <a:srgbClr val="0000FF"/>
                </a:solidFill>
                <a:latin typeface="標楷體" pitchFamily="65" charset="-120"/>
                <a:ea typeface="標楷體" pitchFamily="65" charset="-120"/>
              </a:rPr>
              <a:t>將活動申請表、活動計畫、參加人員名冊、家長同意書（登山、溯溪、水上活動者須檢</a:t>
            </a:r>
            <a:r>
              <a:rPr lang="zh-TW" altLang="en-US" sz="2400" dirty="0">
                <a:solidFill>
                  <a:srgbClr val="FF0000"/>
                </a:solidFill>
                <a:latin typeface="標楷體" pitchFamily="65" charset="-120"/>
                <a:ea typeface="標楷體" pitchFamily="65" charset="-120"/>
              </a:rPr>
              <a:t>附家長同意書</a:t>
            </a:r>
            <a:r>
              <a:rPr lang="zh-TW" altLang="en-US" sz="2400" dirty="0">
                <a:solidFill>
                  <a:srgbClr val="0000FF"/>
                </a:solidFill>
                <a:latin typeface="標楷體" pitchFamily="65" charset="-120"/>
                <a:ea typeface="標楷體" pitchFamily="65" charset="-120"/>
              </a:rPr>
              <a:t>）、保險證明文件影本等資料送交學校校安中心備查。</a:t>
            </a:r>
            <a:br>
              <a:rPr lang="zh-TW" altLang="en-US" sz="2400" dirty="0">
                <a:solidFill>
                  <a:srgbClr val="0000FF"/>
                </a:solidFill>
                <a:latin typeface="標楷體" pitchFamily="65" charset="-120"/>
                <a:ea typeface="標楷體" pitchFamily="65" charset="-120"/>
              </a:rPr>
            </a:br>
            <a:r>
              <a:rPr lang="zh-TW" altLang="en-US" sz="2400" dirty="0" smtClean="0">
                <a:solidFill>
                  <a:srgbClr val="0000FF"/>
                </a:solidFill>
                <a:latin typeface="標楷體" pitchFamily="65" charset="-120"/>
                <a:ea typeface="標楷體" pitchFamily="65" charset="-120"/>
              </a:rPr>
              <a:t>參加人員</a:t>
            </a:r>
            <a:r>
              <a:rPr lang="zh-TW" altLang="en-US" sz="2400" dirty="0">
                <a:solidFill>
                  <a:srgbClr val="0000FF"/>
                </a:solidFill>
                <a:latin typeface="標楷體" pitchFamily="65" charset="-120"/>
                <a:ea typeface="標楷體" pitchFamily="65" charset="-120"/>
              </a:rPr>
              <a:t>均應投保</a:t>
            </a:r>
            <a:r>
              <a:rPr lang="zh-TW" altLang="en-US" sz="2400" dirty="0">
                <a:solidFill>
                  <a:srgbClr val="FF0000"/>
                </a:solidFill>
                <a:latin typeface="標楷體" pitchFamily="65" charset="-120"/>
                <a:ea typeface="標楷體" pitchFamily="65" charset="-120"/>
              </a:rPr>
              <a:t>平安險</a:t>
            </a:r>
            <a:r>
              <a:rPr lang="zh-TW" altLang="en-US" sz="2400" dirty="0">
                <a:solidFill>
                  <a:srgbClr val="0000FF"/>
                </a:solidFill>
                <a:latin typeface="標楷體" pitchFamily="65" charset="-120"/>
                <a:ea typeface="標楷體" pitchFamily="65" charset="-120"/>
              </a:rPr>
              <a:t>，每人保額</a:t>
            </a:r>
            <a:r>
              <a:rPr lang="zh-TW" altLang="en-US" sz="2400" dirty="0" smtClean="0">
                <a:solidFill>
                  <a:srgbClr val="0000FF"/>
                </a:solidFill>
                <a:latin typeface="標楷體" pitchFamily="65" charset="-120"/>
                <a:ea typeface="標楷體" pitchFamily="65" charset="-120"/>
              </a:rPr>
              <a:t>至少</a:t>
            </a:r>
            <a:r>
              <a:rPr lang="en-US" altLang="zh-TW" sz="2400" dirty="0" smtClean="0">
                <a:solidFill>
                  <a:srgbClr val="FF0000"/>
                </a:solidFill>
                <a:latin typeface="標楷體" pitchFamily="65" charset="-120"/>
                <a:ea typeface="標楷體" pitchFamily="65" charset="-120"/>
              </a:rPr>
              <a:t>200</a:t>
            </a:r>
            <a:r>
              <a:rPr lang="zh-TW" altLang="en-US" sz="2400" dirty="0" smtClean="0">
                <a:solidFill>
                  <a:srgbClr val="FF0000"/>
                </a:solidFill>
                <a:latin typeface="標楷體" pitchFamily="65" charset="-120"/>
                <a:ea typeface="標楷體" pitchFamily="65" charset="-120"/>
              </a:rPr>
              <a:t>萬</a:t>
            </a:r>
            <a:r>
              <a:rPr lang="zh-TW" altLang="en-US" sz="2400" dirty="0">
                <a:solidFill>
                  <a:srgbClr val="FF0000"/>
                </a:solidFill>
                <a:latin typeface="標楷體" pitchFamily="65" charset="-120"/>
                <a:ea typeface="標楷體" pitchFamily="65" charset="-120"/>
              </a:rPr>
              <a:t>元</a:t>
            </a:r>
            <a:r>
              <a:rPr lang="zh-TW" altLang="en-US" sz="2400" dirty="0" smtClean="0">
                <a:solidFill>
                  <a:srgbClr val="FF0000"/>
                </a:solidFill>
                <a:latin typeface="標楷體" pitchFamily="65" charset="-120"/>
                <a:ea typeface="標楷體" pitchFamily="65" charset="-120"/>
              </a:rPr>
              <a:t>附加</a:t>
            </a:r>
            <a:r>
              <a:rPr lang="en-US" altLang="zh-TW" sz="2400" dirty="0" smtClean="0">
                <a:solidFill>
                  <a:srgbClr val="FF0000"/>
                </a:solidFill>
                <a:latin typeface="標楷體" pitchFamily="65" charset="-120"/>
                <a:ea typeface="標楷體" pitchFamily="65" charset="-120"/>
              </a:rPr>
              <a:t>5</a:t>
            </a:r>
            <a:r>
              <a:rPr lang="zh-TW" altLang="en-US" sz="2400" dirty="0" smtClean="0">
                <a:solidFill>
                  <a:srgbClr val="FF0000"/>
                </a:solidFill>
                <a:latin typeface="標楷體" pitchFamily="65" charset="-120"/>
                <a:ea typeface="標楷體" pitchFamily="65" charset="-120"/>
              </a:rPr>
              <a:t>萬</a:t>
            </a:r>
            <a:r>
              <a:rPr lang="zh-TW" altLang="en-US" sz="2400" dirty="0">
                <a:solidFill>
                  <a:srgbClr val="FF0000"/>
                </a:solidFill>
                <a:latin typeface="標楷體" pitchFamily="65" charset="-120"/>
                <a:ea typeface="標楷體" pitchFamily="65" charset="-120"/>
              </a:rPr>
              <a:t>元</a:t>
            </a:r>
            <a:r>
              <a:rPr lang="zh-TW" altLang="en-US" sz="2400" dirty="0">
                <a:solidFill>
                  <a:srgbClr val="0000FF"/>
                </a:solidFill>
                <a:latin typeface="標楷體" pitchFamily="65" charset="-120"/>
                <a:ea typeface="標楷體" pitchFamily="65" charset="-120"/>
              </a:rPr>
              <a:t>醫療險。</a:t>
            </a:r>
            <a:br>
              <a:rPr lang="zh-TW" altLang="en-US" sz="2400" dirty="0">
                <a:solidFill>
                  <a:srgbClr val="0000FF"/>
                </a:solidFill>
                <a:latin typeface="標楷體" pitchFamily="65" charset="-120"/>
                <a:ea typeface="標楷體" pitchFamily="65" charset="-120"/>
              </a:rPr>
            </a:br>
            <a:r>
              <a:rPr lang="zh-TW" altLang="en-US" sz="2400" dirty="0">
                <a:solidFill>
                  <a:srgbClr val="0000FF"/>
                </a:solidFill>
                <a:latin typeface="標楷體" pitchFamily="65" charset="-120"/>
                <a:ea typeface="標楷體" pitchFamily="65" charset="-120"/>
              </a:rPr>
              <a:t>租用交通車需符合教育部及主管機關之相關規定。</a:t>
            </a:r>
            <a:br>
              <a:rPr lang="zh-TW" altLang="en-US" sz="2400" dirty="0">
                <a:solidFill>
                  <a:srgbClr val="0000FF"/>
                </a:solidFill>
                <a:latin typeface="標楷體" pitchFamily="65" charset="-120"/>
                <a:ea typeface="標楷體" pitchFamily="65" charset="-120"/>
              </a:rPr>
            </a:br>
            <a:r>
              <a:rPr lang="zh-TW" altLang="en-US" sz="2400" dirty="0">
                <a:solidFill>
                  <a:srgbClr val="0000FF"/>
                </a:solidFill>
                <a:latin typeface="標楷體" pitchFamily="65" charset="-120"/>
                <a:ea typeface="標楷體" pitchFamily="65" charset="-120"/>
              </a:rPr>
              <a:t>活動期間遇發佈颱風等重大災害警報時應立即中止活動。</a:t>
            </a:r>
            <a:br>
              <a:rPr lang="zh-TW" altLang="en-US" sz="2400" dirty="0">
                <a:solidFill>
                  <a:srgbClr val="0000FF"/>
                </a:solidFill>
                <a:latin typeface="標楷體" pitchFamily="65" charset="-120"/>
                <a:ea typeface="標楷體" pitchFamily="65" charset="-120"/>
              </a:rPr>
            </a:br>
            <a:r>
              <a:rPr lang="zh-TW" altLang="en-US" sz="2400" dirty="0">
                <a:solidFill>
                  <a:srgbClr val="FF00FF"/>
                </a:solidFill>
                <a:latin typeface="標楷體" pitchFamily="65" charset="-120"/>
                <a:ea typeface="標楷體" pitchFamily="65" charset="-120"/>
              </a:rPr>
              <a:t>學生校外活動需由本校專任教職員至少一人擔任輔導老師</a:t>
            </a:r>
            <a:r>
              <a:rPr lang="zh-TW" altLang="en-US" sz="2400" dirty="0">
                <a:solidFill>
                  <a:srgbClr val="0000FF"/>
                </a:solidFill>
                <a:latin typeface="標楷體" pitchFamily="65" charset="-120"/>
                <a:ea typeface="標楷體" pitchFamily="65" charset="-120"/>
              </a:rPr>
              <a:t>，輔導老師須隨時掌握行程狀況，並給予適當指導與協助。</a:t>
            </a:r>
            <a:br>
              <a:rPr lang="zh-TW" altLang="en-US" sz="2400" dirty="0">
                <a:solidFill>
                  <a:srgbClr val="0000FF"/>
                </a:solidFill>
                <a:latin typeface="標楷體" pitchFamily="65" charset="-120"/>
                <a:ea typeface="標楷體" pitchFamily="65" charset="-120"/>
              </a:rPr>
            </a:br>
            <a:r>
              <a:rPr lang="zh-TW" altLang="en-US" sz="2400" dirty="0">
                <a:solidFill>
                  <a:srgbClr val="FF0000"/>
                </a:solidFill>
                <a:latin typeface="標楷體" pitchFamily="65" charset="-120"/>
                <a:ea typeface="標楷體" pitchFamily="65" charset="-120"/>
              </a:rPr>
              <a:t>校安中心專線電話：</a:t>
            </a:r>
            <a:r>
              <a:rPr lang="en-US" altLang="zh-TW" sz="2400" dirty="0">
                <a:solidFill>
                  <a:srgbClr val="FF0000"/>
                </a:solidFill>
                <a:latin typeface="標楷體" pitchFamily="65" charset="-120"/>
                <a:ea typeface="標楷體" pitchFamily="65" charset="-120"/>
              </a:rPr>
              <a:t>04-26338000</a:t>
            </a:r>
            <a:endParaRPr kumimoji="0" lang="zh-TW" altLang="en-US" sz="2400"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18139024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487C1174-C8D5-433B-A3F8-31E1D2660032}" type="slidenum">
              <a:rPr lang="zh-TW" altLang="en-US" smtClean="0"/>
              <a:pPr/>
              <a:t>25</a:t>
            </a:fld>
            <a:endParaRPr lang="en-US" altLang="zh-TW"/>
          </a:p>
        </p:txBody>
      </p:sp>
      <p:sp>
        <p:nvSpPr>
          <p:cNvPr id="13" name="矩形 12"/>
          <p:cNvSpPr/>
          <p:nvPr/>
        </p:nvSpPr>
        <p:spPr>
          <a:xfrm>
            <a:off x="35496" y="150426"/>
            <a:ext cx="5750292" cy="523220"/>
          </a:xfrm>
          <a:prstGeom prst="rect">
            <a:avLst/>
          </a:prstGeom>
        </p:spPr>
        <p:txBody>
          <a:bodyPr wrap="none">
            <a:spAutoFit/>
          </a:bodyPr>
          <a:lstStyle/>
          <a:p>
            <a:r>
              <a:rPr lang="en-US" altLang="zh-TW" sz="2800" dirty="0" smtClean="0">
                <a:solidFill>
                  <a:srgbClr val="FF0000"/>
                </a:solidFill>
                <a:latin typeface="標楷體" pitchFamily="65" charset="-120"/>
                <a:ea typeface="標楷體" pitchFamily="65" charset="-120"/>
              </a:rPr>
              <a:t>【</a:t>
            </a:r>
            <a:r>
              <a:rPr lang="zh-TW" altLang="en-US" sz="2800" dirty="0" smtClean="0">
                <a:solidFill>
                  <a:srgbClr val="FF0000"/>
                </a:solidFill>
                <a:latin typeface="標楷體" pitchFamily="65" charset="-120"/>
                <a:ea typeface="標楷體" pitchFamily="65" charset="-120"/>
              </a:rPr>
              <a:t>課外活動指導組</a:t>
            </a:r>
            <a:r>
              <a:rPr lang="en-US" altLang="zh-TW" sz="2800" dirty="0" smtClean="0">
                <a:solidFill>
                  <a:srgbClr val="FF0000"/>
                </a:solidFill>
                <a:latin typeface="標楷體" pitchFamily="65" charset="-120"/>
                <a:ea typeface="標楷體" pitchFamily="65" charset="-120"/>
              </a:rPr>
              <a:t>】</a:t>
            </a:r>
            <a:r>
              <a:rPr lang="zh-TW" altLang="en-US" sz="2800" dirty="0" smtClean="0">
                <a:solidFill>
                  <a:srgbClr val="FF0000"/>
                </a:solidFill>
                <a:latin typeface="標楷體" pitchFamily="65" charset="-120"/>
                <a:ea typeface="標楷體" pitchFamily="65" charset="-120"/>
              </a:rPr>
              <a:t>重要</a:t>
            </a:r>
            <a:r>
              <a:rPr lang="zh-TW" altLang="en-US" sz="2800" dirty="0">
                <a:solidFill>
                  <a:srgbClr val="FF0000"/>
                </a:solidFill>
                <a:latin typeface="標楷體" pitchFamily="65" charset="-120"/>
                <a:ea typeface="標楷體" pitchFamily="65" charset="-120"/>
              </a:rPr>
              <a:t>事項</a:t>
            </a:r>
            <a:r>
              <a:rPr lang="zh-TW" altLang="en-US" sz="2800" dirty="0" smtClean="0">
                <a:solidFill>
                  <a:srgbClr val="FF0000"/>
                </a:solidFill>
                <a:latin typeface="標楷體" pitchFamily="65" charset="-120"/>
                <a:ea typeface="標楷體" pitchFamily="65" charset="-120"/>
              </a:rPr>
              <a:t>宣導</a:t>
            </a:r>
            <a:r>
              <a:rPr lang="en-US" altLang="zh-TW" sz="2800" dirty="0" smtClean="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sp>
        <p:nvSpPr>
          <p:cNvPr id="11" name="標題 6"/>
          <p:cNvSpPr>
            <a:spLocks noGrp="1"/>
          </p:cNvSpPr>
          <p:nvPr>
            <p:ph type="title"/>
          </p:nvPr>
        </p:nvSpPr>
        <p:spPr>
          <a:xfrm>
            <a:off x="476672" y="836712"/>
            <a:ext cx="8229600" cy="523220"/>
          </a:xfrm>
          <a:prstGeom prst="rect">
            <a:avLst/>
          </a:prstGeom>
        </p:spPr>
        <p:txBody>
          <a:bodyPr wrap="square">
            <a:spAutoFit/>
          </a:bodyPr>
          <a:lstStyle/>
          <a:p>
            <a:pPr algn="l" fontAlgn="auto">
              <a:spcBef>
                <a:spcPts val="0"/>
              </a:spcBef>
              <a:spcAft>
                <a:spcPts val="0"/>
              </a:spcAft>
            </a:pPr>
            <a:r>
              <a:rPr lang="en-US" altLang="zh-TW" sz="2800" b="1" dirty="0" smtClean="0">
                <a:solidFill>
                  <a:srgbClr val="FF0000"/>
                </a:solidFill>
                <a:latin typeface="標楷體" pitchFamily="65" charset="-120"/>
                <a:ea typeface="標楷體" pitchFamily="65" charset="-120"/>
              </a:rPr>
              <a:t>3.110-1</a:t>
            </a:r>
            <a:r>
              <a:rPr lang="zh-TW" altLang="en-US" sz="2800" b="1" dirty="0" smtClean="0">
                <a:solidFill>
                  <a:srgbClr val="FF0000"/>
                </a:solidFill>
                <a:latin typeface="標楷體" pitchFamily="65" charset="-120"/>
                <a:ea typeface="標楷體" pitchFamily="65" charset="-120"/>
              </a:rPr>
              <a:t>校園</a:t>
            </a:r>
            <a:r>
              <a:rPr lang="zh-TW" altLang="en-US" sz="2800" b="1" dirty="0">
                <a:solidFill>
                  <a:srgbClr val="FF0000"/>
                </a:solidFill>
                <a:latin typeface="標楷體" pitchFamily="65" charset="-120"/>
                <a:ea typeface="標楷體" pitchFamily="65" charset="-120"/>
              </a:rPr>
              <a:t>大型活動 </a:t>
            </a:r>
            <a:r>
              <a:rPr lang="zh-TW" altLang="en-US" sz="2800" b="1" dirty="0" smtClean="0">
                <a:solidFill>
                  <a:srgbClr val="FF0000"/>
                </a:solidFill>
                <a:latin typeface="標楷體" pitchFamily="65" charset="-120"/>
                <a:ea typeface="標楷體" pitchFamily="65" charset="-120"/>
              </a:rPr>
              <a:t>歡迎</a:t>
            </a:r>
            <a:r>
              <a:rPr lang="zh-TW" altLang="en-US" sz="2800" b="1" dirty="0">
                <a:solidFill>
                  <a:srgbClr val="FF0000"/>
                </a:solidFill>
                <a:latin typeface="標楷體" pitchFamily="65" charset="-120"/>
                <a:ea typeface="標楷體" pitchFamily="65" charset="-120"/>
              </a:rPr>
              <a:t>師生們一起參與</a:t>
            </a:r>
            <a:r>
              <a:rPr lang="en-US" altLang="zh-TW" sz="2800" b="1" dirty="0">
                <a:solidFill>
                  <a:srgbClr val="FF0000"/>
                </a:solidFill>
                <a:latin typeface="標楷體" pitchFamily="65" charset="-120"/>
                <a:ea typeface="標楷體" pitchFamily="65" charset="-120"/>
              </a:rPr>
              <a:t>~</a:t>
            </a:r>
            <a:endParaRPr kumimoji="0" lang="zh-TW" altLang="zh-TW" sz="2400" dirty="0" smtClean="0">
              <a:solidFill>
                <a:srgbClr val="0000FF"/>
              </a:solidFill>
              <a:latin typeface="標楷體" pitchFamily="65" charset="-120"/>
              <a:ea typeface="標楷體" pitchFamily="65" charset="-120"/>
            </a:endParaRPr>
          </a:p>
        </p:txBody>
      </p:sp>
      <p:graphicFrame>
        <p:nvGraphicFramePr>
          <p:cNvPr id="6" name="表格 5"/>
          <p:cNvGraphicFramePr>
            <a:graphicFrameLocks noGrp="1"/>
          </p:cNvGraphicFramePr>
          <p:nvPr>
            <p:extLst/>
          </p:nvPr>
        </p:nvGraphicFramePr>
        <p:xfrm>
          <a:off x="971600" y="1362239"/>
          <a:ext cx="7416824" cy="4651241"/>
        </p:xfrm>
        <a:graphic>
          <a:graphicData uri="http://schemas.openxmlformats.org/drawingml/2006/table">
            <a:tbl>
              <a:tblPr firstRow="1" bandRow="1">
                <a:tableStyleId>{5C22544A-7EE6-4342-B048-85BDC9FD1C3A}</a:tableStyleId>
              </a:tblPr>
              <a:tblGrid>
                <a:gridCol w="836730">
                  <a:extLst>
                    <a:ext uri="{9D8B030D-6E8A-4147-A177-3AD203B41FA5}">
                      <a16:colId xmlns="" xmlns:a16="http://schemas.microsoft.com/office/drawing/2014/main" val="20000"/>
                    </a:ext>
                  </a:extLst>
                </a:gridCol>
                <a:gridCol w="1539534">
                  <a:extLst>
                    <a:ext uri="{9D8B030D-6E8A-4147-A177-3AD203B41FA5}">
                      <a16:colId xmlns="" xmlns:a16="http://schemas.microsoft.com/office/drawing/2014/main" val="20001"/>
                    </a:ext>
                  </a:extLst>
                </a:gridCol>
                <a:gridCol w="5040560">
                  <a:extLst>
                    <a:ext uri="{9D8B030D-6E8A-4147-A177-3AD203B41FA5}">
                      <a16:colId xmlns="" xmlns:a16="http://schemas.microsoft.com/office/drawing/2014/main" val="20002"/>
                    </a:ext>
                  </a:extLst>
                </a:gridCol>
              </a:tblGrid>
              <a:tr h="430096">
                <a:tc>
                  <a:txBody>
                    <a:bodyPr/>
                    <a:lstStyle/>
                    <a:p>
                      <a:pPr algn="ctr">
                        <a:spcAft>
                          <a:spcPts val="0"/>
                        </a:spcAft>
                      </a:pPr>
                      <a:r>
                        <a:rPr lang="zh-HK" sz="1800" kern="100" dirty="0">
                          <a:effectLst/>
                          <a:latin typeface="標楷體" panose="03000509000000000000" pitchFamily="65" charset="-120"/>
                          <a:ea typeface="標楷體" panose="03000509000000000000" pitchFamily="65" charset="-120"/>
                        </a:rPr>
                        <a:t>序</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2228" marR="62228" marT="0" marB="0" anchor="ctr"/>
                </a:tc>
                <a:tc>
                  <a:txBody>
                    <a:bodyPr/>
                    <a:lstStyle/>
                    <a:p>
                      <a:pPr algn="ctr">
                        <a:spcAft>
                          <a:spcPts val="0"/>
                        </a:spcAft>
                      </a:pPr>
                      <a:r>
                        <a:rPr lang="zh-TW" sz="1800" kern="100" dirty="0" smtClean="0">
                          <a:effectLst/>
                          <a:latin typeface="標楷體" panose="03000509000000000000" pitchFamily="65" charset="-120"/>
                          <a:ea typeface="標楷體" panose="03000509000000000000" pitchFamily="65" charset="-120"/>
                        </a:rPr>
                        <a:t>日期</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2228" marR="62228" marT="0" marB="0" anchor="ctr"/>
                </a:tc>
                <a:tc>
                  <a:txBody>
                    <a:bodyPr/>
                    <a:lstStyle/>
                    <a:p>
                      <a:pPr algn="ctr">
                        <a:spcAft>
                          <a:spcPts val="0"/>
                        </a:spcAft>
                      </a:pPr>
                      <a:r>
                        <a:rPr lang="zh-TW" sz="1800" kern="100" dirty="0" smtClean="0">
                          <a:effectLst/>
                          <a:latin typeface="標楷體" panose="03000509000000000000" pitchFamily="65" charset="-120"/>
                          <a:ea typeface="標楷體" panose="03000509000000000000" pitchFamily="65" charset="-120"/>
                        </a:rPr>
                        <a:t>活動名稱</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2228" marR="62228" marT="0" marB="0" anchor="ctr"/>
                </a:tc>
                <a:extLst>
                  <a:ext uri="{0D108BD9-81ED-4DB2-BD59-A6C34878D82A}">
                    <a16:rowId xmlns="" xmlns:a16="http://schemas.microsoft.com/office/drawing/2014/main" val="10000"/>
                  </a:ext>
                </a:extLst>
              </a:tr>
              <a:tr h="430096">
                <a:tc>
                  <a:txBody>
                    <a:bodyPr/>
                    <a:lstStyle/>
                    <a:p>
                      <a:pPr algn="ctr">
                        <a:lnSpc>
                          <a:spcPct val="100000"/>
                        </a:lnSpc>
                        <a:spcAft>
                          <a:spcPts val="0"/>
                        </a:spcAft>
                      </a:pPr>
                      <a:r>
                        <a:rPr lang="en-US" altLang="zh-TW" sz="1800" kern="100" dirty="0" smtClean="0">
                          <a:effectLst/>
                          <a:latin typeface="Arial" panose="020B0604020202020204" pitchFamily="34" charset="0"/>
                          <a:ea typeface="標楷體" panose="03000509000000000000" pitchFamily="65" charset="-120"/>
                          <a:cs typeface="Arial" panose="020B0604020202020204" pitchFamily="34" charset="0"/>
                        </a:rPr>
                        <a:t>1</a:t>
                      </a:r>
                      <a:endParaRPr lang="zh-TW" sz="1800" kern="100" dirty="0">
                        <a:effectLst/>
                        <a:latin typeface="Arial" panose="020B0604020202020204" pitchFamily="34" charset="0"/>
                        <a:ea typeface="標楷體" panose="03000509000000000000" pitchFamily="65" charset="-120"/>
                        <a:cs typeface="Arial" panose="020B0604020202020204" pitchFamily="34" charset="0"/>
                      </a:endParaRPr>
                    </a:p>
                  </a:txBody>
                  <a:tcPr marL="62228" marR="62228" marT="0" marB="0" anchor="ctr"/>
                </a:tc>
                <a:tc>
                  <a:txBody>
                    <a:bodyPr/>
                    <a:lstStyle/>
                    <a:p>
                      <a:pPr algn="ctr">
                        <a:lnSpc>
                          <a:spcPct val="100000"/>
                        </a:lnSpc>
                        <a:spcAft>
                          <a:spcPts val="0"/>
                        </a:spcAft>
                      </a:pPr>
                      <a:r>
                        <a:rPr lang="en-US" altLang="zh-TW" sz="2400" kern="100" dirty="0" smtClean="0">
                          <a:solidFill>
                            <a:srgbClr val="FF0000"/>
                          </a:solidFill>
                          <a:effectLst/>
                          <a:latin typeface="Arial" panose="020B0604020202020204" pitchFamily="34" charset="0"/>
                          <a:ea typeface="標楷體" panose="03000509000000000000" pitchFamily="65" charset="-120"/>
                          <a:cs typeface="Arial" panose="020B0604020202020204" pitchFamily="34" charset="0"/>
                        </a:rPr>
                        <a:t>09.16</a:t>
                      </a:r>
                      <a:endParaRPr lang="zh-TW" sz="2400" kern="100" dirty="0">
                        <a:solidFill>
                          <a:srgbClr val="FF0000"/>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tc>
                  <a:txBody>
                    <a:bodyPr/>
                    <a:lstStyle/>
                    <a:p>
                      <a:pPr algn="ctr">
                        <a:lnSpc>
                          <a:spcPct val="100000"/>
                        </a:lnSpc>
                        <a:spcAft>
                          <a:spcPts val="0"/>
                        </a:spcAft>
                      </a:pPr>
                      <a:r>
                        <a:rPr lang="zh-TW" altLang="en-US" sz="2400" kern="100" dirty="0" smtClean="0">
                          <a:solidFill>
                            <a:srgbClr val="FF0000"/>
                          </a:solidFill>
                          <a:effectLst/>
                          <a:latin typeface="Arial" panose="020B0604020202020204" pitchFamily="34" charset="0"/>
                          <a:ea typeface="標楷體" panose="03000509000000000000" pitchFamily="65" charset="-120"/>
                          <a:cs typeface="Arial" panose="020B0604020202020204" pitchFamily="34" charset="0"/>
                        </a:rPr>
                        <a:t>社團博覽會 </a:t>
                      </a:r>
                      <a:r>
                        <a:rPr lang="en-US" altLang="zh-TW" sz="2400" kern="100" dirty="0" smtClean="0">
                          <a:solidFill>
                            <a:srgbClr val="FFFF00"/>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rPr>
                        <a:t>*</a:t>
                      </a:r>
                      <a:endParaRPr lang="zh-TW" sz="2400" kern="100" dirty="0">
                        <a:solidFill>
                          <a:srgbClr val="FFFF00"/>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extLst>
                  <a:ext uri="{0D108BD9-81ED-4DB2-BD59-A6C34878D82A}">
                    <a16:rowId xmlns="" xmlns:a16="http://schemas.microsoft.com/office/drawing/2014/main" val="10001"/>
                  </a:ext>
                </a:extLst>
              </a:tr>
              <a:tr h="430096">
                <a:tc>
                  <a:txBody>
                    <a:bodyPr/>
                    <a:lstStyle/>
                    <a:p>
                      <a:pPr algn="ctr">
                        <a:lnSpc>
                          <a:spcPct val="100000"/>
                        </a:lnSpc>
                        <a:spcAft>
                          <a:spcPts val="0"/>
                        </a:spcAft>
                      </a:pPr>
                      <a:r>
                        <a:rPr lang="en-US" altLang="zh-TW" sz="1800" kern="100" dirty="0" smtClean="0">
                          <a:effectLst/>
                          <a:latin typeface="Arial" panose="020B0604020202020204" pitchFamily="34" charset="0"/>
                          <a:ea typeface="標楷體" panose="03000509000000000000" pitchFamily="65" charset="-120"/>
                          <a:cs typeface="Arial" panose="020B0604020202020204" pitchFamily="34" charset="0"/>
                        </a:rPr>
                        <a:t>2</a:t>
                      </a:r>
                      <a:endParaRPr lang="zh-TW" sz="1800" kern="100" dirty="0">
                        <a:effectLst/>
                        <a:latin typeface="Arial" panose="020B0604020202020204" pitchFamily="34" charset="0"/>
                        <a:ea typeface="標楷體" panose="03000509000000000000" pitchFamily="65" charset="-120"/>
                        <a:cs typeface="Arial" panose="020B0604020202020204" pitchFamily="34" charset="0"/>
                      </a:endParaRPr>
                    </a:p>
                  </a:txBody>
                  <a:tcPr marL="62228" marR="62228" marT="0" marB="0" anchor="ctr"/>
                </a:tc>
                <a:tc>
                  <a:txBody>
                    <a:bodyPr/>
                    <a:lstStyle/>
                    <a:p>
                      <a:pPr algn="ctr">
                        <a:lnSpc>
                          <a:spcPct val="100000"/>
                        </a:lnSpc>
                        <a:spcAft>
                          <a:spcPts val="0"/>
                        </a:spcAft>
                      </a:pPr>
                      <a:r>
                        <a:rPr lang="en-US" altLang="zh-TW" sz="2400" kern="100" dirty="0" smtClean="0">
                          <a:solidFill>
                            <a:srgbClr val="00B050"/>
                          </a:solidFill>
                          <a:effectLst/>
                          <a:latin typeface="Arial" panose="020B0604020202020204" pitchFamily="34" charset="0"/>
                          <a:ea typeface="標楷體" panose="03000509000000000000" pitchFamily="65" charset="-120"/>
                          <a:cs typeface="Arial" panose="020B0604020202020204" pitchFamily="34" charset="0"/>
                        </a:rPr>
                        <a:t>09.16</a:t>
                      </a:r>
                      <a:endParaRPr lang="zh-TW" sz="2400" kern="100" dirty="0">
                        <a:solidFill>
                          <a:srgbClr val="00B050"/>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TW" sz="2400" kern="100" dirty="0" smtClean="0">
                          <a:solidFill>
                            <a:srgbClr val="00B050"/>
                          </a:solidFill>
                          <a:effectLst/>
                          <a:latin typeface="Arial" panose="020B0604020202020204" pitchFamily="34" charset="0"/>
                          <a:ea typeface="標楷體" panose="03000509000000000000" pitchFamily="65" charset="-120"/>
                          <a:cs typeface="Arial" panose="020B0604020202020204" pitchFamily="34" charset="0"/>
                        </a:rPr>
                        <a:t>『 2th </a:t>
                      </a:r>
                      <a:r>
                        <a:rPr lang="zh-TW" altLang="en-US" sz="2400" kern="100" dirty="0" smtClean="0">
                          <a:solidFill>
                            <a:srgbClr val="00B050"/>
                          </a:solidFill>
                          <a:effectLst/>
                          <a:latin typeface="Arial" panose="020B0604020202020204" pitchFamily="34" charset="0"/>
                          <a:ea typeface="標楷體" panose="03000509000000000000" pitchFamily="65" charset="-120"/>
                          <a:cs typeface="Arial" panose="020B0604020202020204" pitchFamily="34" charset="0"/>
                        </a:rPr>
                        <a:t>愛，不止息</a:t>
                      </a:r>
                      <a:r>
                        <a:rPr lang="en-US" altLang="zh-TW" sz="2400" kern="100" dirty="0" smtClean="0">
                          <a:solidFill>
                            <a:srgbClr val="00B050"/>
                          </a:solidFill>
                          <a:effectLst/>
                          <a:latin typeface="Arial" panose="020B0604020202020204" pitchFamily="34" charset="0"/>
                          <a:ea typeface="標楷體" panose="03000509000000000000" pitchFamily="65" charset="-120"/>
                          <a:cs typeface="Arial" panose="020B0604020202020204" pitchFamily="34" charset="0"/>
                        </a:rPr>
                        <a:t>- </a:t>
                      </a:r>
                      <a:r>
                        <a:rPr lang="zh-TW" altLang="en-US" sz="2400" kern="100" dirty="0" smtClean="0">
                          <a:solidFill>
                            <a:srgbClr val="00B050"/>
                          </a:solidFill>
                          <a:effectLst/>
                          <a:latin typeface="Arial" panose="020B0604020202020204" pitchFamily="34" charset="0"/>
                          <a:ea typeface="標楷體" panose="03000509000000000000" pitchFamily="65" charset="-120"/>
                          <a:cs typeface="Arial" panose="020B0604020202020204" pitchFamily="34" charset="0"/>
                        </a:rPr>
                        <a:t>弘愛服務</a:t>
                      </a:r>
                      <a:r>
                        <a:rPr lang="en-US" altLang="zh-TW" sz="2400" kern="100" dirty="0" smtClean="0">
                          <a:solidFill>
                            <a:srgbClr val="00B050"/>
                          </a:solidFill>
                          <a:effectLst/>
                          <a:latin typeface="Arial" panose="020B0604020202020204" pitchFamily="34" charset="0"/>
                          <a:ea typeface="標楷體" panose="03000509000000000000" pitchFamily="65" charset="-120"/>
                          <a:cs typeface="Arial" panose="020B0604020202020204" pitchFamily="34" charset="0"/>
                        </a:rPr>
                        <a:t>』</a:t>
                      </a:r>
                    </a:p>
                    <a:p>
                      <a:pPr algn="ctr">
                        <a:lnSpc>
                          <a:spcPct val="100000"/>
                        </a:lnSpc>
                        <a:spcAft>
                          <a:spcPts val="0"/>
                        </a:spcAft>
                      </a:pPr>
                      <a:r>
                        <a:rPr lang="zh-TW" altLang="en-US" sz="2400" kern="100" dirty="0" smtClean="0">
                          <a:solidFill>
                            <a:srgbClr val="00B050"/>
                          </a:solidFill>
                          <a:effectLst/>
                          <a:latin typeface="Arial" panose="020B0604020202020204" pitchFamily="34" charset="0"/>
                          <a:ea typeface="標楷體" panose="03000509000000000000" pitchFamily="65" charset="-120"/>
                          <a:cs typeface="Arial" panose="020B0604020202020204" pitchFamily="34" charset="0"/>
                        </a:rPr>
                        <a:t>競賽分享會暨頒獎典禮</a:t>
                      </a:r>
                      <a:endParaRPr lang="zh-TW" sz="2400" kern="100" dirty="0">
                        <a:solidFill>
                          <a:srgbClr val="00B050"/>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extLst>
                  <a:ext uri="{0D108BD9-81ED-4DB2-BD59-A6C34878D82A}">
                    <a16:rowId xmlns="" xmlns:a16="http://schemas.microsoft.com/office/drawing/2014/main" val="10002"/>
                  </a:ext>
                </a:extLst>
              </a:tr>
              <a:tr h="430096">
                <a:tc>
                  <a:txBody>
                    <a:bodyPr/>
                    <a:lstStyle/>
                    <a:p>
                      <a:pPr algn="ctr">
                        <a:lnSpc>
                          <a:spcPct val="100000"/>
                        </a:lnSpc>
                        <a:spcAft>
                          <a:spcPts val="0"/>
                        </a:spcAft>
                      </a:pPr>
                      <a:r>
                        <a:rPr lang="en-US" altLang="zh-TW" sz="1800" kern="100" dirty="0" smtClean="0">
                          <a:effectLst/>
                          <a:latin typeface="Arial" panose="020B0604020202020204" pitchFamily="34" charset="0"/>
                          <a:ea typeface="標楷體" panose="03000509000000000000" pitchFamily="65" charset="-120"/>
                          <a:cs typeface="Arial" panose="020B0604020202020204" pitchFamily="34" charset="0"/>
                        </a:rPr>
                        <a:t>3</a:t>
                      </a:r>
                      <a:endParaRPr lang="zh-TW" sz="1800" kern="100" dirty="0">
                        <a:effectLst/>
                        <a:latin typeface="Arial" panose="020B0604020202020204" pitchFamily="34" charset="0"/>
                        <a:ea typeface="標楷體" panose="03000509000000000000" pitchFamily="65" charset="-120"/>
                        <a:cs typeface="Arial" panose="020B0604020202020204" pitchFamily="34" charset="0"/>
                      </a:endParaRPr>
                    </a:p>
                  </a:txBody>
                  <a:tcPr marL="62228" marR="62228" marT="0" marB="0" anchor="ctr"/>
                </a:tc>
                <a:tc>
                  <a:txBody>
                    <a:bodyPr/>
                    <a:lstStyle/>
                    <a:p>
                      <a:pPr algn="ctr">
                        <a:lnSpc>
                          <a:spcPct val="100000"/>
                        </a:lnSpc>
                        <a:spcAft>
                          <a:spcPts val="0"/>
                        </a:spcAft>
                      </a:pPr>
                      <a:r>
                        <a:rPr lang="en-US" altLang="zh-TW" sz="2400" b="1" kern="100" dirty="0" smtClean="0">
                          <a:solidFill>
                            <a:srgbClr val="FFFF00"/>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rPr>
                        <a:t>1</a:t>
                      </a:r>
                      <a:r>
                        <a:rPr lang="en-US" sz="2400" b="1" kern="100" dirty="0" smtClean="0">
                          <a:solidFill>
                            <a:srgbClr val="FFFF00"/>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rPr>
                        <a:t>0.21</a:t>
                      </a:r>
                      <a:endParaRPr lang="zh-TW" sz="2400" b="1" kern="100" dirty="0">
                        <a:solidFill>
                          <a:srgbClr val="FFFF00"/>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tc>
                  <a:txBody>
                    <a:bodyPr/>
                    <a:lstStyle/>
                    <a:p>
                      <a:pPr algn="ctr">
                        <a:lnSpc>
                          <a:spcPct val="100000"/>
                        </a:lnSpc>
                        <a:spcAft>
                          <a:spcPts val="0"/>
                        </a:spcAft>
                      </a:pPr>
                      <a:r>
                        <a:rPr lang="zh-TW" sz="2400" b="1" kern="100" dirty="0">
                          <a:solidFill>
                            <a:srgbClr val="FFFF00"/>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rPr>
                        <a:t>社團指導老師</a:t>
                      </a:r>
                      <a:r>
                        <a:rPr lang="zh-TW" sz="2400" b="1" kern="100" dirty="0" smtClean="0">
                          <a:solidFill>
                            <a:srgbClr val="FFFF00"/>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rPr>
                        <a:t>座談會</a:t>
                      </a:r>
                      <a:r>
                        <a:rPr lang="en-US" altLang="zh-TW" sz="2400" b="1" kern="100" dirty="0" smtClean="0">
                          <a:solidFill>
                            <a:srgbClr val="FFFF00"/>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rPr>
                        <a:t> </a:t>
                      </a:r>
                      <a:r>
                        <a:rPr lang="en-US" altLang="zh-TW" sz="2400" kern="100" dirty="0" smtClean="0">
                          <a:solidFill>
                            <a:srgbClr val="FF0000"/>
                          </a:solidFill>
                          <a:effectLst/>
                          <a:latin typeface="Arial" panose="020B0604020202020204" pitchFamily="34" charset="0"/>
                          <a:ea typeface="標楷體" panose="03000509000000000000" pitchFamily="65" charset="-120"/>
                          <a:cs typeface="Arial" panose="020B0604020202020204" pitchFamily="34" charset="0"/>
                        </a:rPr>
                        <a:t>#</a:t>
                      </a:r>
                      <a:endParaRPr lang="zh-TW" sz="2400" b="1" kern="100" dirty="0">
                        <a:solidFill>
                          <a:srgbClr val="FFFF00"/>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extLst>
                  <a:ext uri="{0D108BD9-81ED-4DB2-BD59-A6C34878D82A}">
                    <a16:rowId xmlns="" xmlns:a16="http://schemas.microsoft.com/office/drawing/2014/main" val="10003"/>
                  </a:ext>
                </a:extLst>
              </a:tr>
              <a:tr h="430096">
                <a:tc>
                  <a:txBody>
                    <a:bodyPr/>
                    <a:lstStyle/>
                    <a:p>
                      <a:pPr algn="ctr">
                        <a:lnSpc>
                          <a:spcPct val="100000"/>
                        </a:lnSpc>
                        <a:spcAft>
                          <a:spcPts val="0"/>
                        </a:spcAft>
                      </a:pPr>
                      <a:r>
                        <a:rPr lang="en-US" altLang="zh-TW" sz="1800" kern="100" dirty="0" smtClean="0">
                          <a:effectLst/>
                          <a:latin typeface="Arial" panose="020B0604020202020204" pitchFamily="34" charset="0"/>
                          <a:ea typeface="標楷體" panose="03000509000000000000" pitchFamily="65" charset="-120"/>
                          <a:cs typeface="Arial" panose="020B0604020202020204" pitchFamily="34" charset="0"/>
                        </a:rPr>
                        <a:t>4</a:t>
                      </a:r>
                      <a:endParaRPr lang="zh-TW" sz="1800" kern="100" dirty="0">
                        <a:effectLst/>
                        <a:latin typeface="Arial" panose="020B0604020202020204" pitchFamily="34" charset="0"/>
                        <a:ea typeface="標楷體" panose="03000509000000000000" pitchFamily="65" charset="-120"/>
                        <a:cs typeface="Arial" panose="020B0604020202020204" pitchFamily="34" charset="0"/>
                      </a:endParaRPr>
                    </a:p>
                  </a:txBody>
                  <a:tcPr marL="62228" marR="62228" marT="0" marB="0" anchor="ctr"/>
                </a:tc>
                <a:tc>
                  <a:txBody>
                    <a:bodyPr/>
                    <a:lstStyle/>
                    <a:p>
                      <a:pPr algn="ctr">
                        <a:lnSpc>
                          <a:spcPct val="100000"/>
                        </a:lnSpc>
                        <a:spcAft>
                          <a:spcPts val="0"/>
                        </a:spcAft>
                      </a:pPr>
                      <a:r>
                        <a:rPr lang="en-US" altLang="zh-TW" sz="2400" b="1" kern="100" dirty="0" smtClean="0">
                          <a:solidFill>
                            <a:srgbClr val="FF0000"/>
                          </a:solidFill>
                          <a:effectLst/>
                          <a:latin typeface="Arial" panose="020B0604020202020204" pitchFamily="34" charset="0"/>
                          <a:ea typeface="標楷體" panose="03000509000000000000" pitchFamily="65" charset="-120"/>
                          <a:cs typeface="Arial" panose="020B0604020202020204" pitchFamily="34" charset="0"/>
                        </a:rPr>
                        <a:t>10.21</a:t>
                      </a:r>
                      <a:endParaRPr lang="zh-TW" altLang="zh-TW" sz="2400" b="1" kern="100" dirty="0">
                        <a:solidFill>
                          <a:srgbClr val="FF0000"/>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nchorCtr="1"/>
                </a:tc>
                <a:tc>
                  <a:txBody>
                    <a:bodyPr/>
                    <a:lstStyle/>
                    <a:p>
                      <a:pPr algn="ctr">
                        <a:lnSpc>
                          <a:spcPct val="100000"/>
                        </a:lnSpc>
                        <a:spcAft>
                          <a:spcPts val="0"/>
                        </a:spcAft>
                      </a:pPr>
                      <a:r>
                        <a:rPr lang="zh-TW" altLang="en-US" sz="2400" kern="0" baseline="0" dirty="0" smtClean="0">
                          <a:solidFill>
                            <a:srgbClr val="FF0000"/>
                          </a:solidFill>
                          <a:effectLst/>
                          <a:latin typeface="Arial" panose="020B0604020202020204" pitchFamily="34" charset="0"/>
                          <a:ea typeface="標楷體" panose="03000509000000000000" pitchFamily="65" charset="-120"/>
                          <a:cs typeface="Arial" panose="020B0604020202020204" pitchFamily="34" charset="0"/>
                        </a:rPr>
                        <a:t>弘光盃歌唱比賽 </a:t>
                      </a:r>
                      <a:endParaRPr lang="zh-TW" sz="2400" b="1" kern="100" dirty="0">
                        <a:solidFill>
                          <a:srgbClr val="FF0000"/>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nchorCtr="1"/>
                </a:tc>
                <a:extLst>
                  <a:ext uri="{0D108BD9-81ED-4DB2-BD59-A6C34878D82A}">
                    <a16:rowId xmlns="" xmlns:a16="http://schemas.microsoft.com/office/drawing/2014/main" val="10004"/>
                  </a:ext>
                </a:extLst>
              </a:tr>
              <a:tr h="478953">
                <a:tc>
                  <a:txBody>
                    <a:bodyPr/>
                    <a:lstStyle/>
                    <a:p>
                      <a:pPr algn="ctr">
                        <a:lnSpc>
                          <a:spcPct val="100000"/>
                        </a:lnSpc>
                        <a:spcAft>
                          <a:spcPts val="0"/>
                        </a:spcAft>
                      </a:pPr>
                      <a:r>
                        <a:rPr lang="en-US" altLang="zh-TW" sz="1800" kern="100" dirty="0" smtClean="0">
                          <a:effectLst/>
                          <a:latin typeface="Arial" panose="020B0604020202020204" pitchFamily="34" charset="0"/>
                          <a:ea typeface="標楷體" panose="03000509000000000000" pitchFamily="65" charset="-120"/>
                          <a:cs typeface="Arial" panose="020B0604020202020204" pitchFamily="34" charset="0"/>
                        </a:rPr>
                        <a:t>5</a:t>
                      </a:r>
                      <a:endParaRPr lang="zh-TW" sz="1800" kern="100" dirty="0">
                        <a:effectLst/>
                        <a:latin typeface="Arial" panose="020B0604020202020204" pitchFamily="34" charset="0"/>
                        <a:ea typeface="標楷體" panose="03000509000000000000" pitchFamily="65" charset="-120"/>
                        <a:cs typeface="Arial" panose="020B0604020202020204" pitchFamily="34" charset="0"/>
                      </a:endParaRPr>
                    </a:p>
                  </a:txBody>
                  <a:tcPr marL="62228" marR="62228" marT="0" marB="0" anchor="ctr"/>
                </a:tc>
                <a:tc>
                  <a:txBody>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lang="en-US" altLang="zh-TW" sz="2400" b="1" kern="100" dirty="0" smtClean="0">
                          <a:solidFill>
                            <a:schemeClr val="accent6">
                              <a:lumMod val="75000"/>
                            </a:schemeClr>
                          </a:solidFill>
                          <a:effectLst/>
                          <a:latin typeface="Arial" panose="020B0604020202020204" pitchFamily="34" charset="0"/>
                          <a:ea typeface="標楷體" panose="03000509000000000000" pitchFamily="65" charset="-120"/>
                          <a:cs typeface="Arial" panose="020B0604020202020204" pitchFamily="34" charset="0"/>
                        </a:rPr>
                        <a:t>10.28</a:t>
                      </a:r>
                      <a:endParaRPr kumimoji="0" lang="zh-TW" alt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lang="zh-TW" altLang="en-US" sz="2400" b="1" kern="100" dirty="0" smtClean="0">
                          <a:solidFill>
                            <a:schemeClr val="accent6">
                              <a:lumMod val="75000"/>
                            </a:schemeClr>
                          </a:solidFill>
                          <a:effectLst/>
                          <a:latin typeface="Arial" panose="020B0604020202020204" pitchFamily="34" charset="0"/>
                          <a:ea typeface="標楷體" panose="03000509000000000000" pitchFamily="65" charset="-120"/>
                          <a:cs typeface="Arial" panose="020B0604020202020204" pitchFamily="34" charset="0"/>
                        </a:rPr>
                        <a:t>技藝性社團特色活動</a:t>
                      </a:r>
                      <a:r>
                        <a:rPr lang="en-US" altLang="zh-TW" sz="2400" b="1" kern="100" dirty="0" smtClean="0">
                          <a:solidFill>
                            <a:schemeClr val="accent6">
                              <a:lumMod val="75000"/>
                            </a:schemeClr>
                          </a:solidFill>
                          <a:effectLst/>
                          <a:latin typeface="Arial" panose="020B0604020202020204" pitchFamily="34" charset="0"/>
                          <a:ea typeface="標楷體" panose="03000509000000000000" pitchFamily="65" charset="-120"/>
                          <a:cs typeface="Arial" panose="020B0604020202020204" pitchFamily="34" charset="0"/>
                        </a:rPr>
                        <a:t>- HOME</a:t>
                      </a:r>
                      <a:r>
                        <a:rPr lang="zh-TW" altLang="en-US" sz="2400" b="1" kern="100" dirty="0" smtClean="0">
                          <a:solidFill>
                            <a:schemeClr val="accent6">
                              <a:lumMod val="75000"/>
                            </a:schemeClr>
                          </a:solidFill>
                          <a:effectLst/>
                          <a:latin typeface="Arial" panose="020B0604020202020204" pitchFamily="34" charset="0"/>
                          <a:ea typeface="標楷體" panose="03000509000000000000" pitchFamily="65" charset="-120"/>
                          <a:cs typeface="Arial" panose="020B0604020202020204" pitchFamily="34" charset="0"/>
                        </a:rPr>
                        <a:t>趴</a:t>
                      </a:r>
                      <a:endParaRPr lang="zh-TW" sz="2400" kern="0" baseline="0" dirty="0">
                        <a:solidFill>
                          <a:srgbClr val="FF00FF"/>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extLst>
                  <a:ext uri="{0D108BD9-81ED-4DB2-BD59-A6C34878D82A}">
                    <a16:rowId xmlns="" xmlns:a16="http://schemas.microsoft.com/office/drawing/2014/main" val="10005"/>
                  </a:ext>
                </a:extLst>
              </a:tr>
              <a:tr h="430096">
                <a:tc>
                  <a:txBody>
                    <a:bodyPr/>
                    <a:lstStyle/>
                    <a:p>
                      <a:pPr algn="ctr">
                        <a:lnSpc>
                          <a:spcPct val="100000"/>
                        </a:lnSpc>
                        <a:spcAft>
                          <a:spcPts val="0"/>
                        </a:spcAft>
                      </a:pPr>
                      <a:r>
                        <a:rPr lang="en-US" altLang="zh-TW" sz="1800" kern="100" dirty="0" smtClean="0">
                          <a:effectLst/>
                          <a:latin typeface="Arial" panose="020B0604020202020204" pitchFamily="34" charset="0"/>
                          <a:ea typeface="標楷體" panose="03000509000000000000" pitchFamily="65" charset="-120"/>
                          <a:cs typeface="Arial" panose="020B0604020202020204" pitchFamily="34" charset="0"/>
                        </a:rPr>
                        <a:t>6</a:t>
                      </a:r>
                      <a:endParaRPr lang="zh-TW" sz="1800" kern="100" dirty="0">
                        <a:effectLst/>
                        <a:latin typeface="Arial" panose="020B0604020202020204" pitchFamily="34" charset="0"/>
                        <a:ea typeface="標楷體" panose="03000509000000000000" pitchFamily="65" charset="-120"/>
                        <a:cs typeface="Arial" panose="020B0604020202020204" pitchFamily="34" charset="0"/>
                      </a:endParaRPr>
                    </a:p>
                  </a:txBody>
                  <a:tcPr marL="62228" marR="62228" marT="0" marB="0" anchor="ctr"/>
                </a:tc>
                <a:tc>
                  <a:txBody>
                    <a:bodyPr/>
                    <a:lstStyle/>
                    <a:p>
                      <a:pPr algn="ctr">
                        <a:lnSpc>
                          <a:spcPts val="2400"/>
                        </a:lnSpc>
                        <a:spcAft>
                          <a:spcPts val="0"/>
                        </a:spcAft>
                      </a:pPr>
                      <a:r>
                        <a:rPr lang="en-US" altLang="zh-TW" sz="2400" b="1" kern="100" dirty="0" smtClean="0">
                          <a:solidFill>
                            <a:srgbClr val="0000FF"/>
                          </a:solidFill>
                          <a:effectLst/>
                          <a:latin typeface="Arial" panose="020B0604020202020204" pitchFamily="34" charset="0"/>
                          <a:ea typeface="標楷體" panose="03000509000000000000" pitchFamily="65" charset="-120"/>
                          <a:cs typeface="Arial" panose="020B0604020202020204" pitchFamily="34" charset="0"/>
                        </a:rPr>
                        <a:t>11.18</a:t>
                      </a:r>
                      <a:endParaRPr lang="en-US" altLang="zh-TW" sz="2400" b="1" dirty="0" smtClean="0">
                        <a:solidFill>
                          <a:srgbClr val="0070C0"/>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lang="zh-TW" altLang="en-US" sz="2400" kern="100" dirty="0" smtClean="0">
                          <a:solidFill>
                            <a:srgbClr val="0000FF"/>
                          </a:solidFill>
                          <a:effectLst/>
                          <a:latin typeface="Arial" panose="020B0604020202020204" pitchFamily="34" charset="0"/>
                          <a:ea typeface="標楷體" panose="03000509000000000000" pitchFamily="65" charset="-120"/>
                          <a:cs typeface="Arial" panose="020B0604020202020204" pitchFamily="34" charset="0"/>
                        </a:rPr>
                        <a:t>系際盃校歌</a:t>
                      </a:r>
                      <a:r>
                        <a:rPr lang="zh-TW" altLang="zh-TW" sz="2400" kern="100" dirty="0" smtClean="0">
                          <a:solidFill>
                            <a:srgbClr val="0000FF"/>
                          </a:solidFill>
                          <a:effectLst/>
                          <a:latin typeface="Arial" panose="020B0604020202020204" pitchFamily="34" charset="0"/>
                          <a:ea typeface="標楷體" panose="03000509000000000000" pitchFamily="65" charset="-120"/>
                          <a:cs typeface="Arial" panose="020B0604020202020204" pitchFamily="34" charset="0"/>
                        </a:rPr>
                        <a:t>合唱比賽</a:t>
                      </a:r>
                      <a:r>
                        <a:rPr lang="en-US" altLang="zh-TW" sz="2400" kern="100" dirty="0" smtClean="0">
                          <a:solidFill>
                            <a:srgbClr val="0000FF"/>
                          </a:solidFill>
                          <a:effectLst/>
                          <a:latin typeface="Arial" panose="020B0604020202020204" pitchFamily="34" charset="0"/>
                          <a:ea typeface="標楷體" panose="03000509000000000000" pitchFamily="65" charset="-120"/>
                          <a:cs typeface="Arial" panose="020B0604020202020204" pitchFamily="34" charset="0"/>
                        </a:rPr>
                        <a:t> </a:t>
                      </a:r>
                      <a:r>
                        <a:rPr lang="en-US" altLang="zh-TW" sz="2400" kern="100" dirty="0" smtClean="0">
                          <a:solidFill>
                            <a:srgbClr val="FFFF00"/>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rPr>
                        <a:t>*</a:t>
                      </a:r>
                      <a:endParaRPr lang="en-US" altLang="zh-TW" sz="2400" kern="0" baseline="0" dirty="0" smtClean="0">
                        <a:solidFill>
                          <a:srgbClr val="0070C0"/>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extLst>
                  <a:ext uri="{0D108BD9-81ED-4DB2-BD59-A6C34878D82A}">
                    <a16:rowId xmlns="" xmlns:a16="http://schemas.microsoft.com/office/drawing/2014/main" val="10006"/>
                  </a:ext>
                </a:extLst>
              </a:tr>
              <a:tr h="430096">
                <a:tc>
                  <a:txBody>
                    <a:bodyPr/>
                    <a:lstStyle/>
                    <a:p>
                      <a:pPr algn="ctr">
                        <a:lnSpc>
                          <a:spcPct val="100000"/>
                        </a:lnSpc>
                        <a:spcAft>
                          <a:spcPts val="0"/>
                        </a:spcAft>
                      </a:pPr>
                      <a:r>
                        <a:rPr lang="en-US" altLang="zh-TW" sz="1800" kern="100" dirty="0" smtClean="0">
                          <a:effectLst/>
                          <a:latin typeface="Arial" panose="020B0604020202020204" pitchFamily="34" charset="0"/>
                          <a:ea typeface="標楷體" panose="03000509000000000000" pitchFamily="65" charset="-120"/>
                          <a:cs typeface="Arial" panose="020B0604020202020204" pitchFamily="34" charset="0"/>
                        </a:rPr>
                        <a:t>7</a:t>
                      </a:r>
                      <a:endParaRPr lang="zh-TW" sz="1800" kern="100" dirty="0">
                        <a:effectLst/>
                        <a:latin typeface="Arial" panose="020B0604020202020204" pitchFamily="34" charset="0"/>
                        <a:ea typeface="標楷體" panose="03000509000000000000" pitchFamily="65" charset="-120"/>
                        <a:cs typeface="Arial" panose="020B0604020202020204" pitchFamily="34" charset="0"/>
                      </a:endParaRPr>
                    </a:p>
                  </a:txBody>
                  <a:tcPr marL="62228" marR="62228"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b="1" kern="100" dirty="0" smtClean="0">
                          <a:solidFill>
                            <a:srgbClr val="FF0000"/>
                          </a:solidFill>
                          <a:effectLst/>
                          <a:latin typeface="Arial" panose="020B0604020202020204" pitchFamily="34" charset="0"/>
                          <a:ea typeface="標楷體" panose="03000509000000000000" pitchFamily="65" charset="-120"/>
                          <a:cs typeface="Arial" panose="020B0604020202020204" pitchFamily="34" charset="0"/>
                        </a:rPr>
                        <a:t>11.24</a:t>
                      </a:r>
                      <a:endParaRPr lang="zh-TW" sz="2400" b="1" kern="100" dirty="0">
                        <a:solidFill>
                          <a:srgbClr val="0000FF"/>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kern="100" dirty="0" smtClean="0">
                          <a:solidFill>
                            <a:srgbClr val="FF0000"/>
                          </a:solidFill>
                          <a:effectLst/>
                          <a:latin typeface="Arial" panose="020B0604020202020204" pitchFamily="34" charset="0"/>
                          <a:ea typeface="標楷體" panose="03000509000000000000" pitchFamily="65" charset="-120"/>
                          <a:cs typeface="Arial" panose="020B0604020202020204" pitchFamily="34" charset="0"/>
                        </a:rPr>
                        <a:t>校園演唱會</a:t>
                      </a:r>
                      <a:endParaRPr lang="zh-TW" sz="2400" kern="100" dirty="0">
                        <a:solidFill>
                          <a:srgbClr val="0000FF"/>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extLst>
                  <a:ext uri="{0D108BD9-81ED-4DB2-BD59-A6C34878D82A}">
                    <a16:rowId xmlns="" xmlns:a16="http://schemas.microsoft.com/office/drawing/2014/main" val="10007"/>
                  </a:ext>
                </a:extLst>
              </a:tr>
              <a:tr h="430096">
                <a:tc>
                  <a:txBody>
                    <a:bodyPr/>
                    <a:lstStyle/>
                    <a:p>
                      <a:pPr algn="ctr">
                        <a:lnSpc>
                          <a:spcPct val="100000"/>
                        </a:lnSpc>
                        <a:spcAft>
                          <a:spcPts val="0"/>
                        </a:spcAft>
                      </a:pPr>
                      <a:r>
                        <a:rPr lang="en-US" altLang="zh-TW" sz="1800" kern="100" dirty="0" smtClean="0">
                          <a:effectLst/>
                          <a:latin typeface="Arial" panose="020B0604020202020204" pitchFamily="34" charset="0"/>
                          <a:ea typeface="標楷體" panose="03000509000000000000" pitchFamily="65" charset="-120"/>
                          <a:cs typeface="Arial" panose="020B0604020202020204" pitchFamily="34" charset="0"/>
                        </a:rPr>
                        <a:t>8</a:t>
                      </a:r>
                      <a:endParaRPr lang="zh-TW" sz="1800" kern="100" dirty="0">
                        <a:effectLst/>
                        <a:latin typeface="Arial" panose="020B0604020202020204" pitchFamily="34" charset="0"/>
                        <a:ea typeface="標楷體" panose="03000509000000000000" pitchFamily="65" charset="-120"/>
                        <a:cs typeface="Arial" panose="020B0604020202020204" pitchFamily="34" charset="0"/>
                      </a:endParaRPr>
                    </a:p>
                  </a:txBody>
                  <a:tcPr marL="62228" marR="62228"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FF0000"/>
                          </a:solidFill>
                          <a:effectLst/>
                          <a:latin typeface="Arial" panose="020B0604020202020204" pitchFamily="34" charset="0"/>
                          <a:ea typeface="標楷體" panose="03000509000000000000" pitchFamily="65" charset="-120"/>
                          <a:cs typeface="Arial" panose="020B0604020202020204" pitchFamily="34" charset="0"/>
                        </a:rPr>
                        <a:t>11.28</a:t>
                      </a:r>
                      <a:endParaRPr lang="zh-TW" sz="2400" b="1" kern="100" dirty="0">
                        <a:solidFill>
                          <a:srgbClr val="FF0000"/>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kern="0" baseline="0" dirty="0" smtClean="0">
                          <a:solidFill>
                            <a:srgbClr val="FF0000"/>
                          </a:solidFill>
                          <a:effectLst/>
                          <a:latin typeface="Arial" panose="020B0604020202020204" pitchFamily="34" charset="0"/>
                          <a:ea typeface="標楷體" panose="03000509000000000000" pitchFamily="65" charset="-120"/>
                          <a:cs typeface="Arial" panose="020B0604020202020204" pitchFamily="34" charset="0"/>
                        </a:rPr>
                        <a:t>54</a:t>
                      </a:r>
                      <a:r>
                        <a:rPr lang="zh-TW" altLang="en-US" sz="2400" kern="0" baseline="0" dirty="0" smtClean="0">
                          <a:solidFill>
                            <a:srgbClr val="FF0000"/>
                          </a:solidFill>
                          <a:effectLst/>
                          <a:latin typeface="Arial" panose="020B0604020202020204" pitchFamily="34" charset="0"/>
                          <a:ea typeface="標楷體" panose="03000509000000000000" pitchFamily="65" charset="-120"/>
                          <a:cs typeface="Arial" panose="020B0604020202020204" pitchFamily="34" charset="0"/>
                        </a:rPr>
                        <a:t>週年校慶開幕典禮</a:t>
                      </a:r>
                      <a:endParaRPr lang="zh-TW" sz="2400" kern="100" dirty="0">
                        <a:solidFill>
                          <a:srgbClr val="FF0000"/>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extLst>
                  <a:ext uri="{0D108BD9-81ED-4DB2-BD59-A6C34878D82A}">
                    <a16:rowId xmlns="" xmlns:a16="http://schemas.microsoft.com/office/drawing/2014/main" val="10008"/>
                  </a:ext>
                </a:extLst>
              </a:tr>
              <a:tr h="430096">
                <a:tc>
                  <a:txBody>
                    <a:bodyPr/>
                    <a:lstStyle/>
                    <a:p>
                      <a:pPr algn="ctr">
                        <a:lnSpc>
                          <a:spcPct val="100000"/>
                        </a:lnSpc>
                        <a:spcAft>
                          <a:spcPts val="0"/>
                        </a:spcAft>
                      </a:pPr>
                      <a:r>
                        <a:rPr lang="en-US" altLang="zh-TW" sz="1800" kern="100" dirty="0" smtClean="0">
                          <a:effectLst/>
                          <a:latin typeface="Arial" panose="020B0604020202020204" pitchFamily="34" charset="0"/>
                          <a:ea typeface="標楷體" panose="03000509000000000000" pitchFamily="65" charset="-120"/>
                          <a:cs typeface="Arial" panose="020B0604020202020204" pitchFamily="34" charset="0"/>
                        </a:rPr>
                        <a:t>9</a:t>
                      </a:r>
                      <a:endParaRPr lang="zh-TW" sz="1800" kern="100" dirty="0">
                        <a:effectLst/>
                        <a:latin typeface="Arial" panose="020B0604020202020204" pitchFamily="34" charset="0"/>
                        <a:ea typeface="標楷體" panose="03000509000000000000" pitchFamily="65" charset="-120"/>
                        <a:cs typeface="Arial" panose="020B0604020202020204" pitchFamily="34" charset="0"/>
                      </a:endParaRPr>
                    </a:p>
                  </a:txBody>
                  <a:tcPr marL="62228" marR="62228"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b="1"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12.16</a:t>
                      </a:r>
                      <a:endParaRPr lang="zh-TW" sz="2400" b="1" kern="100" dirty="0">
                        <a:solidFill>
                          <a:srgbClr val="FF0000"/>
                        </a:solidFill>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2400"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全校學生社團評鑑</a:t>
                      </a:r>
                      <a:r>
                        <a:rPr lang="en-US" altLang="zh-TW" sz="2400" kern="100" dirty="0" smtClean="0">
                          <a:solidFill>
                            <a:schemeClr val="tx1"/>
                          </a:solidFill>
                          <a:effectLst/>
                          <a:latin typeface="Arial" panose="020B0604020202020204" pitchFamily="34" charset="0"/>
                          <a:ea typeface="標楷體" panose="03000509000000000000" pitchFamily="65" charset="-120"/>
                          <a:cs typeface="Arial" panose="020B0604020202020204" pitchFamily="34" charset="0"/>
                        </a:rPr>
                        <a:t> </a:t>
                      </a:r>
                      <a:r>
                        <a:rPr lang="en-US" altLang="zh-TW" sz="2400" kern="100" dirty="0" smtClean="0">
                          <a:solidFill>
                            <a:srgbClr val="FFFF00"/>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rPr>
                        <a:t>*</a:t>
                      </a:r>
                      <a:endParaRPr lang="zh-TW" sz="2400" kern="100" dirty="0">
                        <a:solidFill>
                          <a:srgbClr val="FF0000"/>
                        </a:solidFill>
                        <a:effectLst>
                          <a:outerShdw blurRad="38100" dist="38100" dir="2700000" algn="tl">
                            <a:srgbClr val="000000">
                              <a:alpha val="43137"/>
                            </a:srgbClr>
                          </a:outerShdw>
                        </a:effectLst>
                        <a:latin typeface="Arial" panose="020B0604020202020204" pitchFamily="34" charset="0"/>
                        <a:ea typeface="標楷體" panose="03000509000000000000" pitchFamily="65" charset="-120"/>
                        <a:cs typeface="Arial" panose="020B0604020202020204" pitchFamily="34" charset="0"/>
                      </a:endParaRPr>
                    </a:p>
                  </a:txBody>
                  <a:tcPr marL="68580" marR="68580" marT="0" marB="0" anchor="ct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15541886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492896"/>
            <a:ext cx="9144000" cy="830997"/>
          </a:xfrm>
          <a:prstGeom prst="rect">
            <a:avLst/>
          </a:prstGeom>
          <a:noFill/>
        </p:spPr>
        <p:txBody>
          <a:bodyPr wrap="square" lIns="91440" tIns="45720" rIns="91440" bIns="45720">
            <a:spAutoFit/>
            <a:scene3d>
              <a:camera prst="orthographicFront"/>
              <a:lightRig rig="harsh" dir="t"/>
            </a:scene3d>
            <a:sp3d extrusionH="57150" prstMaterial="matte">
              <a:bevelT w="63500" h="12700" prst="coolSlant"/>
              <a:contourClr>
                <a:schemeClr val="bg1">
                  <a:lumMod val="65000"/>
                </a:schemeClr>
              </a:contourClr>
            </a:sp3d>
          </a:bodyPr>
          <a:lstStyle/>
          <a:p>
            <a:pPr algn="ctr"/>
            <a:r>
              <a:rPr lang="zh-TW" altLang="en-US" sz="4800" b="1" cap="none" spc="0" dirty="0">
                <a:ln/>
                <a:solidFill>
                  <a:schemeClr val="accent2">
                    <a:lumMod val="75000"/>
                  </a:schemeClr>
                </a:solidFill>
                <a:effectLst/>
                <a:latin typeface="標楷體" panose="03000509000000000000" pitchFamily="65" charset="-120"/>
                <a:ea typeface="標楷體" panose="03000509000000000000" pitchFamily="65" charset="-120"/>
              </a:rPr>
              <a:t>原住民族學生資源中心業務報告</a:t>
            </a:r>
          </a:p>
        </p:txBody>
      </p:sp>
    </p:spTree>
    <p:extLst>
      <p:ext uri="{BB962C8B-B14F-4D97-AF65-F5344CB8AC3E}">
        <p14:creationId xmlns:p14="http://schemas.microsoft.com/office/powerpoint/2010/main" val="1501589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62"/>
          <p:cNvSpPr txBox="1">
            <a:spLocks/>
          </p:cNvSpPr>
          <p:nvPr/>
        </p:nvSpPr>
        <p:spPr>
          <a:xfrm>
            <a:off x="738018" y="540139"/>
            <a:ext cx="7938438" cy="913792"/>
          </a:xfrm>
          <a:prstGeom prst="rect">
            <a:avLst/>
          </a:prstGeom>
          <a:solidFill>
            <a:schemeClr val="accent5">
              <a:lumMod val="75000"/>
            </a:schemeClr>
          </a:solidFill>
        </p:spPr>
        <p:txBody>
          <a:bodyPr>
            <a:normAutofit/>
          </a:bodyPr>
          <a:lstStyle>
            <a:lvl1pPr algn="l" defTabSz="914400" rtl="0" eaLnBrk="1" latinLnBrk="0" hangingPunct="1">
              <a:spcBef>
                <a:spcPct val="0"/>
              </a:spcBef>
              <a:buNone/>
              <a:defRPr sz="4000" kern="1200">
                <a:solidFill>
                  <a:schemeClr val="bg1"/>
                </a:solidFill>
                <a:latin typeface="華康明體 Std W12" pitchFamily="18" charset="-120"/>
                <a:ea typeface="華康明體 Std W12" pitchFamily="18" charset="-120"/>
                <a:cs typeface="+mj-cs"/>
              </a:defRPr>
            </a:lvl1pPr>
          </a:lstStyle>
          <a:p>
            <a:pPr algn="ctr"/>
            <a:r>
              <a:rPr lang="zh-TW" altLang="en-US" sz="3600" dirty="0">
                <a:solidFill>
                  <a:prstClr val="white"/>
                </a:solidFill>
                <a:latin typeface="華康超明體" panose="02020C09000000000000" pitchFamily="49" charset="-120"/>
                <a:ea typeface="華康超明體" panose="02020C09000000000000" pitchFamily="49" charset="-120"/>
              </a:rPr>
              <a:t>原住民族學生資源中心介紹</a:t>
            </a:r>
          </a:p>
        </p:txBody>
      </p:sp>
      <p:sp>
        <p:nvSpPr>
          <p:cNvPr id="23" name="圓角矩形 22"/>
          <p:cNvSpPr/>
          <p:nvPr/>
        </p:nvSpPr>
        <p:spPr>
          <a:xfrm>
            <a:off x="179512" y="1453931"/>
            <a:ext cx="8784976" cy="3487237"/>
          </a:xfrm>
          <a:prstGeom prst="roundRect">
            <a:avLst>
              <a:gd name="adj" fmla="val 931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TW" altLang="en-US" dirty="0">
                <a:solidFill>
                  <a:prstClr val="black"/>
                </a:solidFill>
                <a:latin typeface="華康魏碑體" panose="02010609010101010101" pitchFamily="49" charset="-120"/>
                <a:ea typeface="華康魏碑體" panose="02010609010101010101" pitchFamily="49" charset="-120"/>
              </a:rPr>
              <a:t>  </a:t>
            </a:r>
            <a:endParaRPr lang="en-US" altLang="zh-TW" dirty="0">
              <a:solidFill>
                <a:prstClr val="black"/>
              </a:solidFill>
              <a:latin typeface="華康魏碑體" panose="02010609010101010101" pitchFamily="49" charset="-120"/>
              <a:ea typeface="華康魏碑體" panose="02010609010101010101" pitchFamily="49" charset="-120"/>
            </a:endParaRPr>
          </a:p>
          <a:p>
            <a:pPr>
              <a:lnSpc>
                <a:spcPct val="150000"/>
              </a:lnSpc>
            </a:pPr>
            <a:r>
              <a:rPr lang="zh-TW" altLang="en-US" sz="2000" dirty="0">
                <a:solidFill>
                  <a:prstClr val="black"/>
                </a:solidFill>
                <a:latin typeface="華康魏碑體" panose="02010609010101010101" pitchFamily="49" charset="-120"/>
                <a:ea typeface="華康魏碑體" panose="02010609010101010101" pitchFamily="49" charset="-120"/>
              </a:rPr>
              <a:t> </a:t>
            </a:r>
            <a:endParaRPr lang="en-US" altLang="zh-TW" sz="2000" dirty="0">
              <a:solidFill>
                <a:prstClr val="black"/>
              </a:solidFill>
              <a:latin typeface="華康魏碑體" panose="02010609010101010101" pitchFamily="49" charset="-120"/>
              <a:ea typeface="華康魏碑體" panose="02010609010101010101" pitchFamily="49" charset="-120"/>
            </a:endParaRPr>
          </a:p>
          <a:p>
            <a:pPr marL="457200" indent="-457200">
              <a:lnSpc>
                <a:spcPct val="150000"/>
              </a:lnSpc>
              <a:buFont typeface="+mj-lt"/>
              <a:buAutoNum type="arabicPeriod"/>
            </a:pPr>
            <a:r>
              <a:rPr lang="zh-TW" altLang="en-US" sz="2000" dirty="0">
                <a:solidFill>
                  <a:prstClr val="black"/>
                </a:solidFill>
                <a:latin typeface="華康魏碑體" panose="02010609010101010101" pitchFamily="49" charset="-120"/>
                <a:ea typeface="華康魏碑體" panose="02010609010101010101" pitchFamily="49" charset="-120"/>
              </a:rPr>
              <a:t>本校原住民族學生資源中心成立於民國 </a:t>
            </a:r>
            <a:r>
              <a:rPr lang="en-US" altLang="zh-TW" sz="2000" dirty="0">
                <a:solidFill>
                  <a:prstClr val="black"/>
                </a:solidFill>
                <a:latin typeface="華康魏碑體" panose="02010609010101010101" pitchFamily="49" charset="-120"/>
                <a:ea typeface="華康魏碑體" panose="02010609010101010101" pitchFamily="49" charset="-120"/>
              </a:rPr>
              <a:t>101</a:t>
            </a:r>
            <a:r>
              <a:rPr lang="zh-TW" altLang="en-US" sz="2000" dirty="0">
                <a:solidFill>
                  <a:prstClr val="black"/>
                </a:solidFill>
                <a:latin typeface="華康魏碑體" panose="02010609010101010101" pitchFamily="49" charset="-120"/>
                <a:ea typeface="華康魏碑體" panose="02010609010101010101" pitchFamily="49" charset="-120"/>
              </a:rPr>
              <a:t>年</a:t>
            </a:r>
            <a:r>
              <a:rPr lang="en-US" altLang="zh-TW" sz="2000" dirty="0">
                <a:solidFill>
                  <a:prstClr val="black"/>
                </a:solidFill>
                <a:latin typeface="華康魏碑體" panose="02010609010101010101" pitchFamily="49" charset="-120"/>
                <a:ea typeface="華康魏碑體" panose="02010609010101010101" pitchFamily="49" charset="-120"/>
              </a:rPr>
              <a:t>08</a:t>
            </a:r>
            <a:r>
              <a:rPr lang="zh-TW" altLang="en-US" sz="2000" dirty="0">
                <a:solidFill>
                  <a:prstClr val="black"/>
                </a:solidFill>
                <a:latin typeface="華康魏碑體" panose="02010609010101010101" pitchFamily="49" charset="-120"/>
                <a:ea typeface="華康魏碑體" panose="02010609010101010101" pitchFamily="49" charset="-120"/>
              </a:rPr>
              <a:t>月</a:t>
            </a:r>
            <a:r>
              <a:rPr lang="en-US" altLang="zh-TW" sz="2000" dirty="0">
                <a:solidFill>
                  <a:prstClr val="black"/>
                </a:solidFill>
                <a:latin typeface="華康魏碑體" panose="02010609010101010101" pitchFamily="49" charset="-120"/>
                <a:ea typeface="華康魏碑體" panose="02010609010101010101" pitchFamily="49" charset="-120"/>
              </a:rPr>
              <a:t>01</a:t>
            </a:r>
            <a:r>
              <a:rPr lang="zh-TW" altLang="en-US" sz="2000" dirty="0">
                <a:solidFill>
                  <a:prstClr val="black"/>
                </a:solidFill>
                <a:latin typeface="華康魏碑體" panose="02010609010101010101" pitchFamily="49" charset="-120"/>
                <a:ea typeface="華康魏碑體" panose="02010609010101010101" pitchFamily="49" charset="-120"/>
              </a:rPr>
              <a:t>日，期盼能藉由專責單位強化對本校原住民學生的照顧與關懷之業務。</a:t>
            </a:r>
          </a:p>
          <a:p>
            <a:pPr marL="457200" indent="-457200">
              <a:lnSpc>
                <a:spcPct val="150000"/>
              </a:lnSpc>
              <a:buFont typeface="+mj-lt"/>
              <a:buAutoNum type="arabicPeriod"/>
            </a:pPr>
            <a:r>
              <a:rPr lang="zh-TW" altLang="en-US" sz="2000" dirty="0">
                <a:solidFill>
                  <a:prstClr val="black"/>
                </a:solidFill>
                <a:latin typeface="華康魏碑體" panose="02010609010101010101" pitchFamily="49" charset="-120"/>
                <a:ea typeface="華康魏碑體" panose="02010609010101010101" pitchFamily="49" charset="-120"/>
              </a:rPr>
              <a:t>期待能提升本校原住民學生之生活輔導與課業關懷，並能凝聚原住民族學生向心力與豐富校園社團活動，希望藉由各項活動推廣原住民文化，擴大本校學生對原住民文化的認識，進而養成對原住民文化之尊重與關懷。</a:t>
            </a:r>
            <a:endParaRPr lang="en-US" altLang="zh-TW" sz="2000" dirty="0">
              <a:solidFill>
                <a:prstClr val="black"/>
              </a:solidFill>
              <a:latin typeface="華康魏碑體" panose="02010609010101010101" pitchFamily="49" charset="-120"/>
              <a:ea typeface="華康魏碑體" panose="02010609010101010101" pitchFamily="49" charset="-120"/>
            </a:endParaRPr>
          </a:p>
          <a:p>
            <a:pPr marL="457200" indent="-457200">
              <a:lnSpc>
                <a:spcPct val="150000"/>
              </a:lnSpc>
              <a:buFont typeface="+mj-lt"/>
              <a:buAutoNum type="arabicPeriod"/>
            </a:pPr>
            <a:r>
              <a:rPr lang="en-US" altLang="zh-TW" sz="2000" dirty="0">
                <a:solidFill>
                  <a:srgbClr val="FF0000"/>
                </a:solidFill>
                <a:latin typeface="華康魏碑體" panose="02010609010101010101" pitchFamily="49" charset="-120"/>
                <a:ea typeface="華康魏碑體" panose="02010609010101010101" pitchFamily="49" charset="-120"/>
              </a:rPr>
              <a:t>110</a:t>
            </a:r>
            <a:r>
              <a:rPr lang="zh-TW" altLang="en-US" sz="2000" dirty="0">
                <a:solidFill>
                  <a:srgbClr val="FF0000"/>
                </a:solidFill>
                <a:latin typeface="華康魏碑體" panose="02010609010101010101" pitchFamily="49" charset="-120"/>
                <a:ea typeface="華康魏碑體" panose="02010609010101010101" pitchFamily="49" charset="-120"/>
              </a:rPr>
              <a:t>學年本校原住民學生共計有</a:t>
            </a:r>
            <a:r>
              <a:rPr lang="en-US" altLang="zh-TW" sz="2000" dirty="0">
                <a:solidFill>
                  <a:srgbClr val="FF0000"/>
                </a:solidFill>
                <a:latin typeface="華康魏碑體" panose="02010609010101010101" pitchFamily="49" charset="-120"/>
                <a:ea typeface="華康魏碑體" panose="02010609010101010101" pitchFamily="49" charset="-120"/>
              </a:rPr>
              <a:t>208</a:t>
            </a:r>
            <a:r>
              <a:rPr lang="zh-TW" altLang="en-US" sz="2000" dirty="0">
                <a:solidFill>
                  <a:srgbClr val="FF0000"/>
                </a:solidFill>
                <a:latin typeface="華康魏碑體" panose="02010609010101010101" pitchFamily="49" charset="-120"/>
                <a:ea typeface="華康魏碑體" panose="02010609010101010101" pitchFamily="49" charset="-120"/>
              </a:rPr>
              <a:t>人</a:t>
            </a:r>
            <a:r>
              <a:rPr lang="zh-TW" altLang="en-US" sz="2000" dirty="0">
                <a:solidFill>
                  <a:prstClr val="black"/>
                </a:solidFill>
                <a:latin typeface="華康魏碑體" panose="02010609010101010101" pitchFamily="49" charset="-120"/>
                <a:ea typeface="華康魏碑體" panose="02010609010101010101" pitchFamily="49" charset="-120"/>
              </a:rPr>
              <a:t>。</a:t>
            </a:r>
            <a:endParaRPr lang="en-US" altLang="zh-TW" sz="2000" dirty="0">
              <a:solidFill>
                <a:prstClr val="black"/>
              </a:solidFill>
              <a:latin typeface="華康魏碑體" panose="02010609010101010101" pitchFamily="49" charset="-120"/>
              <a:ea typeface="華康魏碑體" panose="02010609010101010101" pitchFamily="49" charset="-120"/>
            </a:endParaRPr>
          </a:p>
          <a:p>
            <a:pPr>
              <a:lnSpc>
                <a:spcPct val="150000"/>
              </a:lnSpc>
            </a:pPr>
            <a:endParaRPr lang="en-US" altLang="zh-TW" sz="2000" dirty="0">
              <a:solidFill>
                <a:prstClr val="black"/>
              </a:solidFill>
              <a:latin typeface="華康魏碑體" panose="02010609010101010101" pitchFamily="49" charset="-120"/>
              <a:ea typeface="華康魏碑體" panose="02010609010101010101" pitchFamily="49" charset="-120"/>
            </a:endParaRPr>
          </a:p>
          <a:p>
            <a:pPr>
              <a:lnSpc>
                <a:spcPct val="150000"/>
              </a:lnSpc>
            </a:pPr>
            <a:endParaRPr lang="zh-TW" altLang="en-US" sz="2000" dirty="0">
              <a:solidFill>
                <a:prstClr val="black"/>
              </a:solidFill>
              <a:latin typeface="華康魏碑體" panose="02010609010101010101" pitchFamily="49" charset="-120"/>
              <a:ea typeface="華康魏碑體" panose="02010609010101010101" pitchFamily="49"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4653136"/>
            <a:ext cx="8208912" cy="1832350"/>
          </a:xfrm>
          <a:prstGeom prst="rect">
            <a:avLst/>
          </a:prstGeom>
          <a:ln>
            <a:noFill/>
          </a:ln>
          <a:effectLst>
            <a:glow rad="127000">
              <a:schemeClr val="accent1">
                <a:alpha val="0"/>
              </a:schemeClr>
            </a:glow>
            <a:softEdge rad="127000"/>
          </a:effectLst>
        </p:spPr>
      </p:pic>
    </p:spTree>
    <p:extLst>
      <p:ext uri="{BB962C8B-B14F-4D97-AF65-F5344CB8AC3E}">
        <p14:creationId xmlns:p14="http://schemas.microsoft.com/office/powerpoint/2010/main" val="476799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62"/>
          <p:cNvSpPr txBox="1">
            <a:spLocks/>
          </p:cNvSpPr>
          <p:nvPr/>
        </p:nvSpPr>
        <p:spPr>
          <a:xfrm>
            <a:off x="738018" y="540139"/>
            <a:ext cx="7938438" cy="913792"/>
          </a:xfrm>
          <a:prstGeom prst="rect">
            <a:avLst/>
          </a:prstGeom>
          <a:solidFill>
            <a:schemeClr val="accent5">
              <a:lumMod val="75000"/>
            </a:schemeClr>
          </a:solidFill>
        </p:spPr>
        <p:txBody>
          <a:bodyPr>
            <a:normAutofit/>
          </a:bodyPr>
          <a:lstStyle>
            <a:lvl1pPr algn="l" defTabSz="914400" rtl="0" eaLnBrk="1" latinLnBrk="0" hangingPunct="1">
              <a:spcBef>
                <a:spcPct val="0"/>
              </a:spcBef>
              <a:buNone/>
              <a:defRPr sz="4000" kern="1200">
                <a:solidFill>
                  <a:schemeClr val="bg1"/>
                </a:solidFill>
                <a:latin typeface="華康明體 Std W12" pitchFamily="18" charset="-120"/>
                <a:ea typeface="華康明體 Std W12" pitchFamily="18" charset="-120"/>
                <a:cs typeface="+mj-cs"/>
              </a:defRPr>
            </a:lvl1pPr>
          </a:lstStyle>
          <a:p>
            <a:pPr algn="ctr"/>
            <a:r>
              <a:rPr lang="zh-TW" altLang="en-US" dirty="0">
                <a:solidFill>
                  <a:prstClr val="white"/>
                </a:solidFill>
                <a:latin typeface="標楷體" panose="03000509000000000000" pitchFamily="65" charset="-120"/>
                <a:ea typeface="標楷體" panose="03000509000000000000" pitchFamily="65" charset="-120"/>
              </a:rPr>
              <a:t>原住民族學生資源中心業務簡介</a:t>
            </a:r>
          </a:p>
        </p:txBody>
      </p:sp>
      <p:pic>
        <p:nvPicPr>
          <p:cNvPr id="4" name="圖片 3">
            <a:extLst>
              <a:ext uri="{FF2B5EF4-FFF2-40B4-BE49-F238E27FC236}">
                <a16:creationId xmlns="" xmlns:a16="http://schemas.microsoft.com/office/drawing/2014/main" id="{CB09E5F9-00D4-4F6B-B881-B06007C89FE6}"/>
              </a:ext>
            </a:extLst>
          </p:cNvPr>
          <p:cNvPicPr>
            <a:picLocks noChangeAspect="1"/>
          </p:cNvPicPr>
          <p:nvPr/>
        </p:nvPicPr>
        <p:blipFill rotWithShape="1">
          <a:blip r:embed="rId2"/>
          <a:srcRect l="26217" t="35622" r="19865" b="17617"/>
          <a:stretch/>
        </p:blipFill>
        <p:spPr>
          <a:xfrm>
            <a:off x="318302" y="1706604"/>
            <a:ext cx="8507395" cy="4611257"/>
          </a:xfrm>
          <a:prstGeom prst="rect">
            <a:avLst/>
          </a:prstGeom>
        </p:spPr>
      </p:pic>
      <p:sp>
        <p:nvSpPr>
          <p:cNvPr id="5" name="文字方塊 4">
            <a:extLst>
              <a:ext uri="{FF2B5EF4-FFF2-40B4-BE49-F238E27FC236}">
                <a16:creationId xmlns="" xmlns:a16="http://schemas.microsoft.com/office/drawing/2014/main" id="{897C7200-DDE2-4110-B9A6-61D4DA44FAD1}"/>
              </a:ext>
            </a:extLst>
          </p:cNvPr>
          <p:cNvSpPr txBox="1"/>
          <p:nvPr/>
        </p:nvSpPr>
        <p:spPr>
          <a:xfrm>
            <a:off x="6228184" y="2708920"/>
            <a:ext cx="2520280" cy="2094163"/>
          </a:xfrm>
          <a:prstGeom prst="rect">
            <a:avLst/>
          </a:prstGeom>
          <a:solidFill>
            <a:schemeClr val="accent6">
              <a:lumMod val="40000"/>
              <a:lumOff val="60000"/>
            </a:schemeClr>
          </a:solidFill>
        </p:spPr>
        <p:txBody>
          <a:bodyPr wrap="square" rtlCol="0">
            <a:spAutoFit/>
          </a:bodyPr>
          <a:lstStyle/>
          <a:p>
            <a:pPr>
              <a:lnSpc>
                <a:spcPts val="3200"/>
              </a:lnSpc>
            </a:pPr>
            <a:r>
              <a:rPr lang="en-US" altLang="zh-TW" dirty="0">
                <a:solidFill>
                  <a:prstClr val="black"/>
                </a:solidFill>
                <a:ea typeface="華康儷黑 Std W3" panose="020B0300000000000000" pitchFamily="34" charset="-120"/>
              </a:rPr>
              <a:t>109-1</a:t>
            </a:r>
            <a:r>
              <a:rPr lang="zh-TW" altLang="en-US" dirty="0">
                <a:solidFill>
                  <a:prstClr val="black"/>
                </a:solidFill>
                <a:ea typeface="華康儷黑 Std W3" panose="020B0300000000000000" pitchFamily="34" charset="-120"/>
              </a:rPr>
              <a:t>學期</a:t>
            </a:r>
            <a:r>
              <a:rPr lang="en-US" altLang="zh-TW" dirty="0">
                <a:solidFill>
                  <a:prstClr val="black"/>
                </a:solidFill>
                <a:ea typeface="華康儷黑 Std W3" panose="020B0300000000000000" pitchFamily="34" charset="-120"/>
              </a:rPr>
              <a:t>44</a:t>
            </a:r>
            <a:r>
              <a:rPr lang="zh-TW" altLang="en-US" dirty="0">
                <a:solidFill>
                  <a:prstClr val="black"/>
                </a:solidFill>
                <a:ea typeface="華康儷黑 Std W3" panose="020B0300000000000000" pitchFamily="34" charset="-120"/>
              </a:rPr>
              <a:t>人</a:t>
            </a:r>
            <a:endParaRPr lang="en-US" altLang="zh-TW" dirty="0">
              <a:solidFill>
                <a:prstClr val="black"/>
              </a:solidFill>
              <a:ea typeface="華康儷黑 Std W3" panose="020B0300000000000000" pitchFamily="34" charset="-120"/>
            </a:endParaRPr>
          </a:p>
          <a:p>
            <a:pPr>
              <a:lnSpc>
                <a:spcPts val="3200"/>
              </a:lnSpc>
            </a:pPr>
            <a:r>
              <a:rPr lang="zh-TW" altLang="en-US" dirty="0">
                <a:solidFill>
                  <a:prstClr val="black"/>
                </a:solidFill>
                <a:ea typeface="華康儷黑 Std W3" panose="020B0300000000000000" pitchFamily="34" charset="-120"/>
              </a:rPr>
              <a:t>共計</a:t>
            </a:r>
            <a:r>
              <a:rPr lang="en-US" altLang="zh-TW" dirty="0">
                <a:solidFill>
                  <a:prstClr val="black"/>
                </a:solidFill>
                <a:ea typeface="華康儷黑 Std W3" panose="020B0300000000000000" pitchFamily="34" charset="-120"/>
              </a:rPr>
              <a:t>:858,000</a:t>
            </a:r>
            <a:r>
              <a:rPr lang="zh-TW" altLang="en-US" dirty="0">
                <a:solidFill>
                  <a:prstClr val="black"/>
                </a:solidFill>
                <a:ea typeface="華康儷黑 Std W3" panose="020B0300000000000000" pitchFamily="34" charset="-120"/>
              </a:rPr>
              <a:t>元</a:t>
            </a:r>
            <a:endParaRPr lang="en-US" altLang="zh-TW" dirty="0">
              <a:solidFill>
                <a:prstClr val="black"/>
              </a:solidFill>
              <a:ea typeface="華康儷黑 Std W3" panose="020B0300000000000000" pitchFamily="34" charset="-120"/>
            </a:endParaRPr>
          </a:p>
          <a:p>
            <a:pPr>
              <a:lnSpc>
                <a:spcPts val="3200"/>
              </a:lnSpc>
            </a:pPr>
            <a:r>
              <a:rPr lang="en-US" altLang="zh-TW" dirty="0">
                <a:solidFill>
                  <a:prstClr val="black"/>
                </a:solidFill>
                <a:ea typeface="華康儷黑 Std W3" panose="020B0300000000000000" pitchFamily="34" charset="-120"/>
              </a:rPr>
              <a:t>109-2</a:t>
            </a:r>
            <a:r>
              <a:rPr lang="zh-TW" altLang="en-US" dirty="0">
                <a:solidFill>
                  <a:prstClr val="black"/>
                </a:solidFill>
                <a:ea typeface="華康儷黑 Std W3" panose="020B0300000000000000" pitchFamily="34" charset="-120"/>
              </a:rPr>
              <a:t>學期</a:t>
            </a:r>
            <a:r>
              <a:rPr lang="en-US" altLang="zh-TW" dirty="0">
                <a:solidFill>
                  <a:prstClr val="black"/>
                </a:solidFill>
                <a:ea typeface="華康儷黑 Std W3" panose="020B0300000000000000" pitchFamily="34" charset="-120"/>
              </a:rPr>
              <a:t>49</a:t>
            </a:r>
            <a:r>
              <a:rPr lang="zh-TW" altLang="en-US" dirty="0">
                <a:solidFill>
                  <a:prstClr val="black"/>
                </a:solidFill>
                <a:ea typeface="華康儷黑 Std W3" panose="020B0300000000000000" pitchFamily="34" charset="-120"/>
              </a:rPr>
              <a:t>人</a:t>
            </a:r>
            <a:endParaRPr lang="en-US" altLang="zh-TW" dirty="0">
              <a:solidFill>
                <a:prstClr val="black"/>
              </a:solidFill>
              <a:ea typeface="華康儷黑 Std W3" panose="020B0300000000000000" pitchFamily="34" charset="-120"/>
            </a:endParaRPr>
          </a:p>
          <a:p>
            <a:pPr>
              <a:lnSpc>
                <a:spcPts val="3200"/>
              </a:lnSpc>
            </a:pPr>
            <a:r>
              <a:rPr lang="zh-TW" altLang="en-US" dirty="0">
                <a:solidFill>
                  <a:prstClr val="black"/>
                </a:solidFill>
                <a:ea typeface="華康儷黑 Std W3" panose="020B0300000000000000" pitchFamily="34" charset="-120"/>
              </a:rPr>
              <a:t>共計</a:t>
            </a:r>
            <a:r>
              <a:rPr lang="en-US" altLang="zh-TW" dirty="0">
                <a:solidFill>
                  <a:prstClr val="black"/>
                </a:solidFill>
                <a:ea typeface="華康儷黑 Std W3" panose="020B0300000000000000" pitchFamily="34" charset="-120"/>
              </a:rPr>
              <a:t>:953,000</a:t>
            </a:r>
            <a:r>
              <a:rPr lang="zh-TW" altLang="en-US" dirty="0">
                <a:solidFill>
                  <a:prstClr val="black"/>
                </a:solidFill>
                <a:ea typeface="華康儷黑 Std W3" panose="020B0300000000000000" pitchFamily="34" charset="-120"/>
              </a:rPr>
              <a:t>元</a:t>
            </a:r>
            <a:endParaRPr lang="en-US" altLang="zh-TW" dirty="0">
              <a:solidFill>
                <a:prstClr val="black"/>
              </a:solidFill>
              <a:ea typeface="華康儷黑 Std W3" panose="020B0300000000000000" pitchFamily="34" charset="-120"/>
            </a:endParaRPr>
          </a:p>
          <a:p>
            <a:pPr>
              <a:lnSpc>
                <a:spcPts val="3200"/>
              </a:lnSpc>
            </a:pPr>
            <a:endParaRPr lang="zh-TW" altLang="en-US" dirty="0">
              <a:solidFill>
                <a:prstClr val="black"/>
              </a:solidFill>
              <a:ea typeface="華康儷黑 Std W3" panose="020B0300000000000000" pitchFamily="34" charset="-120"/>
            </a:endParaRPr>
          </a:p>
        </p:txBody>
      </p:sp>
    </p:spTree>
    <p:extLst>
      <p:ext uri="{BB962C8B-B14F-4D97-AF65-F5344CB8AC3E}">
        <p14:creationId xmlns:p14="http://schemas.microsoft.com/office/powerpoint/2010/main" val="897474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 xmlns:a16="http://schemas.microsoft.com/office/drawing/2014/main" id="{6743B691-96C8-4676-9126-527521260F98}"/>
              </a:ext>
            </a:extLst>
          </p:cNvPr>
          <p:cNvGraphicFramePr>
            <a:graphicFrameLocks noGrp="1"/>
          </p:cNvGraphicFramePr>
          <p:nvPr>
            <p:extLst/>
          </p:nvPr>
        </p:nvGraphicFramePr>
        <p:xfrm>
          <a:off x="467544" y="76360"/>
          <a:ext cx="8370675" cy="6697839"/>
        </p:xfrm>
        <a:graphic>
          <a:graphicData uri="http://schemas.openxmlformats.org/drawingml/2006/table">
            <a:tbl>
              <a:tblPr>
                <a:tableStyleId>{21E4AEA4-8DFA-4A89-87EB-49C32662AFE0}</a:tableStyleId>
              </a:tblPr>
              <a:tblGrid>
                <a:gridCol w="1881050">
                  <a:extLst>
                    <a:ext uri="{9D8B030D-6E8A-4147-A177-3AD203B41FA5}">
                      <a16:colId xmlns="" xmlns:a16="http://schemas.microsoft.com/office/drawing/2014/main" val="1392139626"/>
                    </a:ext>
                  </a:extLst>
                </a:gridCol>
                <a:gridCol w="1297429">
                  <a:extLst>
                    <a:ext uri="{9D8B030D-6E8A-4147-A177-3AD203B41FA5}">
                      <a16:colId xmlns="" xmlns:a16="http://schemas.microsoft.com/office/drawing/2014/main" val="2803790828"/>
                    </a:ext>
                  </a:extLst>
                </a:gridCol>
                <a:gridCol w="2438145">
                  <a:extLst>
                    <a:ext uri="{9D8B030D-6E8A-4147-A177-3AD203B41FA5}">
                      <a16:colId xmlns="" xmlns:a16="http://schemas.microsoft.com/office/drawing/2014/main" val="3823173774"/>
                    </a:ext>
                  </a:extLst>
                </a:gridCol>
                <a:gridCol w="2754051">
                  <a:extLst>
                    <a:ext uri="{9D8B030D-6E8A-4147-A177-3AD203B41FA5}">
                      <a16:colId xmlns="" xmlns:a16="http://schemas.microsoft.com/office/drawing/2014/main" val="1691193064"/>
                    </a:ext>
                  </a:extLst>
                </a:gridCol>
              </a:tblGrid>
              <a:tr h="336457">
                <a:tc gridSpan="4">
                  <a:txBody>
                    <a:bodyPr/>
                    <a:lstStyle/>
                    <a:p>
                      <a:pPr algn="ctr" fontAlgn="ctr"/>
                      <a:r>
                        <a:rPr lang="en-US" altLang="zh-TW" sz="2000" u="none" strike="noStrike" dirty="0">
                          <a:effectLst/>
                          <a:latin typeface="標楷體" panose="03000509000000000000" pitchFamily="65" charset="-120"/>
                          <a:ea typeface="標楷體" panose="03000509000000000000" pitchFamily="65" charset="-120"/>
                        </a:rPr>
                        <a:t>110</a:t>
                      </a:r>
                      <a:r>
                        <a:rPr lang="zh-TW" altLang="en-US" sz="2000" u="none" strike="noStrike" dirty="0">
                          <a:effectLst/>
                          <a:latin typeface="標楷體" panose="03000509000000000000" pitchFamily="65" charset="-120"/>
                          <a:ea typeface="標楷體" panose="03000509000000000000" pitchFamily="65" charset="-120"/>
                        </a:rPr>
                        <a:t>學年度原住民學生各科系人數一覽表</a:t>
                      </a:r>
                      <a:endParaRPr lang="zh-TW" altLang="en-US" sz="20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solidFill>
                      <a:srgbClr val="FFC00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952548880"/>
                  </a:ext>
                </a:extLst>
              </a:tr>
              <a:tr h="190913">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日間部班級</a:t>
                      </a:r>
                      <a:endParaRPr lang="zh-TW" altLang="en-US" sz="1400" b="1"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solidFill>
                      <a:schemeClr val="bg1">
                        <a:lumMod val="75000"/>
                      </a:schemeClr>
                    </a:solidFill>
                  </a:tcP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人數</a:t>
                      </a:r>
                      <a:endParaRPr lang="zh-TW" altLang="en-US" sz="1400" b="1"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solidFill>
                      <a:schemeClr val="bg1">
                        <a:lumMod val="75000"/>
                      </a:schemeClr>
                    </a:solidFill>
                  </a:tcP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夜間部班級</a:t>
                      </a:r>
                      <a:endParaRPr lang="zh-TW" altLang="en-US" sz="1400" b="1"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solidFill>
                      <a:schemeClr val="bg1">
                        <a:lumMod val="75000"/>
                      </a:schemeClr>
                    </a:solidFill>
                  </a:tcP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人數</a:t>
                      </a:r>
                      <a:endParaRPr lang="zh-TW" altLang="en-US" sz="1400" b="1"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solidFill>
                      <a:schemeClr val="bg1">
                        <a:lumMod val="75000"/>
                      </a:schemeClr>
                    </a:solidFill>
                  </a:tcPr>
                </a:tc>
                <a:extLst>
                  <a:ext uri="{0D108BD9-81ED-4DB2-BD59-A6C34878D82A}">
                    <a16:rowId xmlns="" xmlns:a16="http://schemas.microsoft.com/office/drawing/2014/main" val="122522702"/>
                  </a:ext>
                </a:extLst>
              </a:tr>
              <a:tr h="190913">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五專護理科</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11</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夜二技妝品系</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2992468658"/>
                  </a:ext>
                </a:extLst>
              </a:tr>
              <a:tr h="190913">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日二技護理系</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15</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夜二技美髮系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0</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2220866922"/>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日四技文創系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6</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夜二技護理系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15</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1238004558"/>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日四技幼保系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dirty="0">
                          <a:effectLst/>
                          <a:latin typeface="標楷體" panose="03000509000000000000" pitchFamily="65" charset="-120"/>
                          <a:ea typeface="標楷體" panose="03000509000000000000" pitchFamily="65" charset="-120"/>
                        </a:rPr>
                        <a:t>10</a:t>
                      </a:r>
                      <a:endParaRPr lang="en-US" altLang="zh-TW"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夜二專妝品科</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3821527175"/>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日四技生科系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dirty="0">
                          <a:effectLst/>
                          <a:latin typeface="標楷體" panose="03000509000000000000" pitchFamily="65" charset="-120"/>
                          <a:ea typeface="標楷體" panose="03000509000000000000" pitchFamily="65" charset="-120"/>
                        </a:rPr>
                        <a:t>1</a:t>
                      </a:r>
                      <a:endParaRPr lang="en-US" altLang="zh-TW"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夜二專美髮科</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2089346188"/>
                  </a:ext>
                </a:extLst>
              </a:tr>
              <a:tr h="190913">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日四技休閒系</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3</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夜四技文創系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0</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2094436809"/>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日四技多遊系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夜四技幼保系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6</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1415182673"/>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日四技老福系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7</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夜四技幼保系</a:t>
                      </a:r>
                      <a:r>
                        <a:rPr lang="en-US" altLang="zh-TW" sz="1400" u="none" strike="noStrike" dirty="0">
                          <a:effectLst/>
                          <a:latin typeface="標楷體" panose="03000509000000000000" pitchFamily="65" charset="-120"/>
                          <a:ea typeface="標楷體" panose="03000509000000000000" pitchFamily="65" charset="-120"/>
                        </a:rPr>
                        <a:t>(</a:t>
                      </a:r>
                      <a:r>
                        <a:rPr lang="zh-TW" altLang="en-US" sz="1400" u="none" strike="noStrike" dirty="0">
                          <a:effectLst/>
                          <a:latin typeface="標楷體" panose="03000509000000000000" pitchFamily="65" charset="-120"/>
                          <a:ea typeface="標楷體" panose="03000509000000000000" pitchFamily="65" charset="-120"/>
                        </a:rPr>
                        <a:t>多元</a:t>
                      </a:r>
                      <a:r>
                        <a:rPr lang="en-US" altLang="zh-TW" sz="1400" u="none" strike="noStrike" dirty="0">
                          <a:effectLst/>
                          <a:latin typeface="標楷體" panose="03000509000000000000" pitchFamily="65" charset="-120"/>
                          <a:ea typeface="標楷體" panose="03000509000000000000" pitchFamily="65" charset="-120"/>
                        </a:rPr>
                        <a:t>)</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0</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1562197648"/>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日四技妝品系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7</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夜四技休閒系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6</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3503063559"/>
                  </a:ext>
                </a:extLst>
              </a:tr>
              <a:tr h="190913">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日四技物治系</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4</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夜四技多遊系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2495591744"/>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日四技美髮系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5</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夜四技老福系</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6</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3443372683"/>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日四技食科系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8</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夜四技妝品系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8</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762961496"/>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日四技健康系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dirty="0">
                          <a:effectLst/>
                          <a:latin typeface="標楷體" panose="03000509000000000000" pitchFamily="65" charset="-120"/>
                          <a:ea typeface="標楷體" panose="03000509000000000000" pitchFamily="65" charset="-120"/>
                        </a:rPr>
                        <a:t>2</a:t>
                      </a:r>
                      <a:endParaRPr lang="en-US" altLang="zh-TW"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夜四技食科系</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3</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2137854047"/>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日四技動保學程</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3</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夜四技健康系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6</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1440167876"/>
                  </a:ext>
                </a:extLst>
              </a:tr>
              <a:tr h="190913">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日四技溝通英語系</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夜四技溝通英語系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1958647531"/>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日四技資工系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3</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夜四技資工系</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2</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3053388834"/>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日四技資管系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0</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夜四技資管系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dirty="0">
                          <a:effectLst/>
                          <a:latin typeface="標楷體" panose="03000509000000000000" pitchFamily="65" charset="-120"/>
                          <a:ea typeface="標楷體" panose="03000509000000000000" pitchFamily="65" charset="-120"/>
                        </a:rPr>
                        <a:t>0</a:t>
                      </a:r>
                      <a:endParaRPr lang="en-US" altLang="zh-TW"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1955270329"/>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日四技語聽系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3</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夜四技餐旅系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dirty="0">
                          <a:effectLst/>
                          <a:latin typeface="標楷體" panose="03000509000000000000" pitchFamily="65" charset="-120"/>
                          <a:ea typeface="標楷體" panose="03000509000000000000" pitchFamily="65" charset="-120"/>
                        </a:rPr>
                        <a:t>8</a:t>
                      </a:r>
                      <a:endParaRPr lang="en-US" altLang="zh-TW"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1511367702"/>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日四技餐旅系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10</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夜四技營養系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4</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4167897426"/>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日四技營養系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5</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夜四技環安系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dirty="0">
                          <a:effectLst/>
                          <a:latin typeface="標楷體" panose="03000509000000000000" pitchFamily="65" charset="-120"/>
                          <a:ea typeface="標楷體" panose="03000509000000000000" pitchFamily="65" charset="-120"/>
                        </a:rPr>
                        <a:t>3</a:t>
                      </a:r>
                      <a:endParaRPr lang="en-US" altLang="zh-TW"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1466435076"/>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日四技環安系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4</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夜四技護理系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dirty="0">
                          <a:effectLst/>
                          <a:latin typeface="標楷體" panose="03000509000000000000" pitchFamily="65" charset="-120"/>
                          <a:ea typeface="標楷體" panose="03000509000000000000" pitchFamily="65" charset="-120"/>
                        </a:rPr>
                        <a:t>4</a:t>
                      </a:r>
                      <a:endParaRPr lang="en-US" altLang="zh-TW"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3164430963"/>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日四技醫工系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4</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　</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　</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3397461542"/>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日四技護理系</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12</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　</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　</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319229616"/>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四技護理專班</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　</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　</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1253435818"/>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老福所</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1</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　</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　</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1796186432"/>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妝品所</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0</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　</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　</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360037185"/>
                  </a:ext>
                </a:extLst>
              </a:tr>
              <a:tr h="190913">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妝品所專班</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en-US" altLang="zh-TW" sz="1400" u="none" strike="noStrike">
                          <a:effectLst/>
                          <a:latin typeface="標楷體" panose="03000509000000000000" pitchFamily="65" charset="-120"/>
                          <a:ea typeface="標楷體" panose="03000509000000000000" pitchFamily="65" charset="-120"/>
                        </a:rPr>
                        <a:t>0</a:t>
                      </a:r>
                      <a:endParaRPr lang="en-US" altLang="zh-TW"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a:effectLst/>
                          <a:latin typeface="標楷體" panose="03000509000000000000" pitchFamily="65" charset="-120"/>
                          <a:ea typeface="標楷體" panose="03000509000000000000" pitchFamily="65" charset="-120"/>
                        </a:rPr>
                        <a:t>　</a:t>
                      </a:r>
                      <a:endParaRPr lang="zh-TW" altLang="en-US" sz="1400" b="0" i="0" u="none" strike="noStrike">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　</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tc>
                <a:extLst>
                  <a:ext uri="{0D108BD9-81ED-4DB2-BD59-A6C34878D82A}">
                    <a16:rowId xmlns="" xmlns:a16="http://schemas.microsoft.com/office/drawing/2014/main" val="3568089027"/>
                  </a:ext>
                </a:extLst>
              </a:tr>
              <a:tr h="190913">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總計</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solidFill>
                      <a:schemeClr val="bg1">
                        <a:lumMod val="75000"/>
                      </a:schemeClr>
                    </a:solidFill>
                  </a:tcPr>
                </a:tc>
                <a:tc>
                  <a:txBody>
                    <a:bodyPr/>
                    <a:lstStyle/>
                    <a:p>
                      <a:pPr algn="ctr" fontAlgn="ctr"/>
                      <a:r>
                        <a:rPr lang="en-US" altLang="zh-TW" sz="1400" u="none" strike="noStrike" dirty="0">
                          <a:effectLst/>
                          <a:latin typeface="標楷體" panose="03000509000000000000" pitchFamily="65" charset="-120"/>
                          <a:ea typeface="標楷體" panose="03000509000000000000" pitchFamily="65" charset="-120"/>
                        </a:rPr>
                        <a:t>129</a:t>
                      </a:r>
                      <a:endParaRPr lang="en-US" altLang="zh-TW"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solidFill>
                      <a:schemeClr val="bg1">
                        <a:lumMod val="75000"/>
                      </a:schemeClr>
                    </a:solidFill>
                  </a:tcPr>
                </a:tc>
                <a:tc>
                  <a:txBody>
                    <a:bodyPr/>
                    <a:lstStyle/>
                    <a:p>
                      <a:pPr algn="ctr" fontAlgn="ctr"/>
                      <a:r>
                        <a:rPr lang="zh-TW" altLang="en-US" sz="1400" u="none" strike="noStrike" dirty="0">
                          <a:effectLst/>
                          <a:latin typeface="標楷體" panose="03000509000000000000" pitchFamily="65" charset="-120"/>
                          <a:ea typeface="標楷體" panose="03000509000000000000" pitchFamily="65" charset="-120"/>
                        </a:rPr>
                        <a:t>總計</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solidFill>
                      <a:schemeClr val="bg1">
                        <a:lumMod val="75000"/>
                      </a:schemeClr>
                    </a:solidFill>
                  </a:tcPr>
                </a:tc>
                <a:tc>
                  <a:txBody>
                    <a:bodyPr/>
                    <a:lstStyle/>
                    <a:p>
                      <a:pPr algn="ctr" fontAlgn="ctr"/>
                      <a:r>
                        <a:rPr lang="en-US" altLang="zh-TW" sz="1400" u="none" strike="noStrike" dirty="0">
                          <a:effectLst/>
                          <a:latin typeface="標楷體" panose="03000509000000000000" pitchFamily="65" charset="-120"/>
                          <a:ea typeface="標楷體" panose="03000509000000000000" pitchFamily="65" charset="-120"/>
                        </a:rPr>
                        <a:t>79</a:t>
                      </a:r>
                      <a:endParaRPr lang="en-US" altLang="zh-TW" sz="1400" b="0" i="0" u="none" strike="noStrike" dirty="0">
                        <a:solidFill>
                          <a:srgbClr val="000000"/>
                        </a:solidFill>
                        <a:effectLst/>
                        <a:latin typeface="標楷體" panose="03000509000000000000" pitchFamily="65" charset="-120"/>
                        <a:ea typeface="標楷體" panose="03000509000000000000" pitchFamily="65" charset="-120"/>
                      </a:endParaRPr>
                    </a:p>
                  </a:txBody>
                  <a:tcPr marL="5998" marR="5998" marT="5998" marB="0" anchor="ctr">
                    <a:solidFill>
                      <a:schemeClr val="bg1">
                        <a:lumMod val="75000"/>
                      </a:schemeClr>
                    </a:solidFill>
                  </a:tcPr>
                </a:tc>
                <a:extLst>
                  <a:ext uri="{0D108BD9-81ED-4DB2-BD59-A6C34878D82A}">
                    <a16:rowId xmlns="" xmlns:a16="http://schemas.microsoft.com/office/drawing/2014/main" val="2604985323"/>
                  </a:ext>
                </a:extLst>
              </a:tr>
            </a:tbl>
          </a:graphicData>
        </a:graphic>
      </p:graphicFrame>
    </p:spTree>
    <p:extLst>
      <p:ext uri="{BB962C8B-B14F-4D97-AF65-F5344CB8AC3E}">
        <p14:creationId xmlns:p14="http://schemas.microsoft.com/office/powerpoint/2010/main" val="2057336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2492896"/>
            <a:ext cx="9144000"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coolSlant"/>
              <a:contourClr>
                <a:schemeClr val="bg1">
                  <a:lumMod val="65000"/>
                </a:schemeClr>
              </a:contourClr>
            </a:sp3d>
          </a:bodyPr>
          <a:lstStyle/>
          <a:p>
            <a:pPr algn="ctr"/>
            <a:r>
              <a:rPr lang="zh-TW" altLang="en-US" sz="6000" b="1" dirty="0" smtClean="0">
                <a:ln/>
                <a:solidFill>
                  <a:schemeClr val="accent2">
                    <a:lumMod val="75000"/>
                  </a:schemeClr>
                </a:solidFill>
                <a:latin typeface="標楷體" panose="03000509000000000000" pitchFamily="65" charset="-120"/>
                <a:ea typeface="標楷體" panose="03000509000000000000" pitchFamily="65" charset="-120"/>
              </a:rPr>
              <a:t>校安暨軍訓室業務報告</a:t>
            </a:r>
            <a:endParaRPr lang="zh-TW" altLang="en-US" sz="6000" b="1" cap="none" spc="0" dirty="0">
              <a:ln/>
              <a:solidFill>
                <a:schemeClr val="accent2">
                  <a:lumMod val="75000"/>
                </a:schemeClr>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953650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圖表 2">
            <a:extLst>
              <a:ext uri="{FF2B5EF4-FFF2-40B4-BE49-F238E27FC236}">
                <a16:creationId xmlns="" xmlns:a16="http://schemas.microsoft.com/office/drawing/2014/main" id="{EA3297B8-48C6-4D34-AEB5-243FFEDE0010}"/>
              </a:ext>
            </a:extLst>
          </p:cNvPr>
          <p:cNvGraphicFramePr>
            <a:graphicFrameLocks/>
          </p:cNvGraphicFramePr>
          <p:nvPr>
            <p:extLst/>
          </p:nvPr>
        </p:nvGraphicFramePr>
        <p:xfrm>
          <a:off x="423805" y="512676"/>
          <a:ext cx="8748464" cy="5832648"/>
        </p:xfrm>
        <a:graphic>
          <a:graphicData uri="http://schemas.openxmlformats.org/drawingml/2006/chart">
            <c:chart xmlns:c="http://schemas.openxmlformats.org/drawingml/2006/chart" xmlns:r="http://schemas.openxmlformats.org/officeDocument/2006/relationships" r:id="rId2"/>
          </a:graphicData>
        </a:graphic>
      </p:graphicFrame>
      <p:sp>
        <p:nvSpPr>
          <p:cNvPr id="4" name="文字方塊 3">
            <a:extLst>
              <a:ext uri="{FF2B5EF4-FFF2-40B4-BE49-F238E27FC236}">
                <a16:creationId xmlns="" xmlns:a16="http://schemas.microsoft.com/office/drawing/2014/main" id="{F67124BC-3B94-4093-B441-596F94AA0B39}"/>
              </a:ext>
            </a:extLst>
          </p:cNvPr>
          <p:cNvSpPr txBox="1"/>
          <p:nvPr/>
        </p:nvSpPr>
        <p:spPr>
          <a:xfrm>
            <a:off x="7452320" y="29154"/>
            <a:ext cx="1843939" cy="1107996"/>
          </a:xfrm>
          <a:prstGeom prst="rect">
            <a:avLst/>
          </a:prstGeom>
          <a:noFill/>
        </p:spPr>
        <p:txBody>
          <a:bodyPr wrap="square" rtlCol="0">
            <a:spAutoFit/>
          </a:bodyPr>
          <a:lstStyle/>
          <a:p>
            <a:r>
              <a:rPr lang="en-US" altLang="zh-TW" sz="1200" dirty="0">
                <a:latin typeface="華康粗圓體(P)" panose="020F0700000000000000" pitchFamily="34" charset="-120"/>
                <a:ea typeface="華康粗圓體(P)" panose="020F0700000000000000" pitchFamily="34" charset="-120"/>
              </a:rPr>
              <a:t>110.08.30</a:t>
            </a:r>
            <a:r>
              <a:rPr lang="zh-TW" altLang="en-US" sz="1200" dirty="0">
                <a:latin typeface="華康粗圓體(P)" panose="020F0700000000000000" pitchFamily="34" charset="-120"/>
                <a:ea typeface="華康粗圓體(P)" panose="020F0700000000000000" pitchFamily="34" charset="-120"/>
              </a:rPr>
              <a:t>統計截止</a:t>
            </a:r>
          </a:p>
          <a:p>
            <a:r>
              <a:rPr lang="zh-TW" altLang="en-US" dirty="0">
                <a:latin typeface="華康粗圓體(P)" panose="020F0700000000000000" pitchFamily="34" charset="-120"/>
                <a:ea typeface="華康粗圓體(P)" panose="020F0700000000000000" pitchFamily="34" charset="-120"/>
              </a:rPr>
              <a:t>日間部</a:t>
            </a:r>
            <a:r>
              <a:rPr lang="en-US" altLang="zh-TW" dirty="0">
                <a:latin typeface="華康粗圓體(P)" panose="020F0700000000000000" pitchFamily="34" charset="-120"/>
                <a:ea typeface="華康粗圓體(P)" panose="020F0700000000000000" pitchFamily="34" charset="-120"/>
              </a:rPr>
              <a:t>:129</a:t>
            </a:r>
          </a:p>
          <a:p>
            <a:r>
              <a:rPr lang="zh-TW" altLang="en-US" dirty="0">
                <a:latin typeface="華康粗圓體(P)" panose="020F0700000000000000" pitchFamily="34" charset="-120"/>
                <a:ea typeface="華康粗圓體(P)" panose="020F0700000000000000" pitchFamily="34" charset="-120"/>
              </a:rPr>
              <a:t>夜間部</a:t>
            </a:r>
            <a:r>
              <a:rPr lang="en-US" altLang="zh-TW" dirty="0">
                <a:latin typeface="華康粗圓體(P)" panose="020F0700000000000000" pitchFamily="34" charset="-120"/>
                <a:ea typeface="華康粗圓體(P)" panose="020F0700000000000000" pitchFamily="34" charset="-120"/>
              </a:rPr>
              <a:t>:79</a:t>
            </a:r>
          </a:p>
          <a:p>
            <a:r>
              <a:rPr lang="zh-TW" altLang="en-US" dirty="0">
                <a:latin typeface="華康粗圓體(P)" panose="020F0700000000000000" pitchFamily="34" charset="-120"/>
                <a:ea typeface="華康粗圓體(P)" panose="020F0700000000000000" pitchFamily="34" charset="-120"/>
              </a:rPr>
              <a:t>共</a:t>
            </a:r>
            <a:r>
              <a:rPr lang="zh-TW" altLang="en-US" dirty="0">
                <a:solidFill>
                  <a:schemeClr val="bg1"/>
                </a:solidFill>
                <a:latin typeface="華康粗圓體(P)" panose="020F0700000000000000" pitchFamily="34" charset="-120"/>
                <a:ea typeface="華康粗圓體(P)" panose="020F0700000000000000" pitchFamily="34" charset="-120"/>
              </a:rPr>
              <a:t>間</a:t>
            </a:r>
            <a:r>
              <a:rPr lang="zh-TW" altLang="en-US" dirty="0">
                <a:latin typeface="華康粗圓體(P)" panose="020F0700000000000000" pitchFamily="34" charset="-120"/>
                <a:ea typeface="華康粗圓體(P)" panose="020F0700000000000000" pitchFamily="34" charset="-120"/>
              </a:rPr>
              <a:t>計</a:t>
            </a:r>
            <a:r>
              <a:rPr lang="en-US" altLang="zh-TW" dirty="0">
                <a:latin typeface="華康粗圓體(P)" panose="020F0700000000000000" pitchFamily="34" charset="-120"/>
                <a:ea typeface="華康粗圓體(P)" panose="020F0700000000000000" pitchFamily="34" charset="-120"/>
              </a:rPr>
              <a:t>:208</a:t>
            </a:r>
          </a:p>
        </p:txBody>
      </p:sp>
    </p:spTree>
    <p:extLst>
      <p:ext uri="{BB962C8B-B14F-4D97-AF65-F5344CB8AC3E}">
        <p14:creationId xmlns:p14="http://schemas.microsoft.com/office/powerpoint/2010/main" val="585907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883BE0C-5A4C-4C3E-BD7B-435C83660190}" type="slidenum">
              <a:rPr lang="zh-TW" altLang="en-US"/>
              <a:pPr>
                <a:defRPr/>
              </a:pPr>
              <a:t>31</a:t>
            </a:fld>
            <a:endParaRPr lang="zh-TW" altLang="en-US" dirty="0"/>
          </a:p>
        </p:txBody>
      </p:sp>
      <p:sp>
        <p:nvSpPr>
          <p:cNvPr id="16" name="矩形 15"/>
          <p:cNvSpPr/>
          <p:nvPr/>
        </p:nvSpPr>
        <p:spPr>
          <a:xfrm>
            <a:off x="164846" y="3817170"/>
            <a:ext cx="1800493" cy="307777"/>
          </a:xfrm>
          <a:prstGeom prst="rect">
            <a:avLst/>
          </a:prstGeom>
          <a:ln>
            <a:solidFill>
              <a:schemeClr val="accent4"/>
            </a:solidFill>
            <a:prstDash val="dash"/>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kumimoji="0" lang="zh-TW" altLang="en-US" sz="1400" b="1" dirty="0">
                <a:solidFill>
                  <a:schemeClr val="accent1">
                    <a:lumMod val="50000"/>
                  </a:schemeClr>
                </a:solidFill>
                <a:effectLst>
                  <a:outerShdw blurRad="38100" dist="38100" dir="2700000" algn="tl">
                    <a:srgbClr val="000000">
                      <a:alpha val="43137"/>
                    </a:srgbClr>
                  </a:outerShdw>
                </a:effectLst>
              </a:rPr>
              <a:t>美容美睫輔導課程班</a:t>
            </a:r>
          </a:p>
        </p:txBody>
      </p:sp>
      <p:sp>
        <p:nvSpPr>
          <p:cNvPr id="18" name="矩形 17"/>
          <p:cNvSpPr/>
          <p:nvPr/>
        </p:nvSpPr>
        <p:spPr>
          <a:xfrm>
            <a:off x="2686051" y="3814810"/>
            <a:ext cx="2518638" cy="307777"/>
          </a:xfrm>
          <a:prstGeom prst="rect">
            <a:avLst/>
          </a:prstGeom>
          <a:ln>
            <a:solidFill>
              <a:schemeClr val="accent6"/>
            </a:solidFill>
            <a:prstDash val="dash"/>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kumimoji="0" lang="zh-TW" altLang="en-US" sz="1400" b="1" dirty="0">
                <a:solidFill>
                  <a:schemeClr val="accent1">
                    <a:lumMod val="50000"/>
                  </a:schemeClr>
                </a:solidFill>
                <a:effectLst>
                  <a:outerShdw blurRad="38100" dist="38100" dir="2700000" algn="tl">
                    <a:srgbClr val="000000">
                      <a:alpha val="43137"/>
                    </a:srgbClr>
                  </a:outerShdw>
                </a:effectLst>
              </a:rPr>
              <a:t>缺曠課及課業原民生導師會議</a:t>
            </a:r>
          </a:p>
        </p:txBody>
      </p:sp>
      <p:sp>
        <p:nvSpPr>
          <p:cNvPr id="21" name="內容版面配置區 2"/>
          <p:cNvSpPr txBox="1">
            <a:spLocks/>
          </p:cNvSpPr>
          <p:nvPr/>
        </p:nvSpPr>
        <p:spPr bwMode="auto">
          <a:xfrm>
            <a:off x="323528" y="335978"/>
            <a:ext cx="8132763" cy="9718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None/>
            </a:pPr>
            <a:r>
              <a:rPr kumimoji="0" lang="zh-TW" altLang="en-US" dirty="0">
                <a:latin typeface="+mj-ea"/>
                <a:ea typeface="+mj-ea"/>
              </a:rPr>
              <a:t> </a:t>
            </a:r>
            <a:r>
              <a:rPr kumimoji="0" lang="zh-TW" altLang="en-US" b="1" dirty="0">
                <a:solidFill>
                  <a:srgbClr val="D60C11"/>
                </a:solidFill>
                <a:latin typeface="+mj-ea"/>
                <a:ea typeface="+mj-ea"/>
              </a:rPr>
              <a:t>一、原民生生活、課業、職涯、及休退學輔導</a:t>
            </a:r>
            <a:endParaRPr kumimoji="0" lang="en-US" altLang="zh-TW" b="1" dirty="0">
              <a:solidFill>
                <a:srgbClr val="D60C11"/>
              </a:solidFill>
              <a:latin typeface="+mj-ea"/>
              <a:ea typeface="+mj-ea"/>
            </a:endParaRPr>
          </a:p>
        </p:txBody>
      </p:sp>
      <p:pic>
        <p:nvPicPr>
          <p:cNvPr id="5" name="圖片 4">
            <a:extLst>
              <a:ext uri="{FF2B5EF4-FFF2-40B4-BE49-F238E27FC236}">
                <a16:creationId xmlns="" xmlns:a16="http://schemas.microsoft.com/office/drawing/2014/main" id="{E2E2A6B0-8938-4399-8B5B-F821BE4543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371"/>
          <a:stretch/>
        </p:blipFill>
        <p:spPr>
          <a:xfrm>
            <a:off x="0" y="1313525"/>
            <a:ext cx="2238938" cy="2475530"/>
          </a:xfrm>
          <a:prstGeom prst="rect">
            <a:avLst/>
          </a:prstGeom>
          <a:ln>
            <a:noFill/>
          </a:ln>
          <a:effectLst>
            <a:softEdge rad="112500"/>
          </a:effectLst>
        </p:spPr>
      </p:pic>
      <p:pic>
        <p:nvPicPr>
          <p:cNvPr id="10" name="圖片 9">
            <a:extLst>
              <a:ext uri="{FF2B5EF4-FFF2-40B4-BE49-F238E27FC236}">
                <a16:creationId xmlns="" xmlns:a16="http://schemas.microsoft.com/office/drawing/2014/main" id="{9D03313C-A964-4C1F-B84D-B2A4D6BF78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5410" y="1454433"/>
            <a:ext cx="2801864" cy="2273186"/>
          </a:xfrm>
          <a:prstGeom prst="rect">
            <a:avLst/>
          </a:prstGeom>
          <a:ln>
            <a:noFill/>
          </a:ln>
          <a:effectLst>
            <a:softEdge rad="112500"/>
          </a:effectLst>
        </p:spPr>
      </p:pic>
      <p:pic>
        <p:nvPicPr>
          <p:cNvPr id="13" name="圖片 12">
            <a:extLst>
              <a:ext uri="{FF2B5EF4-FFF2-40B4-BE49-F238E27FC236}">
                <a16:creationId xmlns="" xmlns:a16="http://schemas.microsoft.com/office/drawing/2014/main" id="{1A9E12C5-6232-468E-9714-80ED7798E0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8337" y="1490199"/>
            <a:ext cx="2994026" cy="2244507"/>
          </a:xfrm>
          <a:prstGeom prst="rect">
            <a:avLst/>
          </a:prstGeom>
          <a:ln>
            <a:noFill/>
          </a:ln>
          <a:effectLst>
            <a:softEdge rad="112500"/>
          </a:effectLst>
        </p:spPr>
      </p:pic>
      <p:sp>
        <p:nvSpPr>
          <p:cNvPr id="27" name="矩形 26">
            <a:extLst>
              <a:ext uri="{FF2B5EF4-FFF2-40B4-BE49-F238E27FC236}">
                <a16:creationId xmlns="" xmlns:a16="http://schemas.microsoft.com/office/drawing/2014/main" id="{4B3DE27C-5911-44CE-8975-F9CC76A60CBD}"/>
              </a:ext>
            </a:extLst>
          </p:cNvPr>
          <p:cNvSpPr/>
          <p:nvPr/>
        </p:nvSpPr>
        <p:spPr>
          <a:xfrm>
            <a:off x="6457950" y="3828795"/>
            <a:ext cx="1620957" cy="307777"/>
          </a:xfrm>
          <a:prstGeom prst="rect">
            <a:avLst/>
          </a:prstGeom>
          <a:ln>
            <a:solidFill>
              <a:schemeClr val="accent6"/>
            </a:solidFill>
            <a:prstDash val="dash"/>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kumimoji="0" lang="zh-TW" altLang="en-US" sz="1400" b="1" dirty="0">
                <a:solidFill>
                  <a:schemeClr val="accent1">
                    <a:lumMod val="50000"/>
                  </a:schemeClr>
                </a:solidFill>
                <a:effectLst>
                  <a:outerShdw blurRad="38100" dist="38100" dir="2700000" algn="tl">
                    <a:srgbClr val="000000">
                      <a:alpha val="43137"/>
                    </a:srgbClr>
                  </a:outerShdw>
                </a:effectLst>
              </a:rPr>
              <a:t>部落文化產業觀摩</a:t>
            </a:r>
          </a:p>
        </p:txBody>
      </p:sp>
      <p:pic>
        <p:nvPicPr>
          <p:cNvPr id="19" name="圖片 18">
            <a:extLst>
              <a:ext uri="{FF2B5EF4-FFF2-40B4-BE49-F238E27FC236}">
                <a16:creationId xmlns="" xmlns:a16="http://schemas.microsoft.com/office/drawing/2014/main" id="{C23BBBF1-C6FF-43B4-8F6A-08DC731725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288" y="4294639"/>
            <a:ext cx="2615757" cy="1960933"/>
          </a:xfrm>
          <a:prstGeom prst="rect">
            <a:avLst/>
          </a:prstGeom>
          <a:ln>
            <a:noFill/>
          </a:ln>
          <a:effectLst>
            <a:softEdge rad="112500"/>
          </a:effectLst>
        </p:spPr>
      </p:pic>
      <p:sp>
        <p:nvSpPr>
          <p:cNvPr id="28" name="矩形 27">
            <a:extLst>
              <a:ext uri="{FF2B5EF4-FFF2-40B4-BE49-F238E27FC236}">
                <a16:creationId xmlns="" xmlns:a16="http://schemas.microsoft.com/office/drawing/2014/main" id="{7AE6BCAE-F2A1-407B-9A7E-D8131E550255}"/>
              </a:ext>
            </a:extLst>
          </p:cNvPr>
          <p:cNvSpPr/>
          <p:nvPr/>
        </p:nvSpPr>
        <p:spPr>
          <a:xfrm>
            <a:off x="3522665" y="5418866"/>
            <a:ext cx="1441420" cy="307777"/>
          </a:xfrm>
          <a:prstGeom prst="rect">
            <a:avLst/>
          </a:prstGeom>
          <a:ln>
            <a:solidFill>
              <a:schemeClr val="accent6"/>
            </a:solidFill>
            <a:prstDash val="dash"/>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kumimoji="0" lang="zh-TW" altLang="en-US" sz="1400" b="1" dirty="0">
                <a:solidFill>
                  <a:schemeClr val="accent1">
                    <a:lumMod val="50000"/>
                  </a:schemeClr>
                </a:solidFill>
                <a:effectLst>
                  <a:outerShdw blurRad="38100" dist="38100" dir="2700000" algn="tl">
                    <a:srgbClr val="000000">
                      <a:alpha val="43137"/>
                    </a:srgbClr>
                  </a:outerShdw>
                </a:effectLst>
              </a:rPr>
              <a:t>原民生休退輔導</a:t>
            </a:r>
          </a:p>
        </p:txBody>
      </p:sp>
      <p:pic>
        <p:nvPicPr>
          <p:cNvPr id="29" name="圖片 28">
            <a:extLst>
              <a:ext uri="{FF2B5EF4-FFF2-40B4-BE49-F238E27FC236}">
                <a16:creationId xmlns="" xmlns:a16="http://schemas.microsoft.com/office/drawing/2014/main" id="{DC307888-24EE-4742-8187-F86CE4F206B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16023" y="4209778"/>
            <a:ext cx="2634618" cy="2017824"/>
          </a:xfrm>
          <a:prstGeom prst="rect">
            <a:avLst/>
          </a:prstGeom>
          <a:ln>
            <a:noFill/>
          </a:ln>
          <a:effectLst>
            <a:softEdge rad="112500"/>
          </a:effectLst>
        </p:spPr>
      </p:pic>
      <p:sp>
        <p:nvSpPr>
          <p:cNvPr id="30" name="矩形 29">
            <a:extLst>
              <a:ext uri="{FF2B5EF4-FFF2-40B4-BE49-F238E27FC236}">
                <a16:creationId xmlns="" xmlns:a16="http://schemas.microsoft.com/office/drawing/2014/main" id="{42A774B8-1702-441F-98D1-D8E7CAB68A35}"/>
              </a:ext>
            </a:extLst>
          </p:cNvPr>
          <p:cNvSpPr/>
          <p:nvPr/>
        </p:nvSpPr>
        <p:spPr>
          <a:xfrm>
            <a:off x="7702580" y="5418866"/>
            <a:ext cx="1261884" cy="307777"/>
          </a:xfrm>
          <a:prstGeom prst="rect">
            <a:avLst/>
          </a:prstGeom>
          <a:ln>
            <a:solidFill>
              <a:schemeClr val="accent6"/>
            </a:solidFill>
            <a:prstDash val="dash"/>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kumimoji="0" lang="zh-TW" altLang="zh-TW" sz="1400" b="1" dirty="0">
                <a:solidFill>
                  <a:schemeClr val="accent1">
                    <a:lumMod val="50000"/>
                  </a:schemeClr>
                </a:solidFill>
                <a:effectLst>
                  <a:outerShdw blurRad="38100" dist="38100" dir="2700000" algn="tl">
                    <a:srgbClr val="000000">
                      <a:alpha val="43137"/>
                    </a:srgbClr>
                  </a:outerShdw>
                </a:effectLst>
              </a:rPr>
              <a:t>青年職涯論壇</a:t>
            </a:r>
            <a:endParaRPr kumimoji="0" lang="zh-TW" altLang="en-US" sz="1400" b="1"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38722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883BE0C-5A4C-4C3E-BD7B-435C83660190}" type="slidenum">
              <a:rPr lang="zh-TW" altLang="en-US"/>
              <a:pPr>
                <a:defRPr/>
              </a:pPr>
              <a:t>32</a:t>
            </a:fld>
            <a:endParaRPr lang="zh-TW" altLang="en-US" dirty="0"/>
          </a:p>
        </p:txBody>
      </p:sp>
      <p:sp>
        <p:nvSpPr>
          <p:cNvPr id="16" name="矩形 15"/>
          <p:cNvSpPr/>
          <p:nvPr/>
        </p:nvSpPr>
        <p:spPr>
          <a:xfrm>
            <a:off x="1746046" y="3741971"/>
            <a:ext cx="1800493" cy="307777"/>
          </a:xfrm>
          <a:prstGeom prst="rect">
            <a:avLst/>
          </a:prstGeom>
          <a:ln>
            <a:solidFill>
              <a:schemeClr val="accent4"/>
            </a:solidFill>
            <a:prstDash val="dash"/>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kumimoji="0" lang="zh-TW" altLang="en-US" sz="1400" b="1" dirty="0">
                <a:solidFill>
                  <a:schemeClr val="accent1">
                    <a:lumMod val="50000"/>
                  </a:schemeClr>
                </a:solidFill>
                <a:effectLst>
                  <a:outerShdw blurRad="38100" dist="38100" dir="2700000" algn="tl">
                    <a:srgbClr val="000000">
                      <a:alpha val="43137"/>
                    </a:srgbClr>
                  </a:outerShdw>
                </a:effectLst>
              </a:rPr>
              <a:t>部落彩妝及義剪活動</a:t>
            </a:r>
          </a:p>
        </p:txBody>
      </p:sp>
      <p:sp>
        <p:nvSpPr>
          <p:cNvPr id="18" name="矩形 17"/>
          <p:cNvSpPr/>
          <p:nvPr/>
        </p:nvSpPr>
        <p:spPr>
          <a:xfrm>
            <a:off x="2223128" y="5939586"/>
            <a:ext cx="1262062" cy="306388"/>
          </a:xfrm>
          <a:prstGeom prst="rect">
            <a:avLst/>
          </a:prstGeom>
          <a:ln>
            <a:solidFill>
              <a:schemeClr val="accent6"/>
            </a:solidFill>
            <a:prstDash val="dash"/>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kumimoji="0" lang="zh-TW" altLang="en-US" sz="1400" b="1" dirty="0">
                <a:solidFill>
                  <a:schemeClr val="accent1">
                    <a:lumMod val="50000"/>
                  </a:schemeClr>
                </a:solidFill>
                <a:effectLst>
                  <a:outerShdw blurRad="38100" dist="38100" dir="2700000" algn="tl">
                    <a:srgbClr val="000000">
                      <a:alpha val="43137"/>
                    </a:srgbClr>
                  </a:outerShdw>
                </a:effectLst>
              </a:rPr>
              <a:t>原住民瘋收祭</a:t>
            </a:r>
          </a:p>
        </p:txBody>
      </p:sp>
      <p:sp>
        <p:nvSpPr>
          <p:cNvPr id="20" name="矩形 19"/>
          <p:cNvSpPr/>
          <p:nvPr/>
        </p:nvSpPr>
        <p:spPr>
          <a:xfrm>
            <a:off x="6046531" y="3802307"/>
            <a:ext cx="2035269" cy="307777"/>
          </a:xfrm>
          <a:prstGeom prst="rect">
            <a:avLst/>
          </a:prstGeom>
          <a:ln>
            <a:solidFill>
              <a:schemeClr val="accent4"/>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fontAlgn="auto">
              <a:spcBef>
                <a:spcPts val="0"/>
              </a:spcBef>
              <a:spcAft>
                <a:spcPts val="0"/>
              </a:spcAft>
              <a:defRPr/>
            </a:pPr>
            <a:r>
              <a:rPr kumimoji="0" lang="zh-TW" altLang="en-US" sz="1400" b="1" dirty="0">
                <a:solidFill>
                  <a:schemeClr val="accent1">
                    <a:lumMod val="50000"/>
                  </a:schemeClr>
                </a:solidFill>
                <a:effectLst>
                  <a:outerShdw blurRad="38100" dist="38100" dir="2700000" algn="tl">
                    <a:srgbClr val="000000">
                      <a:alpha val="43137"/>
                    </a:srgbClr>
                  </a:outerShdw>
                </a:effectLst>
              </a:rPr>
              <a:t>原住民麻繩杯袋活動</a:t>
            </a:r>
          </a:p>
        </p:txBody>
      </p:sp>
      <p:sp>
        <p:nvSpPr>
          <p:cNvPr id="21" name="內容版面配置區 2"/>
          <p:cNvSpPr txBox="1">
            <a:spLocks/>
          </p:cNvSpPr>
          <p:nvPr/>
        </p:nvSpPr>
        <p:spPr bwMode="auto">
          <a:xfrm>
            <a:off x="317825" y="292832"/>
            <a:ext cx="8132763" cy="9718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kumimoji="0" lang="zh-TW" altLang="en-US" sz="2000" dirty="0">
                <a:latin typeface="+mj-ea"/>
                <a:ea typeface="+mj-ea"/>
              </a:rPr>
              <a:t> </a:t>
            </a:r>
            <a:r>
              <a:rPr kumimoji="0" lang="zh-TW" altLang="en-US" sz="2400" b="1" dirty="0">
                <a:solidFill>
                  <a:srgbClr val="D60C11"/>
                </a:solidFill>
                <a:latin typeface="+mj-ea"/>
                <a:ea typeface="+mj-ea"/>
              </a:rPr>
              <a:t>二、</a:t>
            </a:r>
            <a:r>
              <a:rPr kumimoji="0" lang="zh-TW" altLang="en-US" sz="2400" b="1" dirty="0">
                <a:solidFill>
                  <a:srgbClr val="D60C11"/>
                </a:solidFill>
                <a:latin typeface="+mj-ea"/>
              </a:rPr>
              <a:t>結合各系原住民學生之專才推廣原住民文化，並回歸</a:t>
            </a:r>
            <a:endParaRPr kumimoji="0" lang="en-US" altLang="zh-TW" sz="2400" b="1" dirty="0">
              <a:solidFill>
                <a:srgbClr val="D60C11"/>
              </a:solidFill>
              <a:latin typeface="+mj-ea"/>
            </a:endParaRPr>
          </a:p>
          <a:p>
            <a:pPr>
              <a:buNone/>
            </a:pPr>
            <a:r>
              <a:rPr kumimoji="0" lang="zh-TW" altLang="en-US" sz="2400" b="1" dirty="0">
                <a:solidFill>
                  <a:srgbClr val="D60C11"/>
                </a:solidFill>
                <a:latin typeface="+mj-ea"/>
              </a:rPr>
              <a:t>        原鄉部落進行社區服務</a:t>
            </a:r>
            <a:endParaRPr kumimoji="0" lang="en-US" altLang="zh-TW" sz="2400" dirty="0">
              <a:solidFill>
                <a:srgbClr val="D60C11"/>
              </a:solidFill>
              <a:effectLst>
                <a:outerShdw blurRad="38100" dist="38100" dir="2700000" algn="tl">
                  <a:srgbClr val="C0C0C0"/>
                </a:outerShdw>
              </a:effectLst>
              <a:latin typeface="+mj-ea"/>
            </a:endParaRPr>
          </a:p>
        </p:txBody>
      </p:sp>
      <p:pic>
        <p:nvPicPr>
          <p:cNvPr id="6" name="圖片 5">
            <a:extLst>
              <a:ext uri="{FF2B5EF4-FFF2-40B4-BE49-F238E27FC236}">
                <a16:creationId xmlns="" xmlns:a16="http://schemas.microsoft.com/office/drawing/2014/main" id="{6B5C5BCA-DA34-4634-9D30-2FB6B5BB26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95388" y="1664297"/>
            <a:ext cx="3619962" cy="2214880"/>
          </a:xfrm>
          <a:prstGeom prst="rect">
            <a:avLst/>
          </a:prstGeom>
          <a:ln>
            <a:noFill/>
          </a:ln>
          <a:effectLst>
            <a:softEdge rad="112500"/>
          </a:effectLst>
        </p:spPr>
      </p:pic>
      <p:pic>
        <p:nvPicPr>
          <p:cNvPr id="8" name="圖片 7">
            <a:extLst>
              <a:ext uri="{FF2B5EF4-FFF2-40B4-BE49-F238E27FC236}">
                <a16:creationId xmlns="" xmlns:a16="http://schemas.microsoft.com/office/drawing/2014/main" id="{CA3F0F11-E78F-42EF-A690-FE62043D5E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2889" y="3978899"/>
            <a:ext cx="3445726" cy="1976535"/>
          </a:xfrm>
          <a:prstGeom prst="rect">
            <a:avLst/>
          </a:prstGeom>
          <a:ln>
            <a:noFill/>
          </a:ln>
          <a:effectLst>
            <a:softEdge rad="112500"/>
          </a:effectLst>
        </p:spPr>
      </p:pic>
      <p:pic>
        <p:nvPicPr>
          <p:cNvPr id="10" name="圖片 9">
            <a:extLst>
              <a:ext uri="{FF2B5EF4-FFF2-40B4-BE49-F238E27FC236}">
                <a16:creationId xmlns="" xmlns:a16="http://schemas.microsoft.com/office/drawing/2014/main" id="{83D33F50-26F4-4480-82AE-EE2B3452C5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895387" y="4088151"/>
            <a:ext cx="3713354" cy="1751448"/>
          </a:xfrm>
          <a:prstGeom prst="rect">
            <a:avLst/>
          </a:prstGeom>
          <a:ln>
            <a:noFill/>
          </a:ln>
          <a:effectLst>
            <a:softEdge rad="112500"/>
          </a:effectLst>
        </p:spPr>
      </p:pic>
      <p:sp>
        <p:nvSpPr>
          <p:cNvPr id="29" name="矩形 28">
            <a:extLst>
              <a:ext uri="{FF2B5EF4-FFF2-40B4-BE49-F238E27FC236}">
                <a16:creationId xmlns="" xmlns:a16="http://schemas.microsoft.com/office/drawing/2014/main" id="{70B346C4-46AF-4ECE-BB91-B79D77AD5FD4}"/>
              </a:ext>
            </a:extLst>
          </p:cNvPr>
          <p:cNvSpPr/>
          <p:nvPr/>
        </p:nvSpPr>
        <p:spPr>
          <a:xfrm>
            <a:off x="6082819" y="5894684"/>
            <a:ext cx="1441420" cy="307777"/>
          </a:xfrm>
          <a:prstGeom prst="rect">
            <a:avLst/>
          </a:prstGeom>
          <a:ln>
            <a:solidFill>
              <a:schemeClr val="accent6"/>
            </a:solidFill>
            <a:prstDash val="dash"/>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kumimoji="0" lang="zh-TW" altLang="en-US" sz="1400" b="1" dirty="0">
                <a:solidFill>
                  <a:schemeClr val="accent1">
                    <a:lumMod val="50000"/>
                  </a:schemeClr>
                </a:solidFill>
                <a:effectLst>
                  <a:outerShdw blurRad="38100" dist="38100" dir="2700000" algn="tl">
                    <a:srgbClr val="000000">
                      <a:alpha val="43137"/>
                    </a:srgbClr>
                  </a:outerShdw>
                </a:effectLst>
              </a:rPr>
              <a:t>原住民舞蹈表演</a:t>
            </a:r>
          </a:p>
        </p:txBody>
      </p:sp>
      <p:pic>
        <p:nvPicPr>
          <p:cNvPr id="5" name="圖片 4">
            <a:extLst>
              <a:ext uri="{FF2B5EF4-FFF2-40B4-BE49-F238E27FC236}">
                <a16:creationId xmlns="" xmlns:a16="http://schemas.microsoft.com/office/drawing/2014/main" id="{2AFB1725-D38C-4031-9C11-B362367ED9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288" y="1781450"/>
            <a:ext cx="3345327" cy="1976535"/>
          </a:xfrm>
          <a:prstGeom prst="rect">
            <a:avLst/>
          </a:prstGeom>
        </p:spPr>
      </p:pic>
    </p:spTree>
    <p:extLst>
      <p:ext uri="{BB962C8B-B14F-4D97-AF65-F5344CB8AC3E}">
        <p14:creationId xmlns:p14="http://schemas.microsoft.com/office/powerpoint/2010/main" val="3660169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883BE0C-5A4C-4C3E-BD7B-435C83660190}" type="slidenum">
              <a:rPr lang="zh-TW" altLang="en-US"/>
              <a:pPr>
                <a:defRPr/>
              </a:pPr>
              <a:t>33</a:t>
            </a:fld>
            <a:endParaRPr lang="zh-TW" altLang="en-US" dirty="0"/>
          </a:p>
        </p:txBody>
      </p:sp>
      <p:sp>
        <p:nvSpPr>
          <p:cNvPr id="16" name="矩形 15"/>
          <p:cNvSpPr/>
          <p:nvPr/>
        </p:nvSpPr>
        <p:spPr>
          <a:xfrm>
            <a:off x="848285" y="3294914"/>
            <a:ext cx="3057247" cy="307777"/>
          </a:xfrm>
          <a:prstGeom prst="rect">
            <a:avLst/>
          </a:prstGeom>
          <a:ln>
            <a:solidFill>
              <a:schemeClr val="accent4"/>
            </a:solidFill>
            <a:prstDash val="dash"/>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kumimoji="0" lang="zh-TW" altLang="zh-TW" sz="1400" b="1" dirty="0">
                <a:solidFill>
                  <a:schemeClr val="accent1">
                    <a:lumMod val="50000"/>
                  </a:schemeClr>
                </a:solidFill>
                <a:effectLst>
                  <a:outerShdw blurRad="38100" dist="38100" dir="2700000" algn="tl">
                    <a:srgbClr val="000000">
                      <a:alpha val="43137"/>
                    </a:srgbClr>
                  </a:outerShdw>
                </a:effectLst>
              </a:rPr>
              <a:t>社團博覽會以原住民元素為活動主題</a:t>
            </a:r>
            <a:endParaRPr kumimoji="0" lang="zh-TW" altLang="en-US" sz="1400" b="1" dirty="0">
              <a:solidFill>
                <a:schemeClr val="accent1">
                  <a:lumMod val="50000"/>
                </a:schemeClr>
              </a:solidFill>
              <a:effectLst>
                <a:outerShdw blurRad="38100" dist="38100" dir="2700000" algn="tl">
                  <a:srgbClr val="000000">
                    <a:alpha val="43137"/>
                  </a:srgbClr>
                </a:outerShdw>
              </a:effectLst>
            </a:endParaRPr>
          </a:p>
        </p:txBody>
      </p:sp>
      <p:sp>
        <p:nvSpPr>
          <p:cNvPr id="18" name="矩形 17"/>
          <p:cNvSpPr/>
          <p:nvPr/>
        </p:nvSpPr>
        <p:spPr>
          <a:xfrm>
            <a:off x="1127497" y="5723214"/>
            <a:ext cx="2698175" cy="523220"/>
          </a:xfrm>
          <a:prstGeom prst="rect">
            <a:avLst/>
          </a:prstGeom>
          <a:ln>
            <a:solidFill>
              <a:schemeClr val="accent6"/>
            </a:solidFill>
            <a:prstDash val="dash"/>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kumimoji="0" lang="zh-TW" altLang="en-US" sz="1400" b="1" dirty="0">
                <a:solidFill>
                  <a:schemeClr val="accent1">
                    <a:lumMod val="50000"/>
                  </a:schemeClr>
                </a:solidFill>
                <a:effectLst>
                  <a:outerShdw blurRad="38100" dist="38100" dir="2700000" algn="tl">
                    <a:srgbClr val="000000">
                      <a:alpha val="43137"/>
                    </a:srgbClr>
                  </a:outerShdw>
                </a:effectLst>
              </a:rPr>
              <a:t>全民原教</a:t>
            </a:r>
            <a:r>
              <a:rPr kumimoji="0" lang="en-US" altLang="zh-TW" sz="1400" b="1" dirty="0">
                <a:solidFill>
                  <a:schemeClr val="accent1">
                    <a:lumMod val="50000"/>
                  </a:schemeClr>
                </a:solidFill>
                <a:effectLst>
                  <a:outerShdw blurRad="38100" dist="38100" dir="2700000" algn="tl">
                    <a:srgbClr val="000000">
                      <a:alpha val="43137"/>
                    </a:srgbClr>
                  </a:outerShdw>
                </a:effectLst>
              </a:rPr>
              <a:t>-</a:t>
            </a:r>
            <a:r>
              <a:rPr kumimoji="0" lang="zh-TW" altLang="zh-TW" sz="1400" b="1" dirty="0">
                <a:solidFill>
                  <a:schemeClr val="accent1">
                    <a:lumMod val="50000"/>
                  </a:schemeClr>
                </a:solidFill>
                <a:effectLst>
                  <a:outerShdw blurRad="38100" dist="38100" dir="2700000" algn="tl">
                    <a:srgbClr val="000000">
                      <a:alpha val="43137"/>
                    </a:srgbClr>
                  </a:outerShdw>
                </a:effectLst>
              </a:rPr>
              <a:t>蒂摩爾古薪舞集</a:t>
            </a:r>
            <a:r>
              <a:rPr kumimoji="0" lang="en-US" altLang="zh-TW" sz="1400" b="1" dirty="0">
                <a:solidFill>
                  <a:schemeClr val="accent1">
                    <a:lumMod val="50000"/>
                  </a:schemeClr>
                </a:solidFill>
                <a:effectLst>
                  <a:outerShdw blurRad="38100" dist="38100" dir="2700000" algn="tl">
                    <a:srgbClr val="000000">
                      <a:alpha val="43137"/>
                    </a:srgbClr>
                  </a:outerShdw>
                </a:effectLst>
              </a:rPr>
              <a:t/>
            </a:r>
            <a:br>
              <a:rPr kumimoji="0" lang="en-US" altLang="zh-TW" sz="1400" b="1" dirty="0">
                <a:solidFill>
                  <a:schemeClr val="accent1">
                    <a:lumMod val="50000"/>
                  </a:schemeClr>
                </a:solidFill>
                <a:effectLst>
                  <a:outerShdw blurRad="38100" dist="38100" dir="2700000" algn="tl">
                    <a:srgbClr val="000000">
                      <a:alpha val="43137"/>
                    </a:srgbClr>
                  </a:outerShdw>
                </a:effectLst>
              </a:rPr>
            </a:br>
            <a:r>
              <a:rPr kumimoji="0" lang="zh-TW" altLang="zh-TW" sz="1400" b="1" dirty="0">
                <a:solidFill>
                  <a:schemeClr val="accent1">
                    <a:lumMod val="50000"/>
                  </a:schemeClr>
                </a:solidFill>
                <a:effectLst>
                  <a:outerShdw blurRad="38100" dist="38100" dir="2700000" algn="tl">
                    <a:srgbClr val="000000">
                      <a:alpha val="43137"/>
                    </a:srgbClr>
                  </a:outerShdw>
                </a:effectLst>
              </a:rPr>
              <a:t>專題分享排灣族當代身體與實踐</a:t>
            </a:r>
            <a:endParaRPr kumimoji="0" lang="zh-TW" altLang="en-US" sz="1400" b="1" dirty="0">
              <a:solidFill>
                <a:schemeClr val="accent1">
                  <a:lumMod val="50000"/>
                </a:schemeClr>
              </a:solidFill>
              <a:effectLst>
                <a:outerShdw blurRad="38100" dist="38100" dir="2700000" algn="tl">
                  <a:srgbClr val="000000">
                    <a:alpha val="43137"/>
                  </a:srgbClr>
                </a:outerShdw>
              </a:effectLst>
            </a:endParaRPr>
          </a:p>
        </p:txBody>
      </p:sp>
      <p:sp>
        <p:nvSpPr>
          <p:cNvPr id="20" name="矩形 19"/>
          <p:cNvSpPr/>
          <p:nvPr/>
        </p:nvSpPr>
        <p:spPr>
          <a:xfrm>
            <a:off x="5345493" y="3230841"/>
            <a:ext cx="2927366" cy="523220"/>
          </a:xfrm>
          <a:prstGeom prst="rect">
            <a:avLst/>
          </a:prstGeom>
          <a:ln>
            <a:solidFill>
              <a:schemeClr val="accent4"/>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fontAlgn="auto">
              <a:spcBef>
                <a:spcPts val="0"/>
              </a:spcBef>
              <a:spcAft>
                <a:spcPts val="0"/>
              </a:spcAft>
              <a:defRPr/>
            </a:pPr>
            <a:r>
              <a:rPr kumimoji="0" lang="zh-TW" altLang="zh-TW" sz="1400" b="1" dirty="0">
                <a:solidFill>
                  <a:schemeClr val="accent1">
                    <a:lumMod val="50000"/>
                  </a:schemeClr>
                </a:solidFill>
                <a:effectLst>
                  <a:outerShdw blurRad="38100" dist="38100" dir="2700000" algn="tl">
                    <a:srgbClr val="000000">
                      <a:alpha val="43137"/>
                    </a:srgbClr>
                  </a:outerShdw>
                </a:effectLst>
              </a:rPr>
              <a:t>系際盃以原住民</a:t>
            </a:r>
            <a:r>
              <a:rPr kumimoji="0" lang="en-US" altLang="zh-TW" sz="1400" b="1" dirty="0">
                <a:solidFill>
                  <a:schemeClr val="accent1">
                    <a:lumMod val="50000"/>
                  </a:schemeClr>
                </a:solidFill>
                <a:effectLst>
                  <a:outerShdw blurRad="38100" dist="38100" dir="2700000" algn="tl">
                    <a:srgbClr val="000000">
                      <a:alpha val="43137"/>
                    </a:srgbClr>
                  </a:outerShdw>
                </a:effectLst>
              </a:rPr>
              <a:t>16</a:t>
            </a:r>
            <a:r>
              <a:rPr kumimoji="0" lang="zh-TW" altLang="zh-TW" sz="1400" b="1" dirty="0">
                <a:solidFill>
                  <a:schemeClr val="accent1">
                    <a:lumMod val="50000"/>
                  </a:schemeClr>
                </a:solidFill>
                <a:effectLst>
                  <a:outerShdw blurRad="38100" dist="38100" dir="2700000" algn="tl">
                    <a:srgbClr val="000000">
                      <a:alpha val="43137"/>
                    </a:srgbClr>
                  </a:outerShdw>
                </a:effectLst>
              </a:rPr>
              <a:t>族元素</a:t>
            </a:r>
            <a:r>
              <a:rPr kumimoji="0" lang="en-US" altLang="zh-TW" sz="1400" b="1" dirty="0">
                <a:solidFill>
                  <a:schemeClr val="accent1">
                    <a:lumMod val="50000"/>
                  </a:schemeClr>
                </a:solidFill>
                <a:effectLst>
                  <a:outerShdw blurRad="38100" dist="38100" dir="2700000" algn="tl">
                    <a:srgbClr val="000000">
                      <a:alpha val="43137"/>
                    </a:srgbClr>
                  </a:outerShdw>
                </a:effectLst>
              </a:rPr>
              <a:t/>
            </a:r>
            <a:br>
              <a:rPr kumimoji="0" lang="en-US" altLang="zh-TW" sz="1400" b="1" dirty="0">
                <a:solidFill>
                  <a:schemeClr val="accent1">
                    <a:lumMod val="50000"/>
                  </a:schemeClr>
                </a:solidFill>
                <a:effectLst>
                  <a:outerShdw blurRad="38100" dist="38100" dir="2700000" algn="tl">
                    <a:srgbClr val="000000">
                      <a:alpha val="43137"/>
                    </a:srgbClr>
                  </a:outerShdw>
                </a:effectLst>
              </a:rPr>
            </a:br>
            <a:r>
              <a:rPr kumimoji="0" lang="zh-TW" altLang="zh-TW" sz="1400" b="1" dirty="0">
                <a:solidFill>
                  <a:schemeClr val="accent1">
                    <a:lumMod val="50000"/>
                  </a:schemeClr>
                </a:solidFill>
                <a:effectLst>
                  <a:outerShdw blurRad="38100" dist="38100" dir="2700000" algn="tl">
                    <a:srgbClr val="000000">
                      <a:alpha val="43137"/>
                    </a:srgbClr>
                  </a:outerShdw>
                </a:effectLst>
              </a:rPr>
              <a:t>為比賽主題，推廣原民住民文化</a:t>
            </a:r>
            <a:endParaRPr kumimoji="0" lang="zh-TW" altLang="en-US" sz="1400" b="1" dirty="0">
              <a:solidFill>
                <a:schemeClr val="accent1">
                  <a:lumMod val="50000"/>
                </a:schemeClr>
              </a:solidFill>
              <a:effectLst>
                <a:outerShdw blurRad="38100" dist="38100" dir="2700000" algn="tl">
                  <a:srgbClr val="000000">
                    <a:alpha val="43137"/>
                  </a:srgbClr>
                </a:outerShdw>
              </a:effectLst>
            </a:endParaRPr>
          </a:p>
        </p:txBody>
      </p:sp>
      <p:sp>
        <p:nvSpPr>
          <p:cNvPr id="21" name="內容版面配置區 2"/>
          <p:cNvSpPr txBox="1">
            <a:spLocks/>
          </p:cNvSpPr>
          <p:nvPr/>
        </p:nvSpPr>
        <p:spPr bwMode="auto">
          <a:xfrm>
            <a:off x="352089" y="250243"/>
            <a:ext cx="8132763" cy="494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kumimoji="0" lang="zh-TW" altLang="en-US" sz="2000" dirty="0">
                <a:latin typeface="+mj-ea"/>
                <a:ea typeface="+mj-ea"/>
              </a:rPr>
              <a:t> </a:t>
            </a:r>
            <a:r>
              <a:rPr kumimoji="0" lang="zh-TW" altLang="en-US" sz="2400" b="1" dirty="0">
                <a:solidFill>
                  <a:srgbClr val="D60C11"/>
                </a:solidFill>
                <a:latin typeface="+mj-ea"/>
                <a:ea typeface="+mj-ea"/>
              </a:rPr>
              <a:t>三、</a:t>
            </a:r>
            <a:r>
              <a:rPr kumimoji="0" lang="zh-TW" altLang="zh-TW" sz="2400" b="1" dirty="0">
                <a:solidFill>
                  <a:srgbClr val="D60C11"/>
                </a:solidFill>
                <a:latin typeface="+mj-ea"/>
              </a:rPr>
              <a:t>建構族群友善校園</a:t>
            </a:r>
            <a:endParaRPr kumimoji="0" lang="en-US" altLang="zh-TW" sz="2400" b="1" dirty="0">
              <a:solidFill>
                <a:srgbClr val="D60C11"/>
              </a:solidFill>
              <a:latin typeface="+mj-ea"/>
            </a:endParaRPr>
          </a:p>
        </p:txBody>
      </p:sp>
      <p:sp>
        <p:nvSpPr>
          <p:cNvPr id="29" name="矩形 28">
            <a:extLst>
              <a:ext uri="{FF2B5EF4-FFF2-40B4-BE49-F238E27FC236}">
                <a16:creationId xmlns="" xmlns:a16="http://schemas.microsoft.com/office/drawing/2014/main" id="{70B346C4-46AF-4ECE-BB91-B79D77AD5FD4}"/>
              </a:ext>
            </a:extLst>
          </p:cNvPr>
          <p:cNvSpPr/>
          <p:nvPr/>
        </p:nvSpPr>
        <p:spPr>
          <a:xfrm>
            <a:off x="5484933" y="5830935"/>
            <a:ext cx="2648482" cy="307777"/>
          </a:xfrm>
          <a:prstGeom prst="rect">
            <a:avLst/>
          </a:prstGeom>
          <a:ln>
            <a:solidFill>
              <a:schemeClr val="accent6"/>
            </a:solidFill>
            <a:prstDash val="dash"/>
          </a:ln>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kumimoji="0" lang="zh-TW" altLang="en-US" sz="1400" b="1" dirty="0">
                <a:solidFill>
                  <a:schemeClr val="accent1">
                    <a:lumMod val="50000"/>
                  </a:schemeClr>
                </a:solidFill>
                <a:effectLst>
                  <a:outerShdw blurRad="38100" dist="38100" dir="2700000" algn="tl">
                    <a:srgbClr val="000000">
                      <a:alpha val="43137"/>
                    </a:srgbClr>
                  </a:outerShdw>
                </a:effectLst>
              </a:rPr>
              <a:t>全民原教</a:t>
            </a:r>
            <a:r>
              <a:rPr kumimoji="0" lang="en-US" altLang="zh-TW" sz="1400" b="1" dirty="0">
                <a:solidFill>
                  <a:schemeClr val="accent1">
                    <a:lumMod val="50000"/>
                  </a:schemeClr>
                </a:solidFill>
                <a:effectLst>
                  <a:outerShdw blurRad="38100" dist="38100" dir="2700000" algn="tl">
                    <a:srgbClr val="000000">
                      <a:alpha val="43137"/>
                    </a:srgbClr>
                  </a:outerShdw>
                </a:effectLst>
              </a:rPr>
              <a:t>-</a:t>
            </a:r>
            <a:r>
              <a:rPr kumimoji="0" lang="zh-TW" altLang="en-US" sz="1400" b="1" dirty="0">
                <a:solidFill>
                  <a:schemeClr val="accent1">
                    <a:lumMod val="50000"/>
                  </a:schemeClr>
                </a:solidFill>
                <a:effectLst>
                  <a:outerShdw blurRad="38100" dist="38100" dir="2700000" algn="tl">
                    <a:srgbClr val="000000">
                      <a:alpha val="43137"/>
                    </a:srgbClr>
                  </a:outerShdw>
                </a:effectLst>
              </a:rPr>
              <a:t>原民風手工包</a:t>
            </a:r>
            <a:r>
              <a:rPr kumimoji="0" lang="en-US" altLang="zh-TW" sz="1400" b="1" dirty="0">
                <a:solidFill>
                  <a:schemeClr val="accent1">
                    <a:lumMod val="50000"/>
                  </a:schemeClr>
                </a:solidFill>
                <a:effectLst>
                  <a:outerShdw blurRad="38100" dist="38100" dir="2700000" algn="tl">
                    <a:srgbClr val="000000">
                      <a:alpha val="43137"/>
                    </a:srgbClr>
                  </a:outerShdw>
                </a:effectLst>
              </a:rPr>
              <a:t>DIY</a:t>
            </a:r>
            <a:r>
              <a:rPr kumimoji="0" lang="zh-TW" altLang="en-US" sz="1400" b="1" dirty="0">
                <a:solidFill>
                  <a:schemeClr val="accent1">
                    <a:lumMod val="50000"/>
                  </a:schemeClr>
                </a:solidFill>
                <a:effectLst>
                  <a:outerShdw blurRad="38100" dist="38100" dir="2700000" algn="tl">
                    <a:srgbClr val="000000">
                      <a:alpha val="43137"/>
                    </a:srgbClr>
                  </a:outerShdw>
                </a:effectLst>
              </a:rPr>
              <a:t>製作</a:t>
            </a:r>
          </a:p>
        </p:txBody>
      </p:sp>
      <p:pic>
        <p:nvPicPr>
          <p:cNvPr id="22" name="圖片 21">
            <a:extLst>
              <a:ext uri="{FF2B5EF4-FFF2-40B4-BE49-F238E27FC236}">
                <a16:creationId xmlns="" xmlns:a16="http://schemas.microsoft.com/office/drawing/2014/main" id="{B1ECF99E-DD03-44C7-BC44-4A7384B3828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81618" y="1121206"/>
            <a:ext cx="3389932" cy="1963362"/>
          </a:xfrm>
          <a:prstGeom prst="rect">
            <a:avLst/>
          </a:prstGeom>
          <a:ln>
            <a:noFill/>
          </a:ln>
          <a:effectLst>
            <a:softEdge rad="112500"/>
          </a:effectLst>
        </p:spPr>
      </p:pic>
      <p:pic>
        <p:nvPicPr>
          <p:cNvPr id="27" name="圖片 26">
            <a:extLst>
              <a:ext uri="{FF2B5EF4-FFF2-40B4-BE49-F238E27FC236}">
                <a16:creationId xmlns="" xmlns:a16="http://schemas.microsoft.com/office/drawing/2014/main" id="{E594D8D5-2778-49AE-8E3D-FF80B43192E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093087" y="1072711"/>
            <a:ext cx="3432175" cy="1971445"/>
          </a:xfrm>
          <a:prstGeom prst="rect">
            <a:avLst/>
          </a:prstGeom>
          <a:ln>
            <a:noFill/>
          </a:ln>
          <a:effectLst>
            <a:softEdge rad="112500"/>
          </a:effectLst>
        </p:spPr>
      </p:pic>
      <p:pic>
        <p:nvPicPr>
          <p:cNvPr id="28" name="圖片 27">
            <a:extLst>
              <a:ext uri="{FF2B5EF4-FFF2-40B4-BE49-F238E27FC236}">
                <a16:creationId xmlns="" xmlns:a16="http://schemas.microsoft.com/office/drawing/2014/main" id="{D00F8B0E-78E5-4459-BEE0-DE5CA01D314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94313" y="3742069"/>
            <a:ext cx="3256600" cy="1981145"/>
          </a:xfrm>
          <a:prstGeom prst="rect">
            <a:avLst/>
          </a:prstGeom>
          <a:ln>
            <a:noFill/>
          </a:ln>
          <a:effectLst>
            <a:softEdge rad="112500"/>
          </a:effectLst>
        </p:spPr>
      </p:pic>
      <p:pic>
        <p:nvPicPr>
          <p:cNvPr id="30" name="圖片 29">
            <a:extLst>
              <a:ext uri="{FF2B5EF4-FFF2-40B4-BE49-F238E27FC236}">
                <a16:creationId xmlns="" xmlns:a16="http://schemas.microsoft.com/office/drawing/2014/main" id="{CEEE2039-84DE-4B8C-AC23-07AC99AB146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3087" y="3797102"/>
            <a:ext cx="3432175" cy="1971444"/>
          </a:xfrm>
          <a:prstGeom prst="rect">
            <a:avLst/>
          </a:prstGeom>
          <a:ln>
            <a:noFill/>
          </a:ln>
          <a:effectLst>
            <a:softEdge rad="112500"/>
          </a:effectLst>
        </p:spPr>
      </p:pic>
    </p:spTree>
    <p:extLst>
      <p:ext uri="{BB962C8B-B14F-4D97-AF65-F5344CB8AC3E}">
        <p14:creationId xmlns:p14="http://schemas.microsoft.com/office/powerpoint/2010/main" val="2521728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1906499A-1A04-4E35-953F-9D333A015929}" type="slidenum">
              <a:rPr lang="zh-TW" altLang="en-US" smtClean="0"/>
              <a:pPr/>
              <a:t>34</a:t>
            </a:fld>
            <a:endParaRPr lang="zh-TW" altLang="en-US"/>
          </a:p>
        </p:txBody>
      </p:sp>
      <p:sp>
        <p:nvSpPr>
          <p:cNvPr id="5" name="標題 62"/>
          <p:cNvSpPr txBox="1">
            <a:spLocks/>
          </p:cNvSpPr>
          <p:nvPr/>
        </p:nvSpPr>
        <p:spPr>
          <a:xfrm>
            <a:off x="738018" y="404664"/>
            <a:ext cx="7938438" cy="1080120"/>
          </a:xfrm>
          <a:prstGeom prst="rect">
            <a:avLst/>
          </a:prstGeom>
          <a:solidFill>
            <a:schemeClr val="accent5">
              <a:lumMod val="75000"/>
            </a:schemeClr>
          </a:solidFill>
        </p:spPr>
        <p:txBody>
          <a:bodyPr>
            <a:normAutofit/>
          </a:bodyPr>
          <a:lstStyle>
            <a:lvl1pPr algn="l" defTabSz="914400" rtl="0" eaLnBrk="1" latinLnBrk="0" hangingPunct="1">
              <a:spcBef>
                <a:spcPct val="0"/>
              </a:spcBef>
              <a:buNone/>
              <a:defRPr sz="4000" kern="1200">
                <a:solidFill>
                  <a:schemeClr val="bg1"/>
                </a:solidFill>
                <a:latin typeface="華康明體 Std W12" pitchFamily="18" charset="-120"/>
                <a:ea typeface="華康明體 Std W12" pitchFamily="18" charset="-120"/>
                <a:cs typeface="+mj-cs"/>
              </a:defRPr>
            </a:lvl1pPr>
          </a:lstStyle>
          <a:p>
            <a:pPr algn="ctr"/>
            <a:r>
              <a:rPr lang="zh-TW" altLang="en-US" sz="4300" b="1" dirty="0">
                <a:solidFill>
                  <a:prstClr val="white"/>
                </a:solidFill>
                <a:ea typeface="標楷體"/>
                <a:cs typeface="Times New Roman"/>
              </a:rPr>
              <a:t>原住民學生輔導系統</a:t>
            </a:r>
            <a:endParaRPr lang="en-US" altLang="zh-TW" sz="3600" b="1" dirty="0">
              <a:solidFill>
                <a:prstClr val="white"/>
              </a:solidFill>
              <a:ea typeface="標楷體"/>
              <a:cs typeface="Times New Roman"/>
            </a:endParaRPr>
          </a:p>
        </p:txBody>
      </p:sp>
      <p:pic>
        <p:nvPicPr>
          <p:cNvPr id="6" name="圖片 5">
            <a:extLst>
              <a:ext uri="{FF2B5EF4-FFF2-40B4-BE49-F238E27FC236}">
                <a16:creationId xmlns="" xmlns:a16="http://schemas.microsoft.com/office/drawing/2014/main" id="{AC899BF3-2F45-4C9A-AA54-8EAC5B0DBFD4}"/>
              </a:ext>
            </a:extLst>
          </p:cNvPr>
          <p:cNvPicPr>
            <a:picLocks noChangeAspect="1"/>
          </p:cNvPicPr>
          <p:nvPr/>
        </p:nvPicPr>
        <p:blipFill rotWithShape="1">
          <a:blip r:embed="rId3">
            <a:extLst>
              <a:ext uri="{28A0092B-C50C-407E-A947-70E740481C1C}">
                <a14:useLocalDpi xmlns:a14="http://schemas.microsoft.com/office/drawing/2010/main" val="0"/>
              </a:ext>
            </a:extLst>
          </a:blip>
          <a:srcRect t="11339" r="79041" b="6945"/>
          <a:stretch/>
        </p:blipFill>
        <p:spPr>
          <a:xfrm>
            <a:off x="632861" y="1505401"/>
            <a:ext cx="3304327" cy="4670057"/>
          </a:xfrm>
          <a:prstGeom prst="rect">
            <a:avLst/>
          </a:prstGeom>
        </p:spPr>
      </p:pic>
      <p:pic>
        <p:nvPicPr>
          <p:cNvPr id="8" name="圖片 7">
            <a:extLst>
              <a:ext uri="{FF2B5EF4-FFF2-40B4-BE49-F238E27FC236}">
                <a16:creationId xmlns="" xmlns:a16="http://schemas.microsoft.com/office/drawing/2014/main" id="{E3547C41-45BF-481F-A581-F0893E2E96FF}"/>
              </a:ext>
            </a:extLst>
          </p:cNvPr>
          <p:cNvPicPr>
            <a:picLocks noChangeAspect="1"/>
          </p:cNvPicPr>
          <p:nvPr/>
        </p:nvPicPr>
        <p:blipFill rotWithShape="1">
          <a:blip r:embed="rId4">
            <a:extLst>
              <a:ext uri="{28A0092B-C50C-407E-A947-70E740481C1C}">
                <a14:useLocalDpi xmlns:a14="http://schemas.microsoft.com/office/drawing/2010/main" val="0"/>
              </a:ext>
            </a:extLst>
          </a:blip>
          <a:srcRect t="12151" r="79041" b="4690"/>
          <a:stretch/>
        </p:blipFill>
        <p:spPr>
          <a:xfrm>
            <a:off x="4818898" y="1443548"/>
            <a:ext cx="3425509" cy="4752528"/>
          </a:xfrm>
          <a:prstGeom prst="rect">
            <a:avLst/>
          </a:prstGeom>
        </p:spPr>
      </p:pic>
      <p:sp>
        <p:nvSpPr>
          <p:cNvPr id="9" name="文字方塊 8">
            <a:extLst>
              <a:ext uri="{FF2B5EF4-FFF2-40B4-BE49-F238E27FC236}">
                <a16:creationId xmlns="" xmlns:a16="http://schemas.microsoft.com/office/drawing/2014/main" id="{9D4F3A1C-FFA7-4EBE-80A8-401DAA8A5942}"/>
              </a:ext>
            </a:extLst>
          </p:cNvPr>
          <p:cNvSpPr txBox="1"/>
          <p:nvPr/>
        </p:nvSpPr>
        <p:spPr>
          <a:xfrm>
            <a:off x="632861" y="3366569"/>
            <a:ext cx="2584247" cy="369332"/>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TW" altLang="en-US" dirty="0"/>
          </a:p>
        </p:txBody>
      </p:sp>
      <p:sp>
        <p:nvSpPr>
          <p:cNvPr id="11" name="文字方塊 10">
            <a:extLst>
              <a:ext uri="{FF2B5EF4-FFF2-40B4-BE49-F238E27FC236}">
                <a16:creationId xmlns="" xmlns:a16="http://schemas.microsoft.com/office/drawing/2014/main" id="{EAC8A1F5-ADA8-4C3B-90D8-C18D51C75A1F}"/>
              </a:ext>
            </a:extLst>
          </p:cNvPr>
          <p:cNvSpPr txBox="1"/>
          <p:nvPr/>
        </p:nvSpPr>
        <p:spPr>
          <a:xfrm>
            <a:off x="5187280" y="4725144"/>
            <a:ext cx="2731839" cy="369332"/>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TW" altLang="en-US" dirty="0"/>
          </a:p>
        </p:txBody>
      </p:sp>
    </p:spTree>
    <p:extLst>
      <p:ext uri="{BB962C8B-B14F-4D97-AF65-F5344CB8AC3E}">
        <p14:creationId xmlns:p14="http://schemas.microsoft.com/office/powerpoint/2010/main" val="1181635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1906499A-1A04-4E35-953F-9D333A015929}" type="slidenum">
              <a:rPr lang="zh-TW" altLang="en-US" smtClean="0"/>
              <a:pPr/>
              <a:t>35</a:t>
            </a:fld>
            <a:endParaRPr lang="zh-TW" altLang="en-US"/>
          </a:p>
        </p:txBody>
      </p:sp>
      <p:sp>
        <p:nvSpPr>
          <p:cNvPr id="5" name="標題 62"/>
          <p:cNvSpPr txBox="1">
            <a:spLocks/>
          </p:cNvSpPr>
          <p:nvPr/>
        </p:nvSpPr>
        <p:spPr>
          <a:xfrm>
            <a:off x="738018" y="404664"/>
            <a:ext cx="7938438" cy="1080120"/>
          </a:xfrm>
          <a:prstGeom prst="rect">
            <a:avLst/>
          </a:prstGeom>
          <a:solidFill>
            <a:schemeClr val="accent5">
              <a:lumMod val="75000"/>
            </a:schemeClr>
          </a:solidFill>
        </p:spPr>
        <p:txBody>
          <a:bodyPr>
            <a:normAutofit/>
          </a:bodyPr>
          <a:lstStyle>
            <a:lvl1pPr algn="l" defTabSz="914400" rtl="0" eaLnBrk="1" latinLnBrk="0" hangingPunct="1">
              <a:spcBef>
                <a:spcPct val="0"/>
              </a:spcBef>
              <a:buNone/>
              <a:defRPr sz="4000" kern="1200">
                <a:solidFill>
                  <a:schemeClr val="bg1"/>
                </a:solidFill>
                <a:latin typeface="華康明體 Std W12" pitchFamily="18" charset="-120"/>
                <a:ea typeface="華康明體 Std W12" pitchFamily="18" charset="-120"/>
                <a:cs typeface="+mj-cs"/>
              </a:defRPr>
            </a:lvl1pPr>
          </a:lstStyle>
          <a:p>
            <a:pPr algn="ctr"/>
            <a:r>
              <a:rPr lang="zh-TW" altLang="en-US" sz="4300" b="1" dirty="0">
                <a:solidFill>
                  <a:prstClr val="white"/>
                </a:solidFill>
                <a:ea typeface="標楷體"/>
                <a:cs typeface="Times New Roman"/>
              </a:rPr>
              <a:t>原住民學生輔導系統</a:t>
            </a:r>
            <a:endParaRPr lang="en-US" altLang="zh-TW" sz="3600" b="1" dirty="0">
              <a:solidFill>
                <a:prstClr val="white"/>
              </a:solidFill>
              <a:ea typeface="標楷體"/>
              <a:cs typeface="Times New Roman"/>
            </a:endParaRPr>
          </a:p>
        </p:txBody>
      </p:sp>
      <p:pic>
        <p:nvPicPr>
          <p:cNvPr id="13" name="圖片 12">
            <a:extLst>
              <a:ext uri="{FF2B5EF4-FFF2-40B4-BE49-F238E27FC236}">
                <a16:creationId xmlns="" xmlns:a16="http://schemas.microsoft.com/office/drawing/2014/main" id="{37647236-A34F-4AAE-84B7-2D767D5FE8C4}"/>
              </a:ext>
            </a:extLst>
          </p:cNvPr>
          <p:cNvPicPr>
            <a:picLocks noChangeAspect="1"/>
          </p:cNvPicPr>
          <p:nvPr/>
        </p:nvPicPr>
        <p:blipFill rotWithShape="1">
          <a:blip r:embed="rId3">
            <a:extLst>
              <a:ext uri="{28A0092B-C50C-407E-A947-70E740481C1C}">
                <a14:useLocalDpi xmlns:a14="http://schemas.microsoft.com/office/drawing/2010/main" val="0"/>
              </a:ext>
            </a:extLst>
          </a:blip>
          <a:srcRect l="11848" t="26608" r="12412" b="14537"/>
          <a:stretch/>
        </p:blipFill>
        <p:spPr>
          <a:xfrm>
            <a:off x="395537" y="1772816"/>
            <a:ext cx="8291264" cy="4144300"/>
          </a:xfrm>
          <a:prstGeom prst="rect">
            <a:avLst/>
          </a:prstGeom>
        </p:spPr>
      </p:pic>
      <p:sp>
        <p:nvSpPr>
          <p:cNvPr id="2" name="文字方塊 1">
            <a:extLst>
              <a:ext uri="{FF2B5EF4-FFF2-40B4-BE49-F238E27FC236}">
                <a16:creationId xmlns="" xmlns:a16="http://schemas.microsoft.com/office/drawing/2014/main" id="{D66E72F4-2B3D-40CE-9AEE-8961AE4EC04F}"/>
              </a:ext>
            </a:extLst>
          </p:cNvPr>
          <p:cNvSpPr txBox="1"/>
          <p:nvPr/>
        </p:nvSpPr>
        <p:spPr>
          <a:xfrm>
            <a:off x="4546070" y="5229200"/>
            <a:ext cx="529986" cy="432048"/>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TW" altLang="en-US" dirty="0"/>
          </a:p>
        </p:txBody>
      </p:sp>
    </p:spTree>
    <p:extLst>
      <p:ext uri="{BB962C8B-B14F-4D97-AF65-F5344CB8AC3E}">
        <p14:creationId xmlns:p14="http://schemas.microsoft.com/office/powerpoint/2010/main" val="1783986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1906499A-1A04-4E35-953F-9D333A015929}" type="slidenum">
              <a:rPr lang="zh-TW" altLang="en-US" smtClean="0"/>
              <a:pPr/>
              <a:t>36</a:t>
            </a:fld>
            <a:endParaRPr lang="zh-TW" altLang="en-US"/>
          </a:p>
        </p:txBody>
      </p:sp>
      <p:sp>
        <p:nvSpPr>
          <p:cNvPr id="5" name="標題 62"/>
          <p:cNvSpPr txBox="1">
            <a:spLocks/>
          </p:cNvSpPr>
          <p:nvPr/>
        </p:nvSpPr>
        <p:spPr>
          <a:xfrm>
            <a:off x="738018" y="404664"/>
            <a:ext cx="7938438" cy="1080120"/>
          </a:xfrm>
          <a:prstGeom prst="rect">
            <a:avLst/>
          </a:prstGeom>
          <a:solidFill>
            <a:schemeClr val="accent5">
              <a:lumMod val="75000"/>
            </a:schemeClr>
          </a:solidFill>
        </p:spPr>
        <p:txBody>
          <a:bodyPr>
            <a:normAutofit/>
          </a:bodyPr>
          <a:lstStyle>
            <a:lvl1pPr algn="l" defTabSz="914400" rtl="0" eaLnBrk="1" latinLnBrk="0" hangingPunct="1">
              <a:spcBef>
                <a:spcPct val="0"/>
              </a:spcBef>
              <a:buNone/>
              <a:defRPr sz="4000" kern="1200">
                <a:solidFill>
                  <a:schemeClr val="bg1"/>
                </a:solidFill>
                <a:latin typeface="華康明體 Std W12" pitchFamily="18" charset="-120"/>
                <a:ea typeface="華康明體 Std W12" pitchFamily="18" charset="-120"/>
                <a:cs typeface="+mj-cs"/>
              </a:defRPr>
            </a:lvl1pPr>
          </a:lstStyle>
          <a:p>
            <a:pPr algn="ctr"/>
            <a:endParaRPr lang="en-US" altLang="zh-TW" sz="3600" b="1" dirty="0">
              <a:solidFill>
                <a:prstClr val="white"/>
              </a:solidFill>
              <a:ea typeface="標楷體"/>
              <a:cs typeface="Times New Roman"/>
            </a:endParaRPr>
          </a:p>
          <a:p>
            <a:pPr algn="ctr"/>
            <a:endParaRPr lang="zh-TW" altLang="en-US" sz="3900" dirty="0">
              <a:solidFill>
                <a:prstClr val="white"/>
              </a:solidFill>
            </a:endParaRPr>
          </a:p>
        </p:txBody>
      </p:sp>
      <p:sp>
        <p:nvSpPr>
          <p:cNvPr id="4" name="矩形 3">
            <a:extLst>
              <a:ext uri="{FF2B5EF4-FFF2-40B4-BE49-F238E27FC236}">
                <a16:creationId xmlns="" xmlns:a16="http://schemas.microsoft.com/office/drawing/2014/main" id="{89AB8D3A-EE7A-4D91-9445-FBAECC138B24}"/>
              </a:ext>
            </a:extLst>
          </p:cNvPr>
          <p:cNvSpPr/>
          <p:nvPr/>
        </p:nvSpPr>
        <p:spPr>
          <a:xfrm>
            <a:off x="1244824" y="606886"/>
            <a:ext cx="7164288" cy="646331"/>
          </a:xfrm>
          <a:prstGeom prst="rect">
            <a:avLst/>
          </a:prstGeom>
        </p:spPr>
        <p:txBody>
          <a:bodyPr wrap="square">
            <a:spAutoFit/>
          </a:bodyPr>
          <a:lstStyle/>
          <a:p>
            <a:pPr algn="ctr"/>
            <a:r>
              <a:rPr lang="en-US" altLang="zh-TW" sz="3600" dirty="0">
                <a:solidFill>
                  <a:schemeClr val="bg1"/>
                </a:solidFill>
                <a:latin typeface="華康粗黑體(P)" panose="020B0700000000000000" pitchFamily="34" charset="-120"/>
                <a:ea typeface="華康粗黑體(P)" panose="020B0700000000000000" pitchFamily="34" charset="-120"/>
              </a:rPr>
              <a:t>110-1</a:t>
            </a:r>
            <a:r>
              <a:rPr lang="zh-TW" altLang="en-US" sz="3600" dirty="0">
                <a:solidFill>
                  <a:schemeClr val="bg1"/>
                </a:solidFill>
                <a:latin typeface="華康粗黑體(P)" panose="020B0700000000000000" pitchFamily="34" charset="-120"/>
                <a:ea typeface="華康粗黑體(P)" panose="020B0700000000000000" pitchFamily="34" charset="-120"/>
              </a:rPr>
              <a:t>學期原住民獎助學金</a:t>
            </a:r>
          </a:p>
        </p:txBody>
      </p:sp>
      <p:sp>
        <p:nvSpPr>
          <p:cNvPr id="2" name="文字方塊 1">
            <a:extLst>
              <a:ext uri="{FF2B5EF4-FFF2-40B4-BE49-F238E27FC236}">
                <a16:creationId xmlns="" xmlns:a16="http://schemas.microsoft.com/office/drawing/2014/main" id="{259F4444-1F37-42F7-B0FA-4833BAD8093E}"/>
              </a:ext>
            </a:extLst>
          </p:cNvPr>
          <p:cNvSpPr txBox="1"/>
          <p:nvPr/>
        </p:nvSpPr>
        <p:spPr>
          <a:xfrm>
            <a:off x="189767" y="1514722"/>
            <a:ext cx="9034940" cy="4886979"/>
          </a:xfrm>
          <a:prstGeom prst="rect">
            <a:avLst/>
          </a:prstGeom>
          <a:noFill/>
        </p:spPr>
        <p:txBody>
          <a:bodyPr wrap="square" rtlCol="0">
            <a:spAutoFit/>
          </a:bodyPr>
          <a:lstStyle/>
          <a:p>
            <a:pPr>
              <a:lnSpc>
                <a:spcPts val="2900"/>
              </a:lnSpc>
            </a:pPr>
            <a:r>
              <a:rPr lang="zh-TW" altLang="en-US" b="1" dirty="0">
                <a:solidFill>
                  <a:srgbClr val="FF0000"/>
                </a:solidFill>
                <a:latin typeface="微軟正黑體" panose="020B0604030504040204" pitchFamily="34" charset="-120"/>
                <a:ea typeface="微軟正黑體" panose="020B0604030504040204" pitchFamily="34" charset="-120"/>
              </a:rPr>
              <a:t>申請日期</a:t>
            </a:r>
            <a:r>
              <a:rPr lang="en-US" altLang="zh-TW" b="1" dirty="0">
                <a:solidFill>
                  <a:srgbClr val="FF0000"/>
                </a:solidFill>
                <a:latin typeface="微軟正黑體" panose="020B0604030504040204" pitchFamily="34" charset="-120"/>
                <a:ea typeface="微軟正黑體" panose="020B0604030504040204" pitchFamily="34" charset="-120"/>
              </a:rPr>
              <a:t>:110.09.20-110.10.16</a:t>
            </a:r>
            <a:r>
              <a:rPr lang="zh-TW" altLang="en-US" b="1" dirty="0">
                <a:solidFill>
                  <a:srgbClr val="FF0000"/>
                </a:solidFill>
                <a:latin typeface="微軟正黑體" panose="020B0604030504040204" pitchFamily="34" charset="-120"/>
                <a:ea typeface="微軟正黑體" panose="020B0604030504040204" pitchFamily="34" charset="-120"/>
              </a:rPr>
              <a:t>止</a:t>
            </a:r>
          </a:p>
          <a:p>
            <a:pPr>
              <a:lnSpc>
                <a:spcPts val="2900"/>
              </a:lnSpc>
            </a:pPr>
            <a:r>
              <a:rPr lang="zh-TW" altLang="en-US" dirty="0">
                <a:latin typeface="微軟正黑體" panose="020B0604030504040204" pitchFamily="34" charset="-120"/>
                <a:ea typeface="微軟正黑體" panose="020B0604030504040204" pitchFamily="34" charset="-120"/>
              </a:rPr>
              <a:t>獎學金申請連結請見</a:t>
            </a:r>
            <a:r>
              <a:rPr lang="en-US" altLang="zh-TW" dirty="0">
                <a:latin typeface="微軟正黑體" panose="020B0604030504040204" pitchFamily="34" charset="-120"/>
                <a:ea typeface="微軟正黑體" panose="020B0604030504040204" pitchFamily="34" charset="-120"/>
              </a:rPr>
              <a:t>:https://cipgrant.fju.edu.tw/</a:t>
            </a:r>
          </a:p>
          <a:p>
            <a:pPr>
              <a:lnSpc>
                <a:spcPts val="2900"/>
              </a:lnSpc>
            </a:pPr>
            <a:r>
              <a:rPr lang="zh-TW" altLang="en-US" dirty="0">
                <a:latin typeface="微軟正黑體" panose="020B0604030504040204" pitchFamily="34" charset="-120"/>
                <a:ea typeface="微軟正黑體" panose="020B0604030504040204" pitchFamily="34" charset="-120"/>
              </a:rPr>
              <a:t>申請資格</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限大學制日夜間及五專四、五年級原住民籍學生</a:t>
            </a:r>
          </a:p>
          <a:p>
            <a:pPr>
              <a:lnSpc>
                <a:spcPts val="2900"/>
              </a:lnSpc>
            </a:pPr>
            <a:r>
              <a:rPr lang="zh-TW" altLang="en-US" b="1" dirty="0">
                <a:latin typeface="微軟正黑體" panose="020B0604030504040204" pitchFamily="34" charset="-120"/>
                <a:ea typeface="微軟正黑體" panose="020B0604030504040204" pitchFamily="34" charset="-120"/>
              </a:rPr>
              <a:t>弘光科技大學首頁→行政單位→學務處→原住民族學生資源中心→原住民獎助學金申請</a:t>
            </a:r>
            <a:r>
              <a:rPr lang="zh-TW" altLang="en-US" dirty="0">
                <a:latin typeface="微軟正黑體" panose="020B0604030504040204" pitchFamily="34" charset="-120"/>
                <a:ea typeface="微軟正黑體" panose="020B0604030504040204" pitchFamily="34" charset="-120"/>
              </a:rPr>
              <a:t>登入帳號</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身分證字號</a:t>
            </a:r>
          </a:p>
          <a:p>
            <a:pPr>
              <a:lnSpc>
                <a:spcPts val="2900"/>
              </a:lnSpc>
            </a:pPr>
            <a:r>
              <a:rPr lang="zh-TW" altLang="en-US" dirty="0">
                <a:latin typeface="微軟正黑體" panose="020B0604030504040204" pitchFamily="34" charset="-120"/>
                <a:ea typeface="微軟正黑體" panose="020B0604030504040204" pitchFamily="34" charset="-120"/>
              </a:rPr>
              <a:t>密碼</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身分證後四碼</a:t>
            </a:r>
          </a:p>
          <a:p>
            <a:pPr>
              <a:lnSpc>
                <a:spcPts val="2900"/>
              </a:lnSpc>
            </a:pPr>
            <a:r>
              <a:rPr lang="zh-TW" altLang="en-US" b="1" dirty="0">
                <a:latin typeface="微軟正黑體" panose="020B0604030504040204" pitchFamily="34" charset="-120"/>
                <a:ea typeface="微軟正黑體" panose="020B0604030504040204" pitchFamily="34" charset="-120"/>
              </a:rPr>
              <a:t>本學期應繳交物品</a:t>
            </a:r>
            <a:r>
              <a:rPr lang="en-US" altLang="zh-TW" b="1" dirty="0">
                <a:latin typeface="微軟正黑體" panose="020B0604030504040204" pitchFamily="34" charset="-120"/>
                <a:ea typeface="微軟正黑體" panose="020B0604030504040204" pitchFamily="34" charset="-120"/>
              </a:rPr>
              <a:t>~ </a:t>
            </a:r>
          </a:p>
          <a:p>
            <a:pPr>
              <a:lnSpc>
                <a:spcPts val="2900"/>
              </a:lnSpc>
            </a:pP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一</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申請表 </a:t>
            </a:r>
            <a:endParaRPr lang="en-US" altLang="zh-TW" dirty="0">
              <a:latin typeface="微軟正黑體" panose="020B0604030504040204" pitchFamily="34" charset="-120"/>
              <a:ea typeface="微軟正黑體" panose="020B0604030504040204" pitchFamily="34" charset="-120"/>
            </a:endParaRPr>
          </a:p>
          <a:p>
            <a:pPr>
              <a:lnSpc>
                <a:spcPts val="2900"/>
              </a:lnSpc>
            </a:pP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二</a:t>
            </a:r>
            <a:r>
              <a:rPr lang="en-US" altLang="zh-TW" dirty="0">
                <a:latin typeface="微軟正黑體" panose="020B0604030504040204" pitchFamily="34" charset="-120"/>
                <a:ea typeface="微軟正黑體" panose="020B0604030504040204" pitchFamily="34" charset="-120"/>
              </a:rPr>
              <a:t>)109-2</a:t>
            </a:r>
            <a:r>
              <a:rPr lang="zh-TW" altLang="en-US" dirty="0">
                <a:latin typeface="微軟正黑體" panose="020B0604030504040204" pitchFamily="34" charset="-120"/>
                <a:ea typeface="微軟正黑體" panose="020B0604030504040204" pitchFamily="34" charset="-120"/>
              </a:rPr>
              <a:t>學期成績單</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須附班級排名</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成績單正本 </a:t>
            </a:r>
            <a:r>
              <a:rPr lang="en-US" altLang="zh-TW"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新生</a:t>
            </a:r>
            <a:r>
              <a:rPr lang="zh-TW" altLang="en-US" dirty="0">
                <a:latin typeface="微軟正黑體" panose="020B0604030504040204" pitchFamily="34" charset="-120"/>
                <a:ea typeface="微軟正黑體" panose="020B0604030504040204" pitchFamily="34" charset="-120"/>
              </a:rPr>
              <a:t>原就讀</a:t>
            </a:r>
            <a:r>
              <a:rPr lang="zh-TW" altLang="en-US" b="1" dirty="0">
                <a:solidFill>
                  <a:srgbClr val="FF0000"/>
                </a:solidFill>
                <a:latin typeface="微軟正黑體" panose="020B0604030504040204" pitchFamily="34" charset="-120"/>
                <a:ea typeface="微軟正黑體" panose="020B0604030504040204" pitchFamily="34" charset="-120"/>
              </a:rPr>
              <a:t>高中三年級上下學期平均</a:t>
            </a:r>
            <a:r>
              <a:rPr lang="zh-TW" altLang="en-US" dirty="0">
                <a:latin typeface="微軟正黑體" panose="020B0604030504040204" pitchFamily="34" charset="-120"/>
                <a:ea typeface="微軟正黑體" panose="020B0604030504040204" pitchFamily="34" charset="-120"/>
              </a:rPr>
              <a:t>成績正本</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，成績平均須</a:t>
            </a:r>
            <a:r>
              <a:rPr lang="en-US" altLang="zh-TW" dirty="0">
                <a:latin typeface="微軟正黑體" panose="020B0604030504040204" pitchFamily="34" charset="-120"/>
                <a:ea typeface="微軟正黑體" panose="020B0604030504040204" pitchFamily="34" charset="-120"/>
              </a:rPr>
              <a:t>60</a:t>
            </a:r>
            <a:r>
              <a:rPr lang="zh-TW" altLang="en-US" dirty="0">
                <a:latin typeface="微軟正黑體" panose="020B0604030504040204" pitchFamily="34" charset="-120"/>
                <a:ea typeface="微軟正黑體" panose="020B0604030504040204" pitchFamily="34" charset="-120"/>
              </a:rPr>
              <a:t>分以上。</a:t>
            </a:r>
          </a:p>
          <a:p>
            <a:pPr>
              <a:lnSpc>
                <a:spcPts val="2900"/>
              </a:lnSpc>
            </a:pP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三</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請至學校校務系統自行輸入本人郵局</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或銀行</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帳號以利錄取後轉帳。</a:t>
            </a:r>
          </a:p>
          <a:p>
            <a:pPr>
              <a:lnSpc>
                <a:spcPts val="2900"/>
              </a:lnSpc>
            </a:pPr>
            <a:r>
              <a:rPr lang="zh-TW" altLang="en-US" dirty="0">
                <a:latin typeface="微軟正黑體" panose="020B0604030504040204" pitchFamily="34" charset="-120"/>
                <a:ea typeface="微軟正黑體" panose="020B0604030504040204" pitchFamily="34" charset="-120"/>
              </a:rPr>
              <a:t>備註：若未申請到獎學金，不願意參與服務</a:t>
            </a:r>
            <a:r>
              <a:rPr lang="en-US" altLang="zh-TW" dirty="0">
                <a:latin typeface="微軟正黑體" panose="020B0604030504040204" pitchFamily="34" charset="-120"/>
                <a:ea typeface="微軟正黑體" panose="020B0604030504040204" pitchFamily="34" charset="-120"/>
              </a:rPr>
              <a:t>48</a:t>
            </a:r>
            <a:r>
              <a:rPr lang="zh-TW" altLang="en-US" dirty="0">
                <a:latin typeface="微軟正黑體" panose="020B0604030504040204" pitchFamily="34" charset="-120"/>
                <a:ea typeface="微軟正黑體" panose="020B0604030504040204" pitchFamily="34" charset="-120"/>
              </a:rPr>
              <a:t>小時同學，請務必勾選不願意改申請助學金，以免影響您的申請權益。</a:t>
            </a:r>
          </a:p>
        </p:txBody>
      </p:sp>
    </p:spTree>
    <p:extLst>
      <p:ext uri="{BB962C8B-B14F-4D97-AF65-F5344CB8AC3E}">
        <p14:creationId xmlns:p14="http://schemas.microsoft.com/office/powerpoint/2010/main" val="4255337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1906499A-1A04-4E35-953F-9D333A015929}" type="slidenum">
              <a:rPr lang="zh-TW" altLang="en-US" smtClean="0"/>
              <a:pPr/>
              <a:t>37</a:t>
            </a:fld>
            <a:endParaRPr lang="zh-TW" altLang="en-US"/>
          </a:p>
        </p:txBody>
      </p:sp>
      <p:sp>
        <p:nvSpPr>
          <p:cNvPr id="5" name="標題 62"/>
          <p:cNvSpPr txBox="1">
            <a:spLocks/>
          </p:cNvSpPr>
          <p:nvPr/>
        </p:nvSpPr>
        <p:spPr>
          <a:xfrm>
            <a:off x="738018" y="404664"/>
            <a:ext cx="7938438" cy="1080120"/>
          </a:xfrm>
          <a:prstGeom prst="rect">
            <a:avLst/>
          </a:prstGeom>
          <a:solidFill>
            <a:schemeClr val="accent5">
              <a:lumMod val="75000"/>
            </a:schemeClr>
          </a:solidFill>
        </p:spPr>
        <p:txBody>
          <a:bodyPr>
            <a:normAutofit/>
          </a:bodyPr>
          <a:lstStyle>
            <a:lvl1pPr algn="l" defTabSz="914400" rtl="0" eaLnBrk="1" latinLnBrk="0" hangingPunct="1">
              <a:spcBef>
                <a:spcPct val="0"/>
              </a:spcBef>
              <a:buNone/>
              <a:defRPr sz="4000" kern="1200">
                <a:solidFill>
                  <a:schemeClr val="bg1"/>
                </a:solidFill>
                <a:latin typeface="華康明體 Std W12" pitchFamily="18" charset="-120"/>
                <a:ea typeface="華康明體 Std W12" pitchFamily="18" charset="-120"/>
                <a:cs typeface="+mj-cs"/>
              </a:defRPr>
            </a:lvl1pPr>
          </a:lstStyle>
          <a:p>
            <a:pPr algn="ctr"/>
            <a:endParaRPr lang="en-US" altLang="zh-TW" sz="3600" b="1" dirty="0">
              <a:solidFill>
                <a:prstClr val="white"/>
              </a:solidFill>
              <a:ea typeface="標楷體"/>
              <a:cs typeface="Times New Roman"/>
            </a:endParaRPr>
          </a:p>
          <a:p>
            <a:pPr algn="ctr"/>
            <a:endParaRPr lang="zh-TW" altLang="en-US" sz="3900" dirty="0">
              <a:solidFill>
                <a:prstClr val="white"/>
              </a:solidFill>
            </a:endParaRPr>
          </a:p>
        </p:txBody>
      </p:sp>
      <p:sp>
        <p:nvSpPr>
          <p:cNvPr id="4" name="矩形 3">
            <a:extLst>
              <a:ext uri="{FF2B5EF4-FFF2-40B4-BE49-F238E27FC236}">
                <a16:creationId xmlns="" xmlns:a16="http://schemas.microsoft.com/office/drawing/2014/main" id="{89AB8D3A-EE7A-4D91-9445-FBAECC138B24}"/>
              </a:ext>
            </a:extLst>
          </p:cNvPr>
          <p:cNvSpPr/>
          <p:nvPr/>
        </p:nvSpPr>
        <p:spPr>
          <a:xfrm>
            <a:off x="1244824" y="606886"/>
            <a:ext cx="7164288" cy="646331"/>
          </a:xfrm>
          <a:prstGeom prst="rect">
            <a:avLst/>
          </a:prstGeom>
        </p:spPr>
        <p:txBody>
          <a:bodyPr wrap="square">
            <a:spAutoFit/>
          </a:bodyPr>
          <a:lstStyle/>
          <a:p>
            <a:pPr algn="ctr"/>
            <a:r>
              <a:rPr lang="zh-TW" altLang="en-US" sz="3600" dirty="0">
                <a:solidFill>
                  <a:schemeClr val="bg1"/>
                </a:solidFill>
                <a:latin typeface="華康粗黑體(P)" panose="020B0700000000000000" pitchFamily="34" charset="-120"/>
                <a:ea typeface="華康粗黑體(P)" panose="020B0700000000000000" pitchFamily="34" charset="-120"/>
              </a:rPr>
              <a:t>各縣市獎助學金補助</a:t>
            </a:r>
          </a:p>
        </p:txBody>
      </p:sp>
      <p:sp>
        <p:nvSpPr>
          <p:cNvPr id="2" name="文字方塊 1">
            <a:extLst>
              <a:ext uri="{FF2B5EF4-FFF2-40B4-BE49-F238E27FC236}">
                <a16:creationId xmlns="" xmlns:a16="http://schemas.microsoft.com/office/drawing/2014/main" id="{259F4444-1F37-42F7-B0FA-4833BAD8093E}"/>
              </a:ext>
            </a:extLst>
          </p:cNvPr>
          <p:cNvSpPr txBox="1"/>
          <p:nvPr/>
        </p:nvSpPr>
        <p:spPr>
          <a:xfrm>
            <a:off x="189767" y="1514722"/>
            <a:ext cx="9034940" cy="465448"/>
          </a:xfrm>
          <a:prstGeom prst="rect">
            <a:avLst/>
          </a:prstGeom>
          <a:noFill/>
        </p:spPr>
        <p:txBody>
          <a:bodyPr wrap="square" rtlCol="0">
            <a:spAutoFit/>
          </a:bodyPr>
          <a:lstStyle/>
          <a:p>
            <a:pPr algn="ctr">
              <a:lnSpc>
                <a:spcPts val="2900"/>
              </a:lnSpc>
            </a:pPr>
            <a:r>
              <a:rPr lang="zh-TW" altLang="en-US" sz="3200" b="1" dirty="0">
                <a:solidFill>
                  <a:srgbClr val="FF0000"/>
                </a:solidFill>
                <a:latin typeface="微軟正黑體" panose="020B0604030504040204" pitchFamily="34" charset="-120"/>
                <a:ea typeface="微軟正黑體" panose="020B0604030504040204" pitchFamily="34" charset="-120"/>
              </a:rPr>
              <a:t>申請日期</a:t>
            </a:r>
            <a:r>
              <a:rPr lang="en-US" altLang="zh-TW" sz="3200" b="1" dirty="0">
                <a:solidFill>
                  <a:srgbClr val="FF0000"/>
                </a:solidFill>
                <a:latin typeface="微軟正黑體" panose="020B0604030504040204" pitchFamily="34" charset="-120"/>
                <a:ea typeface="微軟正黑體" panose="020B0604030504040204" pitchFamily="34" charset="-120"/>
              </a:rPr>
              <a:t>:110.09.01-110.09.22</a:t>
            </a:r>
            <a:r>
              <a:rPr lang="zh-TW" altLang="en-US" sz="3200" b="1" dirty="0">
                <a:solidFill>
                  <a:srgbClr val="FF0000"/>
                </a:solidFill>
                <a:latin typeface="微軟正黑體" panose="020B0604030504040204" pitchFamily="34" charset="-120"/>
                <a:ea typeface="微軟正黑體" panose="020B0604030504040204" pitchFamily="34" charset="-120"/>
              </a:rPr>
              <a:t>止</a:t>
            </a:r>
            <a:endParaRPr lang="en-US" altLang="zh-TW" sz="3200" b="1" dirty="0">
              <a:solidFill>
                <a:srgbClr val="FF0000"/>
              </a:solidFill>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 xmlns:a16="http://schemas.microsoft.com/office/drawing/2014/main" id="{8FD29DF3-21F9-4E53-A606-5E88500CEA7A}"/>
              </a:ext>
            </a:extLst>
          </p:cNvPr>
          <p:cNvSpPr txBox="1"/>
          <p:nvPr/>
        </p:nvSpPr>
        <p:spPr>
          <a:xfrm>
            <a:off x="223597" y="2080797"/>
            <a:ext cx="8954233" cy="3548600"/>
          </a:xfrm>
          <a:prstGeom prst="rect">
            <a:avLst/>
          </a:prstGeom>
          <a:noFill/>
        </p:spPr>
        <p:txBody>
          <a:bodyPr wrap="square">
            <a:spAutoFit/>
          </a:bodyPr>
          <a:lstStyle/>
          <a:p>
            <a:pPr>
              <a:lnSpc>
                <a:spcPts val="5500"/>
              </a:lnSpc>
            </a:pPr>
            <a:r>
              <a:rPr lang="zh-TW" altLang="en-US" sz="3600" b="1" dirty="0">
                <a:latin typeface="微軟正黑體" panose="020B0604030504040204" pitchFamily="34" charset="-120"/>
                <a:ea typeface="微軟正黑體" panose="020B0604030504040204" pitchFamily="34" charset="-120"/>
              </a:rPr>
              <a:t>新北市</a:t>
            </a:r>
            <a:r>
              <a:rPr lang="zh-TW" altLang="en-US" sz="3600" dirty="0">
                <a:latin typeface="微軟正黑體" panose="020B0604030504040204" pitchFamily="34" charset="-120"/>
                <a:ea typeface="微軟正黑體" panose="020B0604030504040204" pitchFamily="34" charset="-120"/>
              </a:rPr>
              <a:t>高級中等以上學校原住民學生獎學金</a:t>
            </a:r>
            <a:endParaRPr lang="en-US" altLang="zh-TW" sz="3600" dirty="0">
              <a:latin typeface="微軟正黑體" panose="020B0604030504040204" pitchFamily="34" charset="-120"/>
              <a:ea typeface="微軟正黑體" panose="020B0604030504040204" pitchFamily="34" charset="-120"/>
            </a:endParaRPr>
          </a:p>
          <a:p>
            <a:pPr>
              <a:lnSpc>
                <a:spcPts val="5500"/>
              </a:lnSpc>
            </a:pPr>
            <a:r>
              <a:rPr lang="zh-TW" altLang="en-US" sz="3600" b="1" dirty="0">
                <a:latin typeface="微軟正黑體" panose="020B0604030504040204" pitchFamily="34" charset="-120"/>
                <a:ea typeface="微軟正黑體" panose="020B0604030504040204" pitchFamily="34" charset="-120"/>
              </a:rPr>
              <a:t>台中市</a:t>
            </a:r>
            <a:r>
              <a:rPr lang="zh-TW" altLang="en-US" sz="3600" dirty="0">
                <a:latin typeface="微軟正黑體" panose="020B0604030504040204" pitchFamily="34" charset="-120"/>
                <a:ea typeface="微軟正黑體" panose="020B0604030504040204" pitchFamily="34" charset="-120"/>
              </a:rPr>
              <a:t>原住民學生獎學金</a:t>
            </a:r>
            <a:endParaRPr lang="en-US" altLang="zh-TW" sz="3600" dirty="0">
              <a:latin typeface="微軟正黑體" panose="020B0604030504040204" pitchFamily="34" charset="-120"/>
              <a:ea typeface="微軟正黑體" panose="020B0604030504040204" pitchFamily="34" charset="-120"/>
            </a:endParaRPr>
          </a:p>
          <a:p>
            <a:pPr>
              <a:lnSpc>
                <a:spcPts val="5500"/>
              </a:lnSpc>
            </a:pPr>
            <a:r>
              <a:rPr lang="zh-TW" altLang="en-US" sz="3600" b="1" dirty="0">
                <a:latin typeface="微軟正黑體" panose="020B0604030504040204" pitchFamily="34" charset="-120"/>
                <a:ea typeface="微軟正黑體" panose="020B0604030504040204" pitchFamily="34" charset="-120"/>
              </a:rPr>
              <a:t>桃園市</a:t>
            </a:r>
            <a:r>
              <a:rPr lang="zh-TW" altLang="en-US" sz="3600" dirty="0">
                <a:latin typeface="微軟正黑體" panose="020B0604030504040204" pitchFamily="34" charset="-120"/>
                <a:ea typeface="微軟正黑體" panose="020B0604030504040204" pitchFamily="34" charset="-120"/>
              </a:rPr>
              <a:t>生活津貼</a:t>
            </a:r>
            <a:endParaRPr lang="en-US" altLang="zh-TW" sz="3600" dirty="0">
              <a:latin typeface="微軟正黑體" panose="020B0604030504040204" pitchFamily="34" charset="-120"/>
              <a:ea typeface="微軟正黑體" panose="020B0604030504040204" pitchFamily="34" charset="-120"/>
            </a:endParaRPr>
          </a:p>
          <a:p>
            <a:pPr>
              <a:lnSpc>
                <a:spcPts val="5500"/>
              </a:lnSpc>
            </a:pPr>
            <a:r>
              <a:rPr lang="zh-TW" altLang="en-US" sz="3600" b="1" dirty="0">
                <a:latin typeface="微軟正黑體" panose="020B0604030504040204" pitchFamily="34" charset="-120"/>
                <a:ea typeface="微軟正黑體" panose="020B0604030504040204" pitchFamily="34" charset="-120"/>
              </a:rPr>
              <a:t>桃園市</a:t>
            </a:r>
            <a:r>
              <a:rPr lang="zh-TW" altLang="en-US" sz="3600" dirty="0">
                <a:latin typeface="微軟正黑體" panose="020B0604030504040204" pitchFamily="34" charset="-120"/>
                <a:ea typeface="微軟正黑體" panose="020B0604030504040204" pitchFamily="34" charset="-120"/>
              </a:rPr>
              <a:t>清寒獎助金及優秀獎學金</a:t>
            </a:r>
            <a:endParaRPr lang="en-US" altLang="zh-TW" sz="3600" dirty="0">
              <a:latin typeface="微軟正黑體" panose="020B0604030504040204" pitchFamily="34" charset="-120"/>
              <a:ea typeface="微軟正黑體" panose="020B0604030504040204" pitchFamily="34" charset="-120"/>
            </a:endParaRPr>
          </a:p>
          <a:p>
            <a:pPr>
              <a:lnSpc>
                <a:spcPts val="5500"/>
              </a:lnSpc>
            </a:pPr>
            <a:r>
              <a:rPr lang="zh-TW" altLang="en-US" sz="3600" b="1" dirty="0">
                <a:latin typeface="微軟正黑體" panose="020B0604030504040204" pitchFamily="34" charset="-120"/>
                <a:ea typeface="微軟正黑體" panose="020B0604030504040204" pitchFamily="34" charset="-120"/>
              </a:rPr>
              <a:t>臺南市</a:t>
            </a:r>
            <a:r>
              <a:rPr lang="zh-TW" altLang="en-US" sz="3600" dirty="0">
                <a:latin typeface="微軟正黑體" panose="020B0604030504040204" pitchFamily="34" charset="-120"/>
                <a:ea typeface="微軟正黑體" panose="020B0604030504040204" pitchFamily="34" charset="-120"/>
              </a:rPr>
              <a:t>原住民學生獎助學金</a:t>
            </a:r>
          </a:p>
        </p:txBody>
      </p:sp>
    </p:spTree>
    <p:extLst>
      <p:ext uri="{BB962C8B-B14F-4D97-AF65-F5344CB8AC3E}">
        <p14:creationId xmlns:p14="http://schemas.microsoft.com/office/powerpoint/2010/main" val="2155210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1906499A-1A04-4E35-953F-9D333A015929}" type="slidenum">
              <a:rPr lang="zh-TW" altLang="en-US" smtClean="0"/>
              <a:pPr/>
              <a:t>38</a:t>
            </a:fld>
            <a:endParaRPr lang="zh-TW" altLang="en-US"/>
          </a:p>
        </p:txBody>
      </p:sp>
      <p:sp>
        <p:nvSpPr>
          <p:cNvPr id="5" name="標題 62"/>
          <p:cNvSpPr txBox="1">
            <a:spLocks/>
          </p:cNvSpPr>
          <p:nvPr/>
        </p:nvSpPr>
        <p:spPr>
          <a:xfrm>
            <a:off x="738018" y="404664"/>
            <a:ext cx="7938438" cy="1080120"/>
          </a:xfrm>
          <a:prstGeom prst="rect">
            <a:avLst/>
          </a:prstGeom>
          <a:solidFill>
            <a:schemeClr val="accent5">
              <a:lumMod val="75000"/>
            </a:schemeClr>
          </a:solidFill>
        </p:spPr>
        <p:txBody>
          <a:bodyPr>
            <a:normAutofit fontScale="85000" lnSpcReduction="10000"/>
          </a:bodyPr>
          <a:lstStyle>
            <a:lvl1pPr algn="l" defTabSz="914400" rtl="0" eaLnBrk="1" latinLnBrk="0" hangingPunct="1">
              <a:spcBef>
                <a:spcPct val="0"/>
              </a:spcBef>
              <a:buNone/>
              <a:defRPr sz="4000" kern="1200">
                <a:solidFill>
                  <a:schemeClr val="bg1"/>
                </a:solidFill>
                <a:latin typeface="華康明體 Std W12" pitchFamily="18" charset="-120"/>
                <a:ea typeface="華康明體 Std W12" pitchFamily="18" charset="-120"/>
                <a:cs typeface="+mj-cs"/>
              </a:defRPr>
            </a:lvl1pPr>
          </a:lstStyle>
          <a:p>
            <a:pPr algn="ctr"/>
            <a:endParaRPr lang="en-US" altLang="zh-TW" sz="3600" b="1" dirty="0">
              <a:solidFill>
                <a:prstClr val="white"/>
              </a:solidFill>
              <a:ea typeface="標楷體"/>
              <a:cs typeface="Times New Roman"/>
            </a:endParaRPr>
          </a:p>
          <a:p>
            <a:pPr algn="ctr"/>
            <a:r>
              <a:rPr lang="en-US" altLang="zh-TW" sz="3900" b="1" dirty="0">
                <a:solidFill>
                  <a:prstClr val="white"/>
                </a:solidFill>
                <a:ea typeface="標楷體"/>
                <a:cs typeface="Times New Roman"/>
              </a:rPr>
              <a:t>109-2</a:t>
            </a:r>
            <a:r>
              <a:rPr lang="zh-TW" altLang="en-US" sz="3900" b="1" dirty="0">
                <a:solidFill>
                  <a:prstClr val="white"/>
                </a:solidFill>
                <a:ea typeface="標楷體"/>
                <a:cs typeface="Times New Roman"/>
              </a:rPr>
              <a:t>學期辦理</a:t>
            </a:r>
            <a:r>
              <a:rPr lang="zh-TW" altLang="zh-TW" sz="3900" b="1" dirty="0">
                <a:solidFill>
                  <a:prstClr val="white"/>
                </a:solidFill>
                <a:ea typeface="標楷體"/>
                <a:cs typeface="Times New Roman"/>
              </a:rPr>
              <a:t>原住民</a:t>
            </a:r>
            <a:r>
              <a:rPr lang="zh-TW" altLang="en-US" sz="3900" b="1" dirty="0">
                <a:solidFill>
                  <a:prstClr val="white"/>
                </a:solidFill>
                <a:ea typeface="標楷體"/>
                <a:cs typeface="Times New Roman"/>
              </a:rPr>
              <a:t>生活課業輔導活動</a:t>
            </a:r>
            <a:endParaRPr lang="zh-TW" altLang="en-US" sz="3900" dirty="0">
              <a:solidFill>
                <a:prstClr val="white"/>
              </a:solidFill>
            </a:endParaRPr>
          </a:p>
        </p:txBody>
      </p:sp>
      <p:sp>
        <p:nvSpPr>
          <p:cNvPr id="8" name="文字方塊 7">
            <a:extLst>
              <a:ext uri="{FF2B5EF4-FFF2-40B4-BE49-F238E27FC236}">
                <a16:creationId xmlns="" xmlns:a16="http://schemas.microsoft.com/office/drawing/2014/main" id="{7E838DC5-3FE8-4D3C-BCB7-536567476857}"/>
              </a:ext>
            </a:extLst>
          </p:cNvPr>
          <p:cNvSpPr txBox="1"/>
          <p:nvPr/>
        </p:nvSpPr>
        <p:spPr>
          <a:xfrm>
            <a:off x="179513" y="1628800"/>
            <a:ext cx="8784976" cy="4247317"/>
          </a:xfrm>
          <a:prstGeom prst="rect">
            <a:avLst/>
          </a:prstGeom>
          <a:noFill/>
        </p:spPr>
        <p:txBody>
          <a:bodyPr wrap="square">
            <a:spAutoFit/>
          </a:bodyPr>
          <a:lstStyle/>
          <a:p>
            <a:r>
              <a:rPr lang="en-US" altLang="zh-TW" dirty="0">
                <a:latin typeface="標楷體" panose="03000509000000000000" pitchFamily="65" charset="-120"/>
                <a:ea typeface="標楷體" panose="03000509000000000000" pitchFamily="65" charset="-120"/>
              </a:rPr>
              <a:t>(1)110.02.01-03.14 </a:t>
            </a:r>
            <a:r>
              <a:rPr lang="zh-TW" altLang="en-US" dirty="0">
                <a:latin typeface="標楷體" panose="03000509000000000000" pitchFamily="65" charset="-120"/>
                <a:ea typeface="標楷體" panose="03000509000000000000" pitchFamily="65" charset="-120"/>
              </a:rPr>
              <a:t>華語導遊證照輔導，</a:t>
            </a:r>
            <a:r>
              <a:rPr lang="zh-TW" altLang="en-US" b="1" dirty="0">
                <a:latin typeface="標楷體" panose="03000509000000000000" pitchFamily="65" charset="-120"/>
                <a:ea typeface="標楷體" panose="03000509000000000000" pitchFamily="65" charset="-120"/>
              </a:rPr>
              <a:t>計有 </a:t>
            </a:r>
            <a:r>
              <a:rPr lang="en-US" altLang="zh-TW" b="1" dirty="0">
                <a:latin typeface="標楷體" panose="03000509000000000000" pitchFamily="65" charset="-120"/>
                <a:ea typeface="標楷體" panose="03000509000000000000" pitchFamily="65" charset="-120"/>
              </a:rPr>
              <a:t>1 </a:t>
            </a:r>
            <a:r>
              <a:rPr lang="zh-TW" altLang="en-US" b="1" dirty="0">
                <a:latin typeface="標楷體" panose="03000509000000000000" pitchFamily="65" charset="-120"/>
                <a:ea typeface="標楷體" panose="03000509000000000000" pitchFamily="65" charset="-120"/>
              </a:rPr>
              <a:t>人參加輔導考試並取得證照。 </a:t>
            </a:r>
            <a:r>
              <a:rPr lang="en-US" altLang="zh-TW" dirty="0">
                <a:latin typeface="標楷體" panose="03000509000000000000" pitchFamily="65" charset="-120"/>
                <a:ea typeface="標楷體" panose="03000509000000000000" pitchFamily="65" charset="-120"/>
              </a:rPr>
              <a:t>(2)110.02.22-110.06.30 </a:t>
            </a:r>
            <a:r>
              <a:rPr lang="zh-TW" altLang="en-US" dirty="0">
                <a:latin typeface="標楷體" panose="03000509000000000000" pitchFamily="65" charset="-120"/>
                <a:ea typeface="標楷體" panose="03000509000000000000" pitchFamily="65" charset="-120"/>
              </a:rPr>
              <a:t>原力加油站加強原民生活生涯輔導，參與 </a:t>
            </a:r>
            <a:r>
              <a:rPr lang="en-US" altLang="zh-TW" dirty="0">
                <a:latin typeface="標楷體" panose="03000509000000000000" pitchFamily="65" charset="-120"/>
                <a:ea typeface="標楷體" panose="03000509000000000000" pitchFamily="65" charset="-120"/>
              </a:rPr>
              <a:t>114 </a:t>
            </a:r>
            <a:r>
              <a:rPr lang="zh-TW" altLang="en-US" dirty="0">
                <a:latin typeface="標楷體" panose="03000509000000000000" pitchFamily="65" charset="-120"/>
                <a:ea typeface="標楷體" panose="03000509000000000000" pitchFamily="65" charset="-120"/>
              </a:rPr>
              <a:t>人次。 </a:t>
            </a:r>
            <a:r>
              <a:rPr lang="en-US" altLang="zh-TW" dirty="0">
                <a:latin typeface="標楷體" panose="03000509000000000000" pitchFamily="65" charset="-120"/>
                <a:ea typeface="標楷體" panose="03000509000000000000" pitchFamily="65" charset="-120"/>
              </a:rPr>
              <a:t>(3)110.03.05-04.23 </a:t>
            </a:r>
            <a:r>
              <a:rPr lang="zh-TW" altLang="en-US" dirty="0">
                <a:latin typeface="標楷體" panose="03000509000000000000" pitchFamily="65" charset="-120"/>
                <a:ea typeface="標楷體" panose="03000509000000000000" pitchFamily="65" charset="-120"/>
              </a:rPr>
              <a:t>布農族語輔導課程計 </a:t>
            </a:r>
            <a:r>
              <a:rPr lang="en-US" altLang="zh-TW" dirty="0">
                <a:latin typeface="標楷體" panose="03000509000000000000" pitchFamily="65" charset="-120"/>
                <a:ea typeface="標楷體" panose="03000509000000000000" pitchFamily="65" charset="-120"/>
              </a:rPr>
              <a:t>7 </a:t>
            </a:r>
            <a:r>
              <a:rPr lang="zh-TW" altLang="en-US" dirty="0">
                <a:latin typeface="標楷體" panose="03000509000000000000" pitchFamily="65" charset="-120"/>
                <a:ea typeface="標楷體" panose="03000509000000000000" pitchFamily="65" charset="-120"/>
              </a:rPr>
              <a:t>場次，參與 </a:t>
            </a:r>
            <a:r>
              <a:rPr lang="en-US" altLang="zh-TW" dirty="0">
                <a:latin typeface="標楷體" panose="03000509000000000000" pitchFamily="65" charset="-120"/>
                <a:ea typeface="標楷體" panose="03000509000000000000" pitchFamily="65" charset="-120"/>
              </a:rPr>
              <a:t>35 </a:t>
            </a:r>
            <a:r>
              <a:rPr lang="zh-TW" altLang="en-US" dirty="0">
                <a:latin typeface="標楷體" panose="03000509000000000000" pitchFamily="65" charset="-120"/>
                <a:ea typeface="標楷體" panose="03000509000000000000" pitchFamily="65" charset="-120"/>
              </a:rPr>
              <a:t>人次。</a:t>
            </a:r>
            <a:endParaRPr lang="en-US"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(4)110.03.03 </a:t>
            </a:r>
            <a:r>
              <a:rPr lang="zh-TW" altLang="en-US" dirty="0">
                <a:latin typeface="標楷體" panose="03000509000000000000" pitchFamily="65" charset="-120"/>
                <a:ea typeface="標楷體" panose="03000509000000000000" pitchFamily="65" charset="-120"/>
              </a:rPr>
              <a:t>與原住民就業服務處共同辦理原民生求職技巧工作坊，輔導學生面 </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   試應徵工作，並不定期提供校外相關就業資訊給學生，共計 </a:t>
            </a:r>
            <a:r>
              <a:rPr lang="en-US" altLang="zh-TW" dirty="0">
                <a:latin typeface="標楷體" panose="03000509000000000000" pitchFamily="65" charset="-120"/>
                <a:ea typeface="標楷體" panose="03000509000000000000" pitchFamily="65" charset="-120"/>
              </a:rPr>
              <a:t>60 </a:t>
            </a:r>
            <a:r>
              <a:rPr lang="zh-TW" altLang="en-US" dirty="0">
                <a:latin typeface="標楷體" panose="03000509000000000000" pitchFamily="65" charset="-120"/>
                <a:ea typeface="標楷體" panose="03000509000000000000" pitchFamily="65" charset="-120"/>
              </a:rPr>
              <a:t>人次。 </a:t>
            </a:r>
            <a:endParaRPr lang="en-US"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(5)110.03.05 </a:t>
            </a:r>
            <a:r>
              <a:rPr lang="zh-TW" altLang="en-US" dirty="0">
                <a:latin typeface="標楷體" panose="03000509000000000000" pitchFamily="65" charset="-120"/>
                <a:ea typeface="標楷體" panose="03000509000000000000" pitchFamily="65" charset="-120"/>
              </a:rPr>
              <a:t>辦理原民生課業預警導師會議</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計有 </a:t>
            </a:r>
            <a:r>
              <a:rPr lang="en-US" altLang="zh-TW" dirty="0">
                <a:latin typeface="標楷體" panose="03000509000000000000" pitchFamily="65" charset="-120"/>
                <a:ea typeface="標楷體" panose="03000509000000000000" pitchFamily="65" charset="-120"/>
              </a:rPr>
              <a:t>19 </a:t>
            </a:r>
            <a:r>
              <a:rPr lang="zh-TW" altLang="en-US" dirty="0">
                <a:latin typeface="標楷體" panose="03000509000000000000" pitchFamily="65" charset="-120"/>
                <a:ea typeface="標楷體" panose="03000509000000000000" pitchFamily="65" charset="-120"/>
              </a:rPr>
              <a:t>人參加。 </a:t>
            </a:r>
            <a:endParaRPr lang="en-US"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(6)110.03.08-04.19 </a:t>
            </a:r>
            <a:r>
              <a:rPr lang="zh-TW" altLang="en-US" dirty="0">
                <a:latin typeface="標楷體" panose="03000509000000000000" pitchFamily="65" charset="-120"/>
                <a:ea typeface="標楷體" panose="03000509000000000000" pitchFamily="65" charset="-120"/>
              </a:rPr>
              <a:t>排灣族族語輔導課程計 </a:t>
            </a:r>
            <a:r>
              <a:rPr lang="en-US" altLang="zh-TW" dirty="0">
                <a:latin typeface="標楷體" panose="03000509000000000000" pitchFamily="65" charset="-120"/>
                <a:ea typeface="標楷體" panose="03000509000000000000" pitchFamily="65" charset="-120"/>
              </a:rPr>
              <a:t>7 </a:t>
            </a:r>
            <a:r>
              <a:rPr lang="zh-TW" altLang="en-US" dirty="0">
                <a:latin typeface="標楷體" panose="03000509000000000000" pitchFamily="65" charset="-120"/>
                <a:ea typeface="標楷體" panose="03000509000000000000" pitchFamily="65" charset="-120"/>
              </a:rPr>
              <a:t>場次，參與 </a:t>
            </a:r>
            <a:r>
              <a:rPr lang="en-US" altLang="zh-TW" dirty="0">
                <a:latin typeface="標楷體" panose="03000509000000000000" pitchFamily="65" charset="-120"/>
                <a:ea typeface="標楷體" panose="03000509000000000000" pitchFamily="65" charset="-120"/>
              </a:rPr>
              <a:t>42 </a:t>
            </a:r>
            <a:r>
              <a:rPr lang="zh-TW" altLang="en-US" dirty="0">
                <a:latin typeface="標楷體" panose="03000509000000000000" pitchFamily="65" charset="-120"/>
                <a:ea typeface="標楷體" panose="03000509000000000000" pitchFamily="65" charset="-120"/>
              </a:rPr>
              <a:t>人次。 </a:t>
            </a:r>
            <a:endParaRPr lang="en-US"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(7)110.03.11 </a:t>
            </a:r>
            <a:r>
              <a:rPr lang="zh-TW" altLang="en-US" dirty="0">
                <a:latin typeface="標楷體" panose="03000509000000000000" pitchFamily="65" charset="-120"/>
                <a:ea typeface="標楷體" panose="03000509000000000000" pitchFamily="65" charset="-120"/>
              </a:rPr>
              <a:t>辦理 </a:t>
            </a:r>
            <a:r>
              <a:rPr lang="en-US" altLang="zh-TW" dirty="0">
                <a:latin typeface="標楷體" panose="03000509000000000000" pitchFamily="65" charset="-120"/>
                <a:ea typeface="標楷體" panose="03000509000000000000" pitchFamily="65" charset="-120"/>
              </a:rPr>
              <a:t>3 </a:t>
            </a:r>
            <a:r>
              <a:rPr lang="zh-TW" altLang="en-US" dirty="0">
                <a:latin typeface="標楷體" panose="03000509000000000000" pitchFamily="65" charset="-120"/>
                <a:ea typeface="標楷體" panose="03000509000000000000" pitchFamily="65" charset="-120"/>
              </a:rPr>
              <a:t>月份原住民學生慶生會，計有 </a:t>
            </a:r>
            <a:r>
              <a:rPr lang="en-US" altLang="zh-TW" dirty="0">
                <a:latin typeface="標楷體" panose="03000509000000000000" pitchFamily="65" charset="-120"/>
                <a:ea typeface="標楷體" panose="03000509000000000000" pitchFamily="65" charset="-120"/>
              </a:rPr>
              <a:t>21 </a:t>
            </a:r>
            <a:r>
              <a:rPr lang="zh-TW" altLang="en-US" dirty="0">
                <a:latin typeface="標楷體" panose="03000509000000000000" pitchFamily="65" charset="-120"/>
                <a:ea typeface="標楷體" panose="03000509000000000000" pitchFamily="65" charset="-120"/>
              </a:rPr>
              <a:t>人次參加。 </a:t>
            </a:r>
            <a:endParaRPr lang="en-US"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(8)11.03.25 </a:t>
            </a:r>
            <a:r>
              <a:rPr lang="zh-TW" altLang="en-US" dirty="0">
                <a:latin typeface="標楷體" panose="03000509000000000000" pitchFamily="65" charset="-120"/>
                <a:ea typeface="標楷體" panose="03000509000000000000" pitchFamily="65" charset="-120"/>
              </a:rPr>
              <a:t>邀請畢業原民文化推廣社團學長姐回校分享，計有 </a:t>
            </a:r>
            <a:r>
              <a:rPr lang="en-US" altLang="zh-TW" dirty="0">
                <a:latin typeface="標楷體" panose="03000509000000000000" pitchFamily="65" charset="-120"/>
                <a:ea typeface="標楷體" panose="03000509000000000000" pitchFamily="65" charset="-120"/>
              </a:rPr>
              <a:t>30 </a:t>
            </a:r>
            <a:r>
              <a:rPr lang="zh-TW" altLang="en-US" dirty="0">
                <a:latin typeface="標楷體" panose="03000509000000000000" pitchFamily="65" charset="-120"/>
                <a:ea typeface="標楷體" panose="03000509000000000000" pitchFamily="65" charset="-120"/>
              </a:rPr>
              <a:t>人參加。 </a:t>
            </a:r>
            <a:r>
              <a:rPr lang="en-US" altLang="zh-TW" dirty="0">
                <a:latin typeface="標楷體" panose="03000509000000000000" pitchFamily="65" charset="-120"/>
                <a:ea typeface="標楷體" panose="03000509000000000000" pitchFamily="65" charset="-120"/>
              </a:rPr>
              <a:t>(9)110.03.27-28 </a:t>
            </a:r>
            <a:r>
              <a:rPr lang="zh-TW" altLang="en-US" dirty="0">
                <a:latin typeface="標楷體" panose="03000509000000000000" pitchFamily="65" charset="-120"/>
                <a:ea typeface="標楷體" panose="03000509000000000000" pitchFamily="65" charset="-120"/>
              </a:rPr>
              <a:t>辦理盧山社區發展協會賽德克族文化產業觀光，共計有 </a:t>
            </a:r>
            <a:r>
              <a:rPr lang="en-US" altLang="zh-TW" dirty="0">
                <a:latin typeface="標楷體" panose="03000509000000000000" pitchFamily="65" charset="-120"/>
                <a:ea typeface="標楷體" panose="03000509000000000000" pitchFamily="65" charset="-120"/>
              </a:rPr>
              <a:t>18 </a:t>
            </a:r>
            <a:r>
              <a:rPr lang="zh-TW" altLang="en-US" dirty="0">
                <a:latin typeface="標楷體" panose="03000509000000000000" pitchFamily="65" charset="-120"/>
                <a:ea typeface="標楷體" panose="03000509000000000000" pitchFamily="65" charset="-120"/>
              </a:rPr>
              <a:t>人參加。 </a:t>
            </a:r>
            <a:r>
              <a:rPr lang="en-US" altLang="zh-TW" dirty="0">
                <a:latin typeface="標楷體" panose="03000509000000000000" pitchFamily="65" charset="-120"/>
                <a:ea typeface="標楷體" panose="03000509000000000000" pitchFamily="65" charset="-120"/>
              </a:rPr>
              <a:t>(10)110.04.08 </a:t>
            </a:r>
            <a:r>
              <a:rPr lang="zh-TW" altLang="en-US" dirty="0">
                <a:latin typeface="標楷體" panose="03000509000000000000" pitchFamily="65" charset="-120"/>
                <a:ea typeface="標楷體" panose="03000509000000000000" pitchFamily="65" charset="-120"/>
              </a:rPr>
              <a:t>與諮商輔導中心辦理心靈成長工作坊，共計有 </a:t>
            </a:r>
            <a:r>
              <a:rPr lang="en-US" altLang="zh-TW" dirty="0">
                <a:latin typeface="標楷體" panose="03000509000000000000" pitchFamily="65" charset="-120"/>
                <a:ea typeface="標楷體" panose="03000509000000000000" pitchFamily="65" charset="-120"/>
              </a:rPr>
              <a:t>15 </a:t>
            </a:r>
            <a:r>
              <a:rPr lang="zh-TW" altLang="en-US" dirty="0">
                <a:latin typeface="標楷體" panose="03000509000000000000" pitchFamily="65" charset="-120"/>
                <a:ea typeface="標楷體" panose="03000509000000000000" pitchFamily="65" charset="-120"/>
              </a:rPr>
              <a:t>人參加。 </a:t>
            </a:r>
            <a:r>
              <a:rPr lang="en-US" altLang="zh-TW" dirty="0">
                <a:latin typeface="標楷體" panose="03000509000000000000" pitchFamily="65" charset="-120"/>
                <a:ea typeface="標楷體" panose="03000509000000000000" pitchFamily="65" charset="-120"/>
              </a:rPr>
              <a:t>(11)110.04.10 </a:t>
            </a:r>
            <a:r>
              <a:rPr lang="zh-TW" altLang="en-US" dirty="0">
                <a:latin typeface="標楷體" panose="03000509000000000000" pitchFamily="65" charset="-120"/>
                <a:ea typeface="標楷體" panose="03000509000000000000" pitchFamily="65" charset="-120"/>
              </a:rPr>
              <a:t>辦理辦理 </a:t>
            </a:r>
            <a:r>
              <a:rPr lang="en-US" altLang="zh-TW" dirty="0">
                <a:latin typeface="標楷體" panose="03000509000000000000" pitchFamily="65" charset="-120"/>
                <a:ea typeface="標楷體" panose="03000509000000000000" pitchFamily="65" charset="-120"/>
              </a:rPr>
              <a:t>4 </a:t>
            </a:r>
            <a:r>
              <a:rPr lang="zh-TW" altLang="en-US" dirty="0">
                <a:latin typeface="標楷體" panose="03000509000000000000" pitchFamily="65" charset="-120"/>
                <a:ea typeface="標楷體" panose="03000509000000000000" pitchFamily="65" charset="-120"/>
              </a:rPr>
              <a:t>月份原住民學生慶生會，計有 </a:t>
            </a:r>
            <a:r>
              <a:rPr lang="en-US" altLang="zh-TW" dirty="0">
                <a:latin typeface="標楷體" panose="03000509000000000000" pitchFamily="65" charset="-120"/>
                <a:ea typeface="標楷體" panose="03000509000000000000" pitchFamily="65" charset="-120"/>
              </a:rPr>
              <a:t>27 </a:t>
            </a:r>
            <a:r>
              <a:rPr lang="zh-TW" altLang="en-US" dirty="0">
                <a:latin typeface="標楷體" panose="03000509000000000000" pitchFamily="65" charset="-120"/>
                <a:ea typeface="標楷體" panose="03000509000000000000" pitchFamily="65" charset="-120"/>
              </a:rPr>
              <a:t>人次參加。 </a:t>
            </a:r>
            <a:r>
              <a:rPr lang="en-US" altLang="zh-TW" dirty="0">
                <a:latin typeface="標楷體" panose="03000509000000000000" pitchFamily="65" charset="-120"/>
                <a:ea typeface="標楷體" panose="03000509000000000000" pitchFamily="65" charset="-120"/>
              </a:rPr>
              <a:t>(12)110.05.02 </a:t>
            </a:r>
            <a:r>
              <a:rPr lang="zh-TW" altLang="en-US" dirty="0">
                <a:latin typeface="標楷體" panose="03000509000000000000" pitchFamily="65" charset="-120"/>
                <a:ea typeface="標楷體" panose="03000509000000000000" pitchFamily="65" charset="-120"/>
              </a:rPr>
              <a:t>溯溪證照輔導班，</a:t>
            </a:r>
            <a:r>
              <a:rPr lang="zh-TW" altLang="en-US" b="1" dirty="0">
                <a:latin typeface="標楷體" panose="03000509000000000000" pitchFamily="65" charset="-120"/>
                <a:ea typeface="標楷體" panose="03000509000000000000" pitchFamily="65" charset="-120"/>
              </a:rPr>
              <a:t>計有 </a:t>
            </a:r>
            <a:r>
              <a:rPr lang="en-US" altLang="zh-TW" b="1" dirty="0">
                <a:latin typeface="標楷體" panose="03000509000000000000" pitchFamily="65" charset="-120"/>
                <a:ea typeface="標楷體" panose="03000509000000000000" pitchFamily="65" charset="-120"/>
              </a:rPr>
              <a:t>43 </a:t>
            </a:r>
            <a:r>
              <a:rPr lang="zh-TW" altLang="en-US" b="1" dirty="0">
                <a:latin typeface="標楷體" panose="03000509000000000000" pitchFamily="65" charset="-120"/>
                <a:ea typeface="標楷體" panose="03000509000000000000" pitchFamily="65" charset="-120"/>
              </a:rPr>
              <a:t>人參加溯溪初階輔導課程研習活動。 </a:t>
            </a:r>
            <a:r>
              <a:rPr lang="en-US" altLang="zh-TW" dirty="0">
                <a:latin typeface="標楷體" panose="03000509000000000000" pitchFamily="65" charset="-120"/>
                <a:ea typeface="標楷體" panose="03000509000000000000" pitchFamily="65" charset="-120"/>
              </a:rPr>
              <a:t>(13)110.05.11 </a:t>
            </a:r>
            <a:r>
              <a:rPr lang="zh-TW" altLang="en-US" dirty="0">
                <a:latin typeface="標楷體" panose="03000509000000000000" pitchFamily="65" charset="-120"/>
                <a:ea typeface="標楷體" panose="03000509000000000000" pitchFamily="65" charset="-120"/>
              </a:rPr>
              <a:t>辦理 </a:t>
            </a:r>
            <a:r>
              <a:rPr lang="en-US" altLang="zh-TW" dirty="0">
                <a:latin typeface="標楷體" panose="03000509000000000000" pitchFamily="65" charset="-120"/>
                <a:ea typeface="標楷體" panose="03000509000000000000" pitchFamily="65" charset="-120"/>
              </a:rPr>
              <a:t>5 </a:t>
            </a:r>
            <a:r>
              <a:rPr lang="zh-TW" altLang="en-US" dirty="0">
                <a:latin typeface="標楷體" panose="03000509000000000000" pitchFamily="65" charset="-120"/>
                <a:ea typeface="標楷體" panose="03000509000000000000" pitchFamily="65" charset="-120"/>
              </a:rPr>
              <a:t>月份原住民學生慶生會，計有 </a:t>
            </a:r>
            <a:r>
              <a:rPr lang="en-US" altLang="zh-TW" dirty="0">
                <a:latin typeface="標楷體" panose="03000509000000000000" pitchFamily="65" charset="-120"/>
                <a:ea typeface="標楷體" panose="03000509000000000000" pitchFamily="65" charset="-120"/>
              </a:rPr>
              <a:t>31 </a:t>
            </a:r>
            <a:r>
              <a:rPr lang="zh-TW" altLang="en-US" dirty="0">
                <a:latin typeface="標楷體" panose="03000509000000000000" pitchFamily="65" charset="-120"/>
                <a:ea typeface="標楷體" panose="03000509000000000000" pitchFamily="65" charset="-120"/>
              </a:rPr>
              <a:t>人次參加。 </a:t>
            </a:r>
            <a:r>
              <a:rPr lang="en-US" altLang="zh-TW" dirty="0">
                <a:latin typeface="標楷體" panose="03000509000000000000" pitchFamily="65" charset="-120"/>
                <a:ea typeface="標楷體" panose="03000509000000000000" pitchFamily="65" charset="-120"/>
              </a:rPr>
              <a:t>(14)110.06.09-06.17 </a:t>
            </a:r>
            <a:r>
              <a:rPr lang="zh-TW" altLang="en-US" dirty="0">
                <a:latin typeface="標楷體" panose="03000509000000000000" pitchFamily="65" charset="-120"/>
                <a:ea typeface="標楷體" panose="03000509000000000000" pitchFamily="65" charset="-120"/>
              </a:rPr>
              <a:t>與就業服務組共同辦理職涯一對一諮詢計 </a:t>
            </a:r>
            <a:r>
              <a:rPr lang="en-US" altLang="zh-TW" dirty="0">
                <a:latin typeface="標楷體" panose="03000509000000000000" pitchFamily="65" charset="-120"/>
                <a:ea typeface="標楷體" panose="03000509000000000000" pitchFamily="65" charset="-120"/>
              </a:rPr>
              <a:t>2 </a:t>
            </a:r>
            <a:r>
              <a:rPr lang="zh-TW" altLang="en-US" dirty="0">
                <a:latin typeface="標楷體" panose="03000509000000000000" pitchFamily="65" charset="-120"/>
                <a:ea typeface="標楷體" panose="03000509000000000000" pitchFamily="65" charset="-120"/>
              </a:rPr>
              <a:t>場次，參與 </a:t>
            </a:r>
            <a:r>
              <a:rPr lang="en-US" altLang="zh-TW" dirty="0">
                <a:latin typeface="標楷體" panose="03000509000000000000" pitchFamily="65" charset="-120"/>
                <a:ea typeface="標楷體" panose="03000509000000000000" pitchFamily="65" charset="-120"/>
              </a:rPr>
              <a:t>2 </a:t>
            </a:r>
            <a:r>
              <a:rPr lang="zh-TW" altLang="en-US" dirty="0">
                <a:latin typeface="標楷體" panose="03000509000000000000" pitchFamily="65" charset="-120"/>
                <a:ea typeface="標楷體" panose="03000509000000000000" pitchFamily="65" charset="-120"/>
              </a:rPr>
              <a:t>人 </a:t>
            </a:r>
          </a:p>
        </p:txBody>
      </p:sp>
    </p:spTree>
    <p:extLst>
      <p:ext uri="{BB962C8B-B14F-4D97-AF65-F5344CB8AC3E}">
        <p14:creationId xmlns:p14="http://schemas.microsoft.com/office/powerpoint/2010/main" val="2946055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1906499A-1A04-4E35-953F-9D333A015929}" type="slidenum">
              <a:rPr lang="zh-TW" altLang="en-US" smtClean="0"/>
              <a:pPr/>
              <a:t>39</a:t>
            </a:fld>
            <a:endParaRPr lang="zh-TW" altLang="en-US"/>
          </a:p>
        </p:txBody>
      </p:sp>
      <p:sp>
        <p:nvSpPr>
          <p:cNvPr id="5" name="標題 62"/>
          <p:cNvSpPr txBox="1">
            <a:spLocks/>
          </p:cNvSpPr>
          <p:nvPr/>
        </p:nvSpPr>
        <p:spPr>
          <a:xfrm>
            <a:off x="738018" y="404664"/>
            <a:ext cx="7938438" cy="1080120"/>
          </a:xfrm>
          <a:prstGeom prst="rect">
            <a:avLst/>
          </a:prstGeom>
          <a:solidFill>
            <a:schemeClr val="accent5">
              <a:lumMod val="75000"/>
            </a:schemeClr>
          </a:solidFill>
        </p:spPr>
        <p:txBody>
          <a:bodyPr>
            <a:normAutofit fontScale="92500" lnSpcReduction="10000"/>
          </a:bodyPr>
          <a:lstStyle>
            <a:lvl1pPr algn="l" defTabSz="914400" rtl="0" eaLnBrk="1" latinLnBrk="0" hangingPunct="1">
              <a:spcBef>
                <a:spcPct val="0"/>
              </a:spcBef>
              <a:buNone/>
              <a:defRPr sz="4000" kern="1200">
                <a:solidFill>
                  <a:schemeClr val="bg1"/>
                </a:solidFill>
                <a:latin typeface="華康明體 Std W12" pitchFamily="18" charset="-120"/>
                <a:ea typeface="華康明體 Std W12" pitchFamily="18" charset="-120"/>
                <a:cs typeface="+mj-cs"/>
              </a:defRPr>
            </a:lvl1pPr>
          </a:lstStyle>
          <a:p>
            <a:pPr algn="ctr"/>
            <a:endParaRPr lang="en-US" altLang="zh-TW" sz="3600" b="1" dirty="0">
              <a:solidFill>
                <a:prstClr val="white"/>
              </a:solidFill>
              <a:ea typeface="標楷體"/>
              <a:cs typeface="Times New Roman"/>
            </a:endParaRPr>
          </a:p>
          <a:p>
            <a:pPr algn="ctr"/>
            <a:r>
              <a:rPr lang="en-US" altLang="zh-TW" sz="3900" b="1" dirty="0">
                <a:solidFill>
                  <a:prstClr val="white"/>
                </a:solidFill>
                <a:ea typeface="標楷體"/>
                <a:cs typeface="Times New Roman"/>
              </a:rPr>
              <a:t>109-2</a:t>
            </a:r>
            <a:r>
              <a:rPr lang="zh-TW" altLang="en-US" sz="3900" b="1" dirty="0">
                <a:solidFill>
                  <a:prstClr val="white"/>
                </a:solidFill>
                <a:ea typeface="標楷體"/>
                <a:cs typeface="Times New Roman"/>
              </a:rPr>
              <a:t>學期辦理</a:t>
            </a:r>
            <a:r>
              <a:rPr lang="zh-TW" altLang="zh-TW" sz="3900" b="1" dirty="0">
                <a:solidFill>
                  <a:prstClr val="white"/>
                </a:solidFill>
                <a:ea typeface="標楷體"/>
                <a:cs typeface="Times New Roman"/>
              </a:rPr>
              <a:t>原住民</a:t>
            </a:r>
            <a:r>
              <a:rPr lang="zh-TW" altLang="en-US" sz="3900" b="1" dirty="0">
                <a:solidFill>
                  <a:prstClr val="white"/>
                </a:solidFill>
                <a:ea typeface="標楷體"/>
                <a:cs typeface="Times New Roman"/>
              </a:rPr>
              <a:t>生態導覽活動</a:t>
            </a:r>
            <a:endParaRPr lang="zh-TW" altLang="en-US" sz="3900" dirty="0">
              <a:solidFill>
                <a:prstClr val="white"/>
              </a:solidFill>
            </a:endParaRPr>
          </a:p>
        </p:txBody>
      </p:sp>
      <p:graphicFrame>
        <p:nvGraphicFramePr>
          <p:cNvPr id="4" name="表格 3">
            <a:extLst>
              <a:ext uri="{FF2B5EF4-FFF2-40B4-BE49-F238E27FC236}">
                <a16:creationId xmlns="" xmlns:a16="http://schemas.microsoft.com/office/drawing/2014/main" id="{0546520B-88E6-4599-9FD9-DFF5FC52FA6A}"/>
              </a:ext>
            </a:extLst>
          </p:cNvPr>
          <p:cNvGraphicFramePr>
            <a:graphicFrameLocks noGrp="1"/>
          </p:cNvGraphicFramePr>
          <p:nvPr>
            <p:extLst/>
          </p:nvPr>
        </p:nvGraphicFramePr>
        <p:xfrm>
          <a:off x="498375" y="1916832"/>
          <a:ext cx="8147249" cy="2926080"/>
        </p:xfrm>
        <a:graphic>
          <a:graphicData uri="http://schemas.openxmlformats.org/drawingml/2006/table">
            <a:tbl>
              <a:tblPr>
                <a:tableStyleId>{5C22544A-7EE6-4342-B048-85BDC9FD1C3A}</a:tableStyleId>
              </a:tblPr>
              <a:tblGrid>
                <a:gridCol w="8147249">
                  <a:extLst>
                    <a:ext uri="{9D8B030D-6E8A-4147-A177-3AD203B41FA5}">
                      <a16:colId xmlns="" xmlns:a16="http://schemas.microsoft.com/office/drawing/2014/main" val="2096518122"/>
                    </a:ext>
                  </a:extLst>
                </a:gridCol>
              </a:tblGrid>
              <a:tr h="2880320">
                <a:tc>
                  <a:txBody>
                    <a:bodyPr/>
                    <a:lstStyle/>
                    <a:p>
                      <a:pPr marL="152400" indent="-152400">
                        <a:lnSpc>
                          <a:spcPct val="150000"/>
                        </a:lnSpc>
                      </a:pPr>
                      <a:r>
                        <a:rPr kumimoji="1" lang="en-US" altLang="zh-TW" kern="1200" dirty="0">
                          <a:solidFill>
                            <a:schemeClr val="tx1"/>
                          </a:solidFill>
                          <a:latin typeface="標楷體" panose="03000509000000000000" pitchFamily="65" charset="-120"/>
                          <a:ea typeface="標楷體" panose="03000509000000000000" pitchFamily="65" charset="-120"/>
                          <a:cs typeface="+mn-cs"/>
                        </a:rPr>
                        <a:t>(1)110.03.27-28 </a:t>
                      </a:r>
                      <a:r>
                        <a:rPr kumimoji="1" lang="zh-TW" altLang="en-US" kern="1200" dirty="0">
                          <a:solidFill>
                            <a:schemeClr val="tx1"/>
                          </a:solidFill>
                          <a:latin typeface="標楷體" panose="03000509000000000000" pitchFamily="65" charset="-120"/>
                          <a:ea typeface="標楷體" panose="03000509000000000000" pitchFamily="65" charset="-120"/>
                          <a:cs typeface="+mn-cs"/>
                        </a:rPr>
                        <a:t>與南投廬山社區發展 協會，辦理部落文化產業觀摩並參與 當地部落文化生活。</a:t>
                      </a:r>
                      <a:endParaRPr kumimoji="1" lang="en-US" altLang="zh-TW" kern="1200" dirty="0">
                        <a:solidFill>
                          <a:schemeClr val="tx1"/>
                        </a:solidFill>
                        <a:latin typeface="標楷體" panose="03000509000000000000" pitchFamily="65" charset="-120"/>
                        <a:ea typeface="標楷體" panose="03000509000000000000" pitchFamily="65" charset="-120"/>
                        <a:cs typeface="+mn-cs"/>
                      </a:endParaRPr>
                    </a:p>
                    <a:p>
                      <a:pPr marL="152400" indent="-152400">
                        <a:lnSpc>
                          <a:spcPct val="150000"/>
                        </a:lnSpc>
                      </a:pPr>
                      <a:r>
                        <a:rPr kumimoji="1" lang="en-US" altLang="zh-TW" kern="1200" dirty="0">
                          <a:solidFill>
                            <a:schemeClr val="tx1"/>
                          </a:solidFill>
                          <a:latin typeface="標楷體" panose="03000509000000000000" pitchFamily="65" charset="-120"/>
                          <a:ea typeface="標楷體" panose="03000509000000000000" pitchFamily="65" charset="-120"/>
                          <a:cs typeface="+mn-cs"/>
                        </a:rPr>
                        <a:t>(2)110.04.10 </a:t>
                      </a:r>
                      <a:r>
                        <a:rPr kumimoji="1" lang="zh-TW" altLang="en-US" kern="1200" dirty="0">
                          <a:solidFill>
                            <a:schemeClr val="tx1"/>
                          </a:solidFill>
                          <a:latin typeface="標楷體" panose="03000509000000000000" pitchFamily="65" charset="-120"/>
                          <a:ea typeface="標楷體" panose="03000509000000000000" pitchFamily="65" charset="-120"/>
                          <a:cs typeface="+mn-cs"/>
                        </a:rPr>
                        <a:t>辦理排灣族文化體驗課程， 邀請排灣族葉曉音老師及林春美老師 配合族語沈浸式教學，讓學生從遊戲 中學習並且仿效部落環境，讓學生沉 浸於部落，本次共有 </a:t>
                      </a:r>
                      <a:r>
                        <a:rPr kumimoji="1" lang="en-US" altLang="zh-TW" kern="1200" dirty="0">
                          <a:solidFill>
                            <a:schemeClr val="tx1"/>
                          </a:solidFill>
                          <a:latin typeface="標楷體" panose="03000509000000000000" pitchFamily="65" charset="-120"/>
                          <a:ea typeface="標楷體" panose="03000509000000000000" pitchFamily="65" charset="-120"/>
                          <a:cs typeface="+mn-cs"/>
                        </a:rPr>
                        <a:t>35 </a:t>
                      </a:r>
                      <a:r>
                        <a:rPr kumimoji="1" lang="zh-TW" altLang="en-US" kern="1200" dirty="0">
                          <a:solidFill>
                            <a:schemeClr val="tx1"/>
                          </a:solidFill>
                          <a:latin typeface="標楷體" panose="03000509000000000000" pitchFamily="65" charset="-120"/>
                          <a:ea typeface="標楷體" panose="03000509000000000000" pitchFamily="65" charset="-120"/>
                          <a:cs typeface="+mn-cs"/>
                        </a:rPr>
                        <a:t>人參加。</a:t>
                      </a:r>
                      <a:endParaRPr kumimoji="1" lang="en-US" altLang="zh-TW" kern="1200" dirty="0">
                        <a:solidFill>
                          <a:schemeClr val="tx1"/>
                        </a:solidFill>
                        <a:latin typeface="標楷體" panose="03000509000000000000" pitchFamily="65" charset="-120"/>
                        <a:ea typeface="標楷體" panose="03000509000000000000" pitchFamily="65" charset="-120"/>
                        <a:cs typeface="+mn-cs"/>
                      </a:endParaRPr>
                    </a:p>
                    <a:p>
                      <a:pPr marL="152400" indent="-152400">
                        <a:lnSpc>
                          <a:spcPct val="150000"/>
                        </a:lnSpc>
                      </a:pPr>
                      <a:r>
                        <a:rPr kumimoji="1" lang="en-US" altLang="zh-TW" kern="1200" dirty="0">
                          <a:solidFill>
                            <a:schemeClr val="tx1"/>
                          </a:solidFill>
                          <a:latin typeface="標楷體" panose="03000509000000000000" pitchFamily="65" charset="-120"/>
                          <a:ea typeface="標楷體" panose="03000509000000000000" pitchFamily="65" charset="-120"/>
                          <a:cs typeface="+mn-cs"/>
                        </a:rPr>
                        <a:t>(3)110.04.30 </a:t>
                      </a:r>
                      <a:r>
                        <a:rPr kumimoji="1" lang="zh-TW" altLang="en-US" kern="1200" dirty="0">
                          <a:solidFill>
                            <a:schemeClr val="tx1"/>
                          </a:solidFill>
                          <a:latin typeface="標楷體" panose="03000509000000000000" pitchFamily="65" charset="-120"/>
                          <a:ea typeface="標楷體" panose="03000509000000000000" pitchFamily="65" charset="-120"/>
                          <a:cs typeface="+mn-cs"/>
                        </a:rPr>
                        <a:t>辦理台中市和平區松鶴部 落導覽及生態產業參觀</a:t>
                      </a:r>
                      <a:endParaRPr kumimoji="1" lang="en-US" altLang="zh-TW" kern="1200" dirty="0">
                        <a:solidFill>
                          <a:schemeClr val="tx1"/>
                        </a:solidFill>
                        <a:latin typeface="標楷體" panose="03000509000000000000" pitchFamily="65" charset="-120"/>
                        <a:ea typeface="標楷體" panose="03000509000000000000" pitchFamily="65" charset="-120"/>
                        <a:cs typeface="+mn-cs"/>
                      </a:endParaRPr>
                    </a:p>
                    <a:p>
                      <a:pPr marL="152400" indent="-152400">
                        <a:lnSpc>
                          <a:spcPct val="150000"/>
                        </a:lnSpc>
                      </a:pPr>
                      <a:endParaRPr lang="zh-TW" sz="2000" kern="100" dirty="0">
                        <a:effectLst/>
                        <a:latin typeface="華康粗黑體(P)" panose="020B0700000000000000" pitchFamily="34" charset="-120"/>
                        <a:ea typeface="華康粗黑體(P)" panose="020B0700000000000000" pitchFamily="34" charset="-120"/>
                      </a:endParaRPr>
                    </a:p>
                  </a:txBody>
                  <a:tcPr marL="17780" marR="17780" marT="0" marB="0" anchor="ctr">
                    <a:noFill/>
                  </a:tcPr>
                </a:tc>
                <a:extLst>
                  <a:ext uri="{0D108BD9-81ED-4DB2-BD59-A6C34878D82A}">
                    <a16:rowId xmlns="" xmlns:a16="http://schemas.microsoft.com/office/drawing/2014/main" val="638649230"/>
                  </a:ext>
                </a:extLst>
              </a:tr>
            </a:tbl>
          </a:graphicData>
        </a:graphic>
      </p:graphicFrame>
    </p:spTree>
    <p:extLst>
      <p:ext uri="{BB962C8B-B14F-4D97-AF65-F5344CB8AC3E}">
        <p14:creationId xmlns:p14="http://schemas.microsoft.com/office/powerpoint/2010/main" val="2781915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683568" y="764704"/>
            <a:ext cx="8136904" cy="324036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zh-TW" altLang="en-US" sz="2400" b="1" dirty="0" smtClean="0">
                <a:solidFill>
                  <a:schemeClr val="tx2"/>
                </a:solidFill>
                <a:latin typeface="標楷體" panose="03000509000000000000" pitchFamily="65" charset="-120"/>
                <a:ea typeface="標楷體" panose="03000509000000000000" pitchFamily="65" charset="-120"/>
              </a:rPr>
              <a:t>一、</a:t>
            </a:r>
            <a:r>
              <a:rPr lang="zh-TW" altLang="en-US" sz="2400" b="1" dirty="0">
                <a:solidFill>
                  <a:srgbClr val="FF0000"/>
                </a:solidFill>
                <a:latin typeface="標楷體" panose="03000509000000000000" pitchFamily="65" charset="-120"/>
                <a:ea typeface="標楷體" panose="03000509000000000000" pitchFamily="65" charset="-120"/>
              </a:rPr>
              <a:t>尊重他人，勇敢向霸凌說不：</a:t>
            </a:r>
          </a:p>
          <a:p>
            <a:pPr>
              <a:buNone/>
            </a:pP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一</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鼓勵學生</a:t>
            </a:r>
            <a:r>
              <a:rPr lang="zh-TW" altLang="en-US" sz="2400" b="1" dirty="0">
                <a:solidFill>
                  <a:schemeClr val="tx2"/>
                </a:solidFill>
                <a:latin typeface="標楷體" panose="03000509000000000000" pitchFamily="65" charset="-120"/>
                <a:ea typeface="標楷體" panose="03000509000000000000" pitchFamily="65" charset="-120"/>
              </a:rPr>
              <a:t>發現或是遭受校園霸凌時，一定要</a:t>
            </a:r>
            <a:r>
              <a:rPr lang="zh-TW" altLang="en-US" sz="2400" b="1" dirty="0" smtClean="0">
                <a:solidFill>
                  <a:schemeClr val="tx2"/>
                </a:solidFill>
                <a:latin typeface="標楷體" panose="03000509000000000000" pitchFamily="65" charset="-120"/>
                <a:ea typeface="標楷體" panose="03000509000000000000" pitchFamily="65" charset="-120"/>
              </a:rPr>
              <a:t>勇敢的說出</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來，</a:t>
            </a:r>
            <a:r>
              <a:rPr lang="zh-TW" altLang="en-US" sz="2400" b="1" dirty="0">
                <a:solidFill>
                  <a:schemeClr val="tx2"/>
                </a:solidFill>
                <a:latin typeface="標楷體" panose="03000509000000000000" pitchFamily="65" charset="-120"/>
                <a:ea typeface="標楷體" panose="03000509000000000000" pitchFamily="65" charset="-120"/>
              </a:rPr>
              <a:t>老師</a:t>
            </a:r>
            <a:r>
              <a:rPr lang="zh-TW" altLang="en-US" sz="2400" b="1" dirty="0" smtClean="0">
                <a:solidFill>
                  <a:schemeClr val="tx2"/>
                </a:solidFill>
                <a:latin typeface="標楷體" panose="03000509000000000000" pitchFamily="65" charset="-120"/>
                <a:ea typeface="標楷體" panose="03000509000000000000" pitchFamily="65" charset="-120"/>
              </a:rPr>
              <a:t>及家長才能</a:t>
            </a:r>
            <a:r>
              <a:rPr lang="zh-TW" altLang="en-US" sz="2400" b="1" dirty="0">
                <a:solidFill>
                  <a:schemeClr val="tx2"/>
                </a:solidFill>
                <a:latin typeface="標楷體" panose="03000509000000000000" pitchFamily="65" charset="-120"/>
                <a:ea typeface="標楷體" panose="03000509000000000000" pitchFamily="65" charset="-120"/>
              </a:rPr>
              <a:t>針對問題進行協助與</a:t>
            </a:r>
            <a:r>
              <a:rPr lang="zh-TW" altLang="en-US" sz="2400" b="1" dirty="0" smtClean="0">
                <a:solidFill>
                  <a:schemeClr val="tx2"/>
                </a:solidFill>
                <a:latin typeface="標楷體" panose="03000509000000000000" pitchFamily="65" charset="-120"/>
                <a:ea typeface="標楷體" panose="03000509000000000000" pitchFamily="65" charset="-120"/>
              </a:rPr>
              <a:t>輔導。</a:t>
            </a:r>
            <a:endParaRPr lang="zh-TW" altLang="en-US" sz="2400" b="1" dirty="0">
              <a:solidFill>
                <a:schemeClr val="tx2"/>
              </a:solidFill>
              <a:latin typeface="標楷體" panose="03000509000000000000" pitchFamily="65" charset="-120"/>
              <a:ea typeface="標楷體" panose="03000509000000000000" pitchFamily="65" charset="-120"/>
            </a:endParaRPr>
          </a:p>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二</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防制校園霸</a:t>
            </a:r>
            <a:r>
              <a:rPr lang="zh-TW" altLang="en-US" sz="2400" b="1" dirty="0" smtClean="0">
                <a:solidFill>
                  <a:schemeClr val="tx2"/>
                </a:solidFill>
                <a:latin typeface="標楷體" panose="03000509000000000000" pitchFamily="65" charset="-120"/>
                <a:ea typeface="標楷體" panose="03000509000000000000" pitchFamily="65" charset="-120"/>
              </a:rPr>
              <a:t>凌反映</a:t>
            </a:r>
            <a:r>
              <a:rPr lang="zh-TW" altLang="en-US" sz="2400" b="1" dirty="0">
                <a:solidFill>
                  <a:schemeClr val="tx2"/>
                </a:solidFill>
                <a:latin typeface="標楷體" panose="03000509000000000000" pitchFamily="65" charset="-120"/>
                <a:ea typeface="標楷體" panose="03000509000000000000" pitchFamily="65" charset="-120"/>
              </a:rPr>
              <a:t>管道</a:t>
            </a:r>
            <a:r>
              <a:rPr lang="en-US" altLang="zh-TW" sz="2400" b="1" dirty="0">
                <a:solidFill>
                  <a:schemeClr val="tx2"/>
                </a:solidFill>
                <a:latin typeface="標楷體" panose="03000509000000000000" pitchFamily="65" charset="-120"/>
                <a:ea typeface="標楷體" panose="03000509000000000000" pitchFamily="65" charset="-120"/>
              </a:rPr>
              <a:t>:</a:t>
            </a: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1</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告訴導師或家長</a:t>
            </a: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2</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本校校安中心反映</a:t>
            </a:r>
            <a:r>
              <a:rPr lang="en-US" altLang="zh-TW" sz="2400" b="1" dirty="0">
                <a:solidFill>
                  <a:schemeClr val="tx2"/>
                </a:solidFill>
                <a:latin typeface="標楷體" panose="03000509000000000000" pitchFamily="65" charset="-120"/>
                <a:ea typeface="標楷體" panose="03000509000000000000" pitchFamily="65" charset="-120"/>
              </a:rPr>
              <a:t>(04-26338000)</a:t>
            </a: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3</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其他管道（好同學、好朋友）</a:t>
            </a:r>
          </a:p>
          <a:p>
            <a:pPr>
              <a:buNone/>
            </a:pPr>
            <a:endParaRPr lang="en-US" altLang="zh-TW" sz="2400" b="1" dirty="0" smtClean="0">
              <a:solidFill>
                <a:schemeClr val="tx2"/>
              </a:solidFill>
              <a:latin typeface="標楷體" panose="03000509000000000000" pitchFamily="65" charset="-120"/>
              <a:ea typeface="標楷體" panose="03000509000000000000" pitchFamily="65" charset="-120"/>
            </a:endParaRPr>
          </a:p>
        </p:txBody>
      </p:sp>
      <p:sp>
        <p:nvSpPr>
          <p:cNvPr id="3" name="矩形 2"/>
          <p:cNvSpPr/>
          <p:nvPr/>
        </p:nvSpPr>
        <p:spPr>
          <a:xfrm>
            <a:off x="35496" y="169476"/>
            <a:ext cx="3236784" cy="523220"/>
          </a:xfrm>
          <a:prstGeom prst="rect">
            <a:avLst/>
          </a:prstGeom>
        </p:spPr>
        <p:txBody>
          <a:bodyPr wrap="none">
            <a:spAutoFit/>
          </a:bodyPr>
          <a:lstStyle/>
          <a:p>
            <a:r>
              <a:rPr lang="zh-TW" altLang="en-US" sz="2800" dirty="0">
                <a:solidFill>
                  <a:srgbClr val="FF0000"/>
                </a:solidFill>
                <a:latin typeface="標楷體" pitchFamily="65" charset="-120"/>
                <a:ea typeface="標楷體" pitchFamily="65" charset="-120"/>
              </a:rPr>
              <a:t>壹、重要事項宣導</a:t>
            </a:r>
            <a:r>
              <a:rPr lang="en-US" altLang="zh-TW" sz="2800" dirty="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6580" y="4248696"/>
            <a:ext cx="3710880" cy="205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5776" y="3764632"/>
            <a:ext cx="2088232" cy="242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366054"/>
            <a:ext cx="25812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6499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1906499A-1A04-4E35-953F-9D333A015929}" type="slidenum">
              <a:rPr lang="zh-TW" altLang="en-US" smtClean="0"/>
              <a:pPr/>
              <a:t>40</a:t>
            </a:fld>
            <a:endParaRPr lang="zh-TW" altLang="en-US"/>
          </a:p>
        </p:txBody>
      </p:sp>
      <p:sp>
        <p:nvSpPr>
          <p:cNvPr id="5" name="標題 62"/>
          <p:cNvSpPr txBox="1">
            <a:spLocks/>
          </p:cNvSpPr>
          <p:nvPr/>
        </p:nvSpPr>
        <p:spPr>
          <a:xfrm>
            <a:off x="738018" y="404664"/>
            <a:ext cx="7938438" cy="1080120"/>
          </a:xfrm>
          <a:prstGeom prst="rect">
            <a:avLst/>
          </a:prstGeom>
          <a:solidFill>
            <a:schemeClr val="accent5">
              <a:lumMod val="75000"/>
            </a:schemeClr>
          </a:solidFill>
        </p:spPr>
        <p:txBody>
          <a:bodyPr>
            <a:normAutofit fontScale="92500" lnSpcReduction="10000"/>
          </a:bodyPr>
          <a:lstStyle>
            <a:lvl1pPr algn="l" defTabSz="914400" rtl="0" eaLnBrk="1" latinLnBrk="0" hangingPunct="1">
              <a:spcBef>
                <a:spcPct val="0"/>
              </a:spcBef>
              <a:buNone/>
              <a:defRPr sz="4000" kern="1200">
                <a:solidFill>
                  <a:schemeClr val="bg1"/>
                </a:solidFill>
                <a:latin typeface="華康明體 Std W12" pitchFamily="18" charset="-120"/>
                <a:ea typeface="華康明體 Std W12" pitchFamily="18" charset="-120"/>
                <a:cs typeface="+mj-cs"/>
              </a:defRPr>
            </a:lvl1pPr>
          </a:lstStyle>
          <a:p>
            <a:pPr algn="ctr"/>
            <a:endParaRPr lang="en-US" altLang="zh-TW" sz="3600" b="1" dirty="0">
              <a:solidFill>
                <a:prstClr val="white"/>
              </a:solidFill>
              <a:ea typeface="標楷體"/>
              <a:cs typeface="Times New Roman"/>
            </a:endParaRPr>
          </a:p>
          <a:p>
            <a:pPr algn="ctr"/>
            <a:r>
              <a:rPr lang="en-US" altLang="zh-TW" sz="3900" b="1" dirty="0">
                <a:solidFill>
                  <a:prstClr val="white"/>
                </a:solidFill>
                <a:ea typeface="標楷體"/>
                <a:cs typeface="Times New Roman"/>
              </a:rPr>
              <a:t>109-2</a:t>
            </a:r>
            <a:r>
              <a:rPr lang="zh-TW" altLang="en-US" sz="3900" b="1" dirty="0">
                <a:solidFill>
                  <a:prstClr val="white"/>
                </a:solidFill>
                <a:ea typeface="標楷體"/>
                <a:cs typeface="Times New Roman"/>
              </a:rPr>
              <a:t>學期辦理</a:t>
            </a:r>
            <a:r>
              <a:rPr lang="zh-TW" altLang="zh-TW" sz="3900" b="1" dirty="0">
                <a:solidFill>
                  <a:prstClr val="white"/>
                </a:solidFill>
                <a:ea typeface="標楷體"/>
                <a:cs typeface="Times New Roman"/>
              </a:rPr>
              <a:t>原住民</a:t>
            </a:r>
            <a:r>
              <a:rPr lang="zh-TW" altLang="en-US" sz="3900" b="1" dirty="0">
                <a:solidFill>
                  <a:prstClr val="white"/>
                </a:solidFill>
                <a:ea typeface="標楷體"/>
                <a:cs typeface="Times New Roman"/>
              </a:rPr>
              <a:t>文化推廣活動</a:t>
            </a:r>
            <a:endParaRPr lang="zh-TW" altLang="en-US" sz="3900" dirty="0">
              <a:solidFill>
                <a:prstClr val="white"/>
              </a:solidFill>
            </a:endParaRPr>
          </a:p>
        </p:txBody>
      </p:sp>
      <p:sp>
        <p:nvSpPr>
          <p:cNvPr id="6" name="文字方塊 5">
            <a:extLst>
              <a:ext uri="{FF2B5EF4-FFF2-40B4-BE49-F238E27FC236}">
                <a16:creationId xmlns="" xmlns:a16="http://schemas.microsoft.com/office/drawing/2014/main" id="{853B13F8-D046-4A34-BA5C-8FD85457E021}"/>
              </a:ext>
            </a:extLst>
          </p:cNvPr>
          <p:cNvSpPr txBox="1"/>
          <p:nvPr/>
        </p:nvSpPr>
        <p:spPr>
          <a:xfrm>
            <a:off x="323528" y="1484784"/>
            <a:ext cx="8568952" cy="4708981"/>
          </a:xfrm>
          <a:prstGeom prst="rect">
            <a:avLst/>
          </a:prstGeom>
          <a:noFill/>
        </p:spPr>
        <p:txBody>
          <a:bodyPr wrap="square">
            <a:spAutoFit/>
          </a:bodyPr>
          <a:lstStyle/>
          <a:p>
            <a:r>
              <a:rPr lang="en-US" altLang="zh-TW" sz="2000" dirty="0">
                <a:latin typeface="標楷體" panose="03000509000000000000" pitchFamily="65" charset="-120"/>
                <a:ea typeface="標楷體" panose="03000509000000000000" pitchFamily="65" charset="-120"/>
              </a:rPr>
              <a:t>(1)110.03.05-04.23 </a:t>
            </a:r>
            <a:r>
              <a:rPr lang="zh-TW" altLang="en-US" sz="2000" dirty="0">
                <a:latin typeface="標楷體" panose="03000509000000000000" pitchFamily="65" charset="-120"/>
                <a:ea typeface="標楷體" panose="03000509000000000000" pitchFamily="65" charset="-120"/>
              </a:rPr>
              <a:t>原住民文化推廣活動</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族語我們的話</a:t>
            </a:r>
            <a:endParaRPr lang="en-US" altLang="zh-TW"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(2)110.03.24 110.04.14 110.05.12 </a:t>
            </a:r>
            <a:r>
              <a:rPr lang="zh-TW" altLang="en-US" sz="2000" dirty="0">
                <a:latin typeface="標楷體" panose="03000509000000000000" pitchFamily="65" charset="-120"/>
                <a:ea typeface="標楷體" panose="03000509000000000000" pitchFamily="65" charset="-120"/>
              </a:rPr>
              <a:t>原住民文化推廣活動</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金杯鼓課</a:t>
            </a:r>
            <a:endParaRPr lang="en-US" altLang="zh-TW"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(3)110.04.10 </a:t>
            </a:r>
            <a:r>
              <a:rPr lang="zh-TW" altLang="en-US" sz="2000" dirty="0">
                <a:latin typeface="標楷體" panose="03000509000000000000" pitchFamily="65" charset="-120"/>
                <a:ea typeface="標楷體" panose="03000509000000000000" pitchFamily="65" charset="-120"/>
              </a:rPr>
              <a:t>邀請排灣族林春美老師教導 原民風零錢包，並且針對各族原民圖騰做簡單介紹。</a:t>
            </a:r>
            <a:endParaRPr lang="en-US" altLang="zh-TW"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(4)110.04.28 </a:t>
            </a:r>
            <a:r>
              <a:rPr lang="zh-TW" altLang="en-US" sz="2000" dirty="0">
                <a:latin typeface="標楷體" panose="03000509000000000000" pitchFamily="65" charset="-120"/>
                <a:ea typeface="標楷體" panose="03000509000000000000" pitchFamily="65" charset="-120"/>
              </a:rPr>
              <a:t>辦理原住民文化手工藝課程，邀請阿美族禮幸羅沃老師講述阿美族 祭典並且針對阿美族的文化做簡單介 紹及舞蹈示範。</a:t>
            </a:r>
            <a:endParaRPr lang="en-US" altLang="zh-TW"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(5)110.04.29 </a:t>
            </a:r>
            <a:r>
              <a:rPr lang="zh-TW" altLang="en-US" sz="2000" dirty="0">
                <a:latin typeface="標楷體" panose="03000509000000000000" pitchFamily="65" charset="-120"/>
                <a:ea typeface="標楷體" panose="03000509000000000000" pitchFamily="65" charset="-120"/>
              </a:rPr>
              <a:t>邀請布農王良香老師教導原 民小米酒製作，並且針對原民族語小米酒文化做簡單介紹。</a:t>
            </a:r>
            <a:endParaRPr lang="en-US" altLang="zh-TW"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(6)110.05.11-05.13 </a:t>
            </a:r>
            <a:r>
              <a:rPr lang="zh-TW" altLang="en-US" sz="2000" dirty="0">
                <a:latin typeface="標楷體" panose="03000509000000000000" pitchFamily="65" charset="-120"/>
                <a:ea typeface="標楷體" panose="03000509000000000000" pitchFamily="65" charset="-120"/>
              </a:rPr>
              <a:t>辦理舞動圓、原生活動，聘請阿美族孔乃馨老師教授排灣族傳 統四步舞，課程中發揚原住民舞蹈文 化，重視傳承的意識，利用原住民舞蹈 來傳承對文化的熱忱，學習及交流各族 群文化的舞蹈內涵。</a:t>
            </a:r>
            <a:endParaRPr lang="en-US" altLang="zh-TW"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(7)110.05.20-07.20 </a:t>
            </a:r>
            <a:r>
              <a:rPr lang="zh-TW" altLang="en-US" sz="2000" dirty="0">
                <a:latin typeface="標楷體" panose="03000509000000000000" pitchFamily="65" charset="-120"/>
                <a:ea typeface="標楷體" panose="03000509000000000000" pitchFamily="65" charset="-120"/>
              </a:rPr>
              <a:t>辦理原民學生錄製族語 防疫宣傳影片上傳粉絲專業宣傳，並且 受邀原民電視台、大愛電視台及各大報 章媒體的採訪報導。</a:t>
            </a:r>
            <a:endParaRPr lang="en-US" altLang="zh-TW"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(8)110.06.20-07.15 </a:t>
            </a:r>
            <a:r>
              <a:rPr lang="zh-TW" altLang="en-US" sz="2000" dirty="0">
                <a:latin typeface="標楷體" panose="03000509000000000000" pitchFamily="65" charset="-120"/>
                <a:ea typeface="標楷體" panose="03000509000000000000" pitchFamily="65" charset="-120"/>
              </a:rPr>
              <a:t>因應疫情關係，拍攝原住民文化推廣影片，利用線上進行文化 推廣線上課程並且邀請原民藝術家講 解原民文化裝置藝術的內涵。</a:t>
            </a:r>
          </a:p>
        </p:txBody>
      </p:sp>
    </p:spTree>
    <p:extLst>
      <p:ext uri="{BB962C8B-B14F-4D97-AF65-F5344CB8AC3E}">
        <p14:creationId xmlns:p14="http://schemas.microsoft.com/office/powerpoint/2010/main" val="1490331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935140" y="608202"/>
            <a:ext cx="7885332" cy="2991188"/>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chemeClr val="accent6">
                  <a:lumMod val="75000"/>
                </a:schemeClr>
              </a:buClr>
              <a:buSzPct val="70000"/>
              <a:buFont typeface="Wingdings" pitchFamily="2" charset="2"/>
              <a:buChar char="n"/>
              <a:defRPr sz="2400" kern="1200">
                <a:solidFill>
                  <a:schemeClr val="tx1">
                    <a:tint val="75000"/>
                  </a:schemeClr>
                </a:solidFill>
                <a:latin typeface="華康儷黑 Std W5" pitchFamily="34" charset="-120"/>
                <a:ea typeface="華康儷黑 Std W5" pitchFamily="34" charset="-120"/>
                <a:cs typeface="+mn-cs"/>
              </a:defRPr>
            </a:lvl1pPr>
            <a:lvl2pPr marL="457200" indent="0" algn="l" defTabSz="914400" rtl="0" eaLnBrk="1" latinLnBrk="0" hangingPunct="1">
              <a:spcBef>
                <a:spcPct val="20000"/>
              </a:spcBef>
              <a:buClr>
                <a:srgbClr val="7030A0"/>
              </a:buClr>
              <a:buSzPct val="70000"/>
              <a:buFont typeface="Wingdings" pitchFamily="2" charset="2"/>
              <a:buNone/>
              <a:defRPr sz="1800" kern="1200">
                <a:solidFill>
                  <a:schemeClr val="tx1">
                    <a:tint val="75000"/>
                  </a:schemeClr>
                </a:solidFill>
                <a:latin typeface="華康儷黑 Std W5" pitchFamily="34" charset="-120"/>
                <a:ea typeface="華康儷黑 Std W5" pitchFamily="34" charset="-120"/>
                <a:cs typeface="+mn-cs"/>
              </a:defRPr>
            </a:lvl2pPr>
            <a:lvl3pPr marL="914400" indent="0" algn="l" defTabSz="914400" rtl="0" eaLnBrk="1" latinLnBrk="0" hangingPunct="1">
              <a:spcBef>
                <a:spcPct val="20000"/>
              </a:spcBef>
              <a:buClr>
                <a:srgbClr val="C00000"/>
              </a:buClr>
              <a:buSzPct val="70000"/>
              <a:buFont typeface="Wingdings" pitchFamily="2" charset="2"/>
              <a:buNone/>
              <a:defRPr sz="1600" kern="1200">
                <a:solidFill>
                  <a:schemeClr val="tx1">
                    <a:tint val="75000"/>
                  </a:schemeClr>
                </a:solidFill>
                <a:latin typeface="華康儷黑 Std W5" pitchFamily="34" charset="-120"/>
                <a:ea typeface="華康儷黑 Std W5" pitchFamily="34" charset="-120"/>
                <a:cs typeface="+mn-cs"/>
              </a:defRPr>
            </a:lvl3pPr>
            <a:lvl4pPr marL="1371600" indent="0" algn="l" defTabSz="914400" rtl="0" eaLnBrk="1" latinLnBrk="0" hangingPunct="1">
              <a:spcBef>
                <a:spcPct val="20000"/>
              </a:spcBef>
              <a:buClr>
                <a:schemeClr val="accent1"/>
              </a:buClr>
              <a:buSzPct val="70000"/>
              <a:buFont typeface="Wingdings" pitchFamily="2" charset="2"/>
              <a:buNone/>
              <a:defRPr sz="1400" kern="1200">
                <a:solidFill>
                  <a:schemeClr val="tx1">
                    <a:tint val="75000"/>
                  </a:schemeClr>
                </a:solidFill>
                <a:latin typeface="華康儷黑 Std W5" pitchFamily="34" charset="-120"/>
                <a:ea typeface="華康儷黑 Std W5" pitchFamily="34" charset="-120"/>
                <a:cs typeface="+mn-cs"/>
              </a:defRPr>
            </a:lvl4pPr>
            <a:lvl5pPr marL="1828800" indent="0" algn="l" defTabSz="914400" rtl="0" eaLnBrk="1" latinLnBrk="0" hangingPunct="1">
              <a:spcBef>
                <a:spcPct val="20000"/>
              </a:spcBef>
              <a:buClr>
                <a:schemeClr val="tx2"/>
              </a:buClr>
              <a:buSzPct val="70000"/>
              <a:buFont typeface="Wingdings" pitchFamily="2" charset="2"/>
              <a:buNone/>
              <a:defRPr sz="1400" kern="1200">
                <a:solidFill>
                  <a:schemeClr val="tx1">
                    <a:tint val="75000"/>
                  </a:schemeClr>
                </a:solidFill>
                <a:latin typeface="華康儷黑 Std W5" pitchFamily="34" charset="-120"/>
                <a:ea typeface="華康儷黑 Std W5" pitchFamily="34" charset="-120"/>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0" indent="0" algn="ctr">
              <a:buClr>
                <a:srgbClr val="F79646">
                  <a:lumMod val="75000"/>
                </a:srgbClr>
              </a:buClr>
              <a:buFont typeface="Wingdings" pitchFamily="2" charset="2"/>
              <a:buNone/>
            </a:pPr>
            <a:r>
              <a:rPr lang="zh-TW" altLang="en-US" sz="3600" dirty="0">
                <a:solidFill>
                  <a:srgbClr val="002060"/>
                </a:solidFill>
                <a:latin typeface="標楷體" panose="03000509000000000000" pitchFamily="65" charset="-120"/>
                <a:ea typeface="標楷體" panose="03000509000000000000" pitchFamily="65" charset="-120"/>
                <a:cs typeface="Arial" panose="020B0604020202020204" pitchFamily="34" charset="0"/>
              </a:rPr>
              <a:t>辦公室位置：毓麟館</a:t>
            </a:r>
            <a:r>
              <a:rPr lang="en-US" altLang="zh-TW" sz="3600" dirty="0">
                <a:solidFill>
                  <a:srgbClr val="002060"/>
                </a:solidFill>
                <a:latin typeface="標楷體" panose="03000509000000000000" pitchFamily="65" charset="-120"/>
                <a:ea typeface="標楷體" panose="03000509000000000000" pitchFamily="65" charset="-120"/>
                <a:cs typeface="Arial" panose="020B0604020202020204" pitchFamily="34" charset="0"/>
              </a:rPr>
              <a:t>H117</a:t>
            </a:r>
          </a:p>
          <a:p>
            <a:pPr marL="0" indent="0" algn="ctr">
              <a:buClr>
                <a:srgbClr val="F79646">
                  <a:lumMod val="75000"/>
                </a:srgbClr>
              </a:buClr>
              <a:buFont typeface="Wingdings" pitchFamily="2" charset="2"/>
              <a:buNone/>
            </a:pPr>
            <a:r>
              <a:rPr lang="zh-TW" altLang="en-US" sz="3600" dirty="0">
                <a:solidFill>
                  <a:srgbClr val="002060"/>
                </a:solidFill>
                <a:latin typeface="標楷體" panose="03000509000000000000" pitchFamily="65" charset="-120"/>
                <a:ea typeface="標楷體" panose="03000509000000000000" pitchFamily="65" charset="-120"/>
                <a:cs typeface="Arial" panose="020B0604020202020204" pitchFamily="34" charset="0"/>
              </a:rPr>
              <a:t>聯絡電話</a:t>
            </a:r>
            <a:r>
              <a:rPr lang="en-US" altLang="zh-TW" sz="3600" dirty="0">
                <a:solidFill>
                  <a:srgbClr val="002060"/>
                </a:solidFill>
                <a:latin typeface="標楷體" panose="03000509000000000000" pitchFamily="65" charset="-120"/>
                <a:ea typeface="標楷體" panose="03000509000000000000" pitchFamily="65" charset="-120"/>
                <a:cs typeface="Arial" panose="020B0604020202020204" pitchFamily="34" charset="0"/>
              </a:rPr>
              <a:t>:04-26318652</a:t>
            </a:r>
            <a:r>
              <a:rPr lang="zh-TW" altLang="en-US" sz="3600" dirty="0">
                <a:solidFill>
                  <a:srgbClr val="002060"/>
                </a:solidFill>
                <a:latin typeface="標楷體" panose="03000509000000000000" pitchFamily="65" charset="-120"/>
                <a:ea typeface="標楷體" panose="03000509000000000000" pitchFamily="65" charset="-120"/>
                <a:cs typeface="Arial" panose="020B0604020202020204" pitchFamily="34" charset="0"/>
              </a:rPr>
              <a:t>轉</a:t>
            </a:r>
            <a:r>
              <a:rPr lang="en-US" altLang="zh-TW" sz="3600" dirty="0">
                <a:solidFill>
                  <a:srgbClr val="002060"/>
                </a:solidFill>
                <a:latin typeface="標楷體" panose="03000509000000000000" pitchFamily="65" charset="-120"/>
                <a:ea typeface="標楷體" panose="03000509000000000000" pitchFamily="65" charset="-120"/>
                <a:cs typeface="Arial" panose="020B0604020202020204" pitchFamily="34" charset="0"/>
              </a:rPr>
              <a:t>6186-6187</a:t>
            </a:r>
          </a:p>
          <a:p>
            <a:pPr marL="0" indent="0" algn="ctr">
              <a:buClr>
                <a:srgbClr val="F79646">
                  <a:lumMod val="75000"/>
                </a:srgbClr>
              </a:buClr>
              <a:buFont typeface="Wingdings" pitchFamily="2" charset="2"/>
              <a:buNone/>
            </a:pPr>
            <a:r>
              <a:rPr lang="zh-TW" altLang="en-US" sz="3600" dirty="0">
                <a:solidFill>
                  <a:srgbClr val="002060"/>
                </a:solidFill>
                <a:latin typeface="標楷體" panose="03000509000000000000" pitchFamily="65" charset="-120"/>
                <a:ea typeface="標楷體" panose="03000509000000000000" pitchFamily="65" charset="-120"/>
                <a:cs typeface="Arial" panose="020B0604020202020204" pitchFamily="34" charset="0"/>
              </a:rPr>
              <a:t>官方網頁</a:t>
            </a:r>
            <a:r>
              <a:rPr lang="en-US" altLang="zh-TW" sz="3600" dirty="0">
                <a:solidFill>
                  <a:srgbClr val="002060"/>
                </a:solidFill>
                <a:latin typeface="標楷體" panose="03000509000000000000" pitchFamily="65" charset="-120"/>
                <a:ea typeface="標楷體" panose="03000509000000000000" pitchFamily="65" charset="-120"/>
                <a:cs typeface="Arial" panose="020B0604020202020204" pitchFamily="34" charset="0"/>
              </a:rPr>
              <a:t>:http://</a:t>
            </a:r>
            <a:r>
              <a:rPr lang="en-US" altLang="zh-TW" sz="3600" b="1" dirty="0">
                <a:solidFill>
                  <a:srgbClr val="002060"/>
                </a:solidFill>
                <a:latin typeface="標楷體" panose="03000509000000000000" pitchFamily="65" charset="-120"/>
                <a:ea typeface="標楷體" panose="03000509000000000000" pitchFamily="65" charset="-120"/>
                <a:cs typeface="Arial" panose="020B0604020202020204" pitchFamily="34" charset="0"/>
              </a:rPr>
              <a:t>ipv</a:t>
            </a:r>
            <a:r>
              <a:rPr lang="en-US" altLang="zh-TW" sz="3600" dirty="0">
                <a:solidFill>
                  <a:srgbClr val="002060"/>
                </a:solidFill>
                <a:latin typeface="標楷體" panose="03000509000000000000" pitchFamily="65" charset="-120"/>
                <a:ea typeface="標楷體" panose="03000509000000000000" pitchFamily="65" charset="-120"/>
                <a:cs typeface="Arial" panose="020B0604020202020204" pitchFamily="34" charset="0"/>
              </a:rPr>
              <a:t>.hk.edu.tw/</a:t>
            </a:r>
            <a:endParaRPr lang="zh-TW" altLang="en-US" sz="3600" dirty="0">
              <a:solidFill>
                <a:prstClr val="black">
                  <a:tint val="75000"/>
                </a:prstClr>
              </a:solidFill>
              <a:latin typeface="標楷體" panose="03000509000000000000" pitchFamily="65" charset="-120"/>
              <a:ea typeface="標楷體" panose="03000509000000000000" pitchFamily="65" charset="-120"/>
              <a:cs typeface="Arial" panose="020B0604020202020204" pitchFamily="34" charset="0"/>
            </a:endParaRPr>
          </a:p>
          <a:p>
            <a:pPr marL="0" indent="0">
              <a:buClr>
                <a:srgbClr val="F79646">
                  <a:lumMod val="75000"/>
                </a:srgbClr>
              </a:buClr>
              <a:buNone/>
            </a:pPr>
            <a:endParaRPr lang="zh-TW" altLang="en-US" sz="2000" dirty="0">
              <a:solidFill>
                <a:prstClr val="black">
                  <a:tint val="75000"/>
                </a:prstClr>
              </a:solidFill>
            </a:endParaRPr>
          </a:p>
        </p:txBody>
      </p:sp>
      <p:pic>
        <p:nvPicPr>
          <p:cNvPr id="6" name="圖片 5">
            <a:extLst>
              <a:ext uri="{FF2B5EF4-FFF2-40B4-BE49-F238E27FC236}">
                <a16:creationId xmlns="" xmlns:a16="http://schemas.microsoft.com/office/drawing/2014/main" id="{AF8CCAF3-6732-48F2-AA48-201AFF03BC8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492896"/>
            <a:ext cx="1872208" cy="1872208"/>
          </a:xfrm>
          <a:prstGeom prst="rect">
            <a:avLst/>
          </a:prstGeom>
          <a:noFill/>
          <a:ln>
            <a:noFill/>
          </a:ln>
        </p:spPr>
      </p:pic>
      <p:pic>
        <p:nvPicPr>
          <p:cNvPr id="7" name="圖片 6">
            <a:extLst>
              <a:ext uri="{FF2B5EF4-FFF2-40B4-BE49-F238E27FC236}">
                <a16:creationId xmlns="" xmlns:a16="http://schemas.microsoft.com/office/drawing/2014/main" id="{6BA1A1E7-4778-4B64-93CF-9AFC67FC0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3299"/>
            <a:ext cx="9144000" cy="1905000"/>
          </a:xfrm>
          <a:prstGeom prst="rect">
            <a:avLst/>
          </a:prstGeom>
        </p:spPr>
      </p:pic>
      <p:sp>
        <p:nvSpPr>
          <p:cNvPr id="2" name="文字方塊 1">
            <a:extLst>
              <a:ext uri="{FF2B5EF4-FFF2-40B4-BE49-F238E27FC236}">
                <a16:creationId xmlns="" xmlns:a16="http://schemas.microsoft.com/office/drawing/2014/main" id="{0A229D5F-8CE6-4994-B429-5310D73BC74F}"/>
              </a:ext>
            </a:extLst>
          </p:cNvPr>
          <p:cNvSpPr txBox="1"/>
          <p:nvPr/>
        </p:nvSpPr>
        <p:spPr>
          <a:xfrm>
            <a:off x="3131840" y="3797581"/>
            <a:ext cx="2088233" cy="36933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zh-TW" altLang="en-US" dirty="0">
                <a:latin typeface="華康粗圓體(P)" panose="020F0700000000000000" pitchFamily="34" charset="-120"/>
                <a:ea typeface="華康粗圓體(P)" panose="020F0700000000000000" pitchFamily="34" charset="-120"/>
              </a:rPr>
              <a:t>原資中心臉書粉專</a:t>
            </a:r>
          </a:p>
        </p:txBody>
      </p:sp>
    </p:spTree>
    <p:extLst>
      <p:ext uri="{BB962C8B-B14F-4D97-AF65-F5344CB8AC3E}">
        <p14:creationId xmlns:p14="http://schemas.microsoft.com/office/powerpoint/2010/main" val="2367460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714" y="2485345"/>
            <a:ext cx="9144000"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coolSlant"/>
              <a:contourClr>
                <a:schemeClr val="bg1">
                  <a:lumMod val="65000"/>
                </a:schemeClr>
              </a:contourClr>
            </a:sp3d>
          </a:bodyPr>
          <a:lstStyle/>
          <a:p>
            <a:pPr algn="ctr"/>
            <a:r>
              <a:rPr lang="zh-TW" altLang="en-US" sz="6000" b="1" cap="none" spc="0" dirty="0" smtClean="0">
                <a:ln/>
                <a:solidFill>
                  <a:schemeClr val="accent2">
                    <a:lumMod val="75000"/>
                  </a:schemeClr>
                </a:solidFill>
                <a:effectLst/>
                <a:latin typeface="標楷體" panose="03000509000000000000" pitchFamily="65" charset="-120"/>
                <a:ea typeface="標楷體" panose="03000509000000000000" pitchFamily="65" charset="-120"/>
              </a:rPr>
              <a:t>諮商輔導中心業務報告</a:t>
            </a:r>
            <a:endParaRPr lang="zh-TW" altLang="en-US" sz="6000" b="1" cap="none" spc="0" dirty="0">
              <a:ln/>
              <a:solidFill>
                <a:schemeClr val="accent2">
                  <a:lumMod val="75000"/>
                </a:schemeClr>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314465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19270" y="154463"/>
            <a:ext cx="8229600" cy="970281"/>
          </a:xfrm>
        </p:spPr>
        <p:txBody>
          <a:bodyPr/>
          <a:lstStyle/>
          <a:p>
            <a:r>
              <a:rPr kumimoji="1" lang="en-US" altLang="zh-TW" sz="2800" b="1" dirty="0">
                <a:solidFill>
                  <a:srgbClr val="542A00"/>
                </a:solidFill>
                <a:latin typeface="微軟正黑體" panose="020B0604030504040204" pitchFamily="34" charset="-120"/>
                <a:ea typeface="微軟正黑體" panose="020B0604030504040204" pitchFamily="34" charset="-120"/>
                <a:cs typeface="+mn-cs"/>
              </a:rPr>
              <a:t>110</a:t>
            </a:r>
            <a:r>
              <a:rPr kumimoji="1" lang="zh-TW" altLang="en-US" sz="2800" b="1" dirty="0">
                <a:solidFill>
                  <a:srgbClr val="542A00"/>
                </a:solidFill>
                <a:latin typeface="微軟正黑體" panose="020B0604030504040204" pitchFamily="34" charset="-120"/>
                <a:ea typeface="微軟正黑體" panose="020B0604030504040204" pitchFamily="34" charset="-120"/>
                <a:cs typeface="+mn-cs"/>
              </a:rPr>
              <a:t>學年系心理師介紹</a:t>
            </a:r>
          </a:p>
        </p:txBody>
      </p:sp>
      <p:sp>
        <p:nvSpPr>
          <p:cNvPr id="4" name="投影片編號版面配置區 3"/>
          <p:cNvSpPr>
            <a:spLocks noGrp="1"/>
          </p:cNvSpPr>
          <p:nvPr>
            <p:ph type="sldNum" sz="quarter" idx="12"/>
          </p:nvPr>
        </p:nvSpPr>
        <p:spPr/>
        <p:txBody>
          <a:bodyPr/>
          <a:lstStyle/>
          <a:p>
            <a:pPr>
              <a:defRPr/>
            </a:pPr>
            <a:fld id="{8AA67C52-9480-48C8-8E6A-B1DC08DE94BA}" type="slidenum">
              <a:rPr lang="zh-TW" altLang="en-US" smtClean="0">
                <a:solidFill>
                  <a:prstClr val="black">
                    <a:tint val="75000"/>
                  </a:prstClr>
                </a:solidFill>
              </a:rPr>
              <a:pPr>
                <a:defRPr/>
              </a:pPr>
              <a:t>43</a:t>
            </a:fld>
            <a:endParaRPr lang="zh-TW" altLang="en-US" dirty="0">
              <a:solidFill>
                <a:prstClr val="black">
                  <a:tint val="75000"/>
                </a:prstClr>
              </a:solidFill>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6725" y="0"/>
            <a:ext cx="1057275" cy="1057275"/>
          </a:xfrm>
          <a:prstGeom prst="rect">
            <a:avLst/>
          </a:prstGeom>
        </p:spPr>
      </p:pic>
      <p:graphicFrame>
        <p:nvGraphicFramePr>
          <p:cNvPr id="6" name="表格 5"/>
          <p:cNvGraphicFramePr>
            <a:graphicFrameLocks noGrp="1"/>
          </p:cNvGraphicFramePr>
          <p:nvPr>
            <p:extLst/>
          </p:nvPr>
        </p:nvGraphicFramePr>
        <p:xfrm>
          <a:off x="561108" y="1132178"/>
          <a:ext cx="8192194" cy="4269985"/>
        </p:xfrm>
        <a:graphic>
          <a:graphicData uri="http://schemas.openxmlformats.org/drawingml/2006/table">
            <a:tbl>
              <a:tblPr firstRow="1" bandRow="1" bandCol="1">
                <a:tableStyleId>{69012ECD-51FC-41F1-AA8D-1B2483CD663E}</a:tableStyleId>
              </a:tblPr>
              <a:tblGrid>
                <a:gridCol w="2019994">
                  <a:extLst>
                    <a:ext uri="{9D8B030D-6E8A-4147-A177-3AD203B41FA5}">
                      <a16:colId xmlns="" xmlns:a16="http://schemas.microsoft.com/office/drawing/2014/main" val="1388444707"/>
                    </a:ext>
                  </a:extLst>
                </a:gridCol>
                <a:gridCol w="5353145">
                  <a:extLst>
                    <a:ext uri="{9D8B030D-6E8A-4147-A177-3AD203B41FA5}">
                      <a16:colId xmlns="" xmlns:a16="http://schemas.microsoft.com/office/drawing/2014/main" val="3606548527"/>
                    </a:ext>
                  </a:extLst>
                </a:gridCol>
                <a:gridCol w="819055">
                  <a:extLst>
                    <a:ext uri="{9D8B030D-6E8A-4147-A177-3AD203B41FA5}">
                      <a16:colId xmlns="" xmlns:a16="http://schemas.microsoft.com/office/drawing/2014/main" val="3931057301"/>
                    </a:ext>
                  </a:extLst>
                </a:gridCol>
              </a:tblGrid>
              <a:tr h="554878">
                <a:tc>
                  <a:txBody>
                    <a:bodyPr/>
                    <a:lstStyle/>
                    <a:p>
                      <a:pPr algn="ctr">
                        <a:lnSpc>
                          <a:spcPts val="1600"/>
                        </a:lnSpc>
                        <a:spcAft>
                          <a:spcPts val="0"/>
                        </a:spcAft>
                      </a:pPr>
                      <a:r>
                        <a:rPr lang="zh-TW" sz="1400" b="1" kern="100">
                          <a:effectLst/>
                          <a:latin typeface="微軟正黑體" panose="020B0604030504040204" pitchFamily="34" charset="-120"/>
                          <a:ea typeface="微軟正黑體" panose="020B0604030504040204" pitchFamily="34" charset="-120"/>
                        </a:rPr>
                        <a:t>系心理師</a:t>
                      </a:r>
                      <a:endParaRPr lang="zh-TW" sz="1400" b="1" kern="10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tc>
                  <a:txBody>
                    <a:bodyPr/>
                    <a:lstStyle/>
                    <a:p>
                      <a:pPr algn="ctr">
                        <a:lnSpc>
                          <a:spcPts val="1600"/>
                        </a:lnSpc>
                        <a:spcAft>
                          <a:spcPts val="0"/>
                        </a:spcAft>
                      </a:pPr>
                      <a:r>
                        <a:rPr lang="zh-TW" sz="1400" b="1" kern="100" dirty="0">
                          <a:effectLst/>
                          <a:latin typeface="微軟正黑體" panose="020B0604030504040204" pitchFamily="34" charset="-120"/>
                          <a:ea typeface="微軟正黑體" panose="020B0604030504040204" pitchFamily="34" charset="-120"/>
                        </a:rPr>
                        <a:t>負責科系</a:t>
                      </a:r>
                      <a:r>
                        <a:rPr lang="en-US" sz="1400" b="1" kern="100" dirty="0">
                          <a:effectLst/>
                          <a:latin typeface="微軟正黑體" panose="020B0604030504040204" pitchFamily="34" charset="-120"/>
                          <a:ea typeface="微軟正黑體" panose="020B0604030504040204" pitchFamily="34" charset="-120"/>
                        </a:rPr>
                        <a:t>(</a:t>
                      </a:r>
                      <a:r>
                        <a:rPr lang="zh-TW" sz="1400" b="1" kern="100" dirty="0">
                          <a:effectLst/>
                          <a:latin typeface="微軟正黑體" panose="020B0604030504040204" pitchFamily="34" charset="-120"/>
                          <a:ea typeface="微軟正黑體" panose="020B0604030504040204" pitchFamily="34" charset="-120"/>
                        </a:rPr>
                        <a:t>所</a:t>
                      </a:r>
                      <a:r>
                        <a:rPr lang="en-US" sz="1400" b="1" kern="100" dirty="0">
                          <a:effectLst/>
                          <a:latin typeface="微軟正黑體" panose="020B0604030504040204" pitchFamily="34" charset="-120"/>
                          <a:ea typeface="微軟正黑體" panose="020B0604030504040204" pitchFamily="34" charset="-120"/>
                        </a:rPr>
                        <a:t>)</a:t>
                      </a:r>
                      <a:endParaRPr lang="zh-TW" sz="1400" b="1"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tc>
                  <a:txBody>
                    <a:bodyPr/>
                    <a:lstStyle/>
                    <a:p>
                      <a:pPr algn="ctr">
                        <a:lnSpc>
                          <a:spcPts val="1600"/>
                        </a:lnSpc>
                        <a:spcAft>
                          <a:spcPts val="0"/>
                        </a:spcAft>
                      </a:pPr>
                      <a:r>
                        <a:rPr lang="zh-TW" sz="1400" b="1" kern="100">
                          <a:effectLst/>
                          <a:latin typeface="微軟正黑體" panose="020B0604030504040204" pitchFamily="34" charset="-120"/>
                          <a:ea typeface="微軟正黑體" panose="020B0604030504040204" pitchFamily="34" charset="-120"/>
                        </a:rPr>
                        <a:t>分機</a:t>
                      </a:r>
                      <a:endParaRPr lang="zh-TW" sz="1400" b="1" kern="10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extLst>
                  <a:ext uri="{0D108BD9-81ED-4DB2-BD59-A6C34878D82A}">
                    <a16:rowId xmlns="" xmlns:a16="http://schemas.microsoft.com/office/drawing/2014/main" val="1956192850"/>
                  </a:ext>
                </a:extLst>
              </a:tr>
              <a:tr h="724241">
                <a:tc>
                  <a:txBody>
                    <a:bodyPr/>
                    <a:lstStyle/>
                    <a:p>
                      <a:pPr algn="l">
                        <a:lnSpc>
                          <a:spcPts val="1600"/>
                        </a:lnSpc>
                        <a:spcAft>
                          <a:spcPts val="0"/>
                        </a:spcAft>
                      </a:pPr>
                      <a:r>
                        <a:rPr lang="zh-TW" altLang="en-US" sz="1400" b="1" kern="100" dirty="0" smtClean="0">
                          <a:effectLst/>
                          <a:latin typeface="微軟正黑體" panose="020B0604030504040204" pitchFamily="34" charset="-120"/>
                          <a:ea typeface="微軟正黑體" panose="020B0604030504040204" pitchFamily="34" charset="-120"/>
                        </a:rPr>
                        <a:t>   </a:t>
                      </a:r>
                      <a:r>
                        <a:rPr lang="zh-TW" sz="1400" b="1" kern="100" dirty="0" smtClean="0">
                          <a:effectLst/>
                          <a:latin typeface="微軟正黑體" panose="020B0604030504040204" pitchFamily="34" charset="-120"/>
                          <a:ea typeface="微軟正黑體" panose="020B0604030504040204" pitchFamily="34" charset="-120"/>
                        </a:rPr>
                        <a:t>張</a:t>
                      </a:r>
                      <a:r>
                        <a:rPr lang="zh-TW" sz="1400" b="1" kern="100" dirty="0">
                          <a:effectLst/>
                          <a:latin typeface="微軟正黑體" panose="020B0604030504040204" pitchFamily="34" charset="-120"/>
                          <a:ea typeface="微軟正黑體" panose="020B0604030504040204" pitchFamily="34" charset="-120"/>
                        </a:rPr>
                        <a:t>馨尹</a:t>
                      </a:r>
                      <a:endParaRPr lang="zh-TW" sz="1400" b="1"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tc>
                  <a:txBody>
                    <a:bodyPr/>
                    <a:lstStyle/>
                    <a:p>
                      <a:pPr>
                        <a:lnSpc>
                          <a:spcPts val="1600"/>
                        </a:lnSpc>
                        <a:spcAft>
                          <a:spcPts val="0"/>
                        </a:spcAft>
                      </a:pPr>
                      <a:r>
                        <a:rPr lang="zh-TW" sz="1400" b="1" kern="100">
                          <a:effectLst/>
                          <a:latin typeface="微軟正黑體" panose="020B0604030504040204" pitchFamily="34" charset="-120"/>
                          <a:ea typeface="微軟正黑體" panose="020B0604030504040204" pitchFamily="34" charset="-120"/>
                        </a:rPr>
                        <a:t>五專護理科、四技護理系</a:t>
                      </a:r>
                      <a:r>
                        <a:rPr lang="en-US" sz="1400" b="1" kern="100">
                          <a:effectLst/>
                          <a:latin typeface="微軟正黑體" panose="020B0604030504040204" pitchFamily="34" charset="-120"/>
                          <a:ea typeface="微軟正黑體" panose="020B0604030504040204" pitchFamily="34" charset="-120"/>
                        </a:rPr>
                        <a:t>(</a:t>
                      </a:r>
                      <a:r>
                        <a:rPr lang="zh-TW" sz="1400" b="1" kern="100">
                          <a:effectLst/>
                          <a:latin typeface="微軟正黑體" panose="020B0604030504040204" pitchFamily="34" charset="-120"/>
                          <a:ea typeface="微軟正黑體" panose="020B0604030504040204" pitchFamily="34" charset="-120"/>
                        </a:rPr>
                        <a:t>所</a:t>
                      </a:r>
                      <a:r>
                        <a:rPr lang="en-US" sz="1400" b="1" kern="100">
                          <a:effectLst/>
                          <a:latin typeface="微軟正黑體" panose="020B0604030504040204" pitchFamily="34" charset="-120"/>
                          <a:ea typeface="微軟正黑體" panose="020B0604030504040204" pitchFamily="34" charset="-120"/>
                        </a:rPr>
                        <a:t>)</a:t>
                      </a:r>
                      <a:r>
                        <a:rPr lang="zh-TW" sz="1400" b="1" kern="100">
                          <a:effectLst/>
                          <a:latin typeface="微軟正黑體" panose="020B0604030504040204" pitchFamily="34" charset="-120"/>
                          <a:ea typeface="微軟正黑體" panose="020B0604030504040204" pitchFamily="34" charset="-120"/>
                        </a:rPr>
                        <a:t>、後護系</a:t>
                      </a:r>
                      <a:endParaRPr lang="zh-TW" sz="1400" b="1" kern="10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tc>
                  <a:txBody>
                    <a:bodyPr/>
                    <a:lstStyle/>
                    <a:p>
                      <a:pPr algn="ctr">
                        <a:lnSpc>
                          <a:spcPts val="1600"/>
                        </a:lnSpc>
                        <a:spcAft>
                          <a:spcPts val="0"/>
                        </a:spcAft>
                      </a:pPr>
                      <a:r>
                        <a:rPr lang="en-US" sz="1400" b="1" kern="100">
                          <a:effectLst/>
                          <a:latin typeface="微軟正黑體" panose="020B0604030504040204" pitchFamily="34" charset="-120"/>
                          <a:ea typeface="微軟正黑體" panose="020B0604030504040204" pitchFamily="34" charset="-120"/>
                        </a:rPr>
                        <a:t>1472</a:t>
                      </a:r>
                      <a:endParaRPr lang="zh-TW" sz="1400" b="1" kern="10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extLst>
                  <a:ext uri="{0D108BD9-81ED-4DB2-BD59-A6C34878D82A}">
                    <a16:rowId xmlns="" xmlns:a16="http://schemas.microsoft.com/office/drawing/2014/main" val="735250347"/>
                  </a:ext>
                </a:extLst>
              </a:tr>
              <a:tr h="699441">
                <a:tc>
                  <a:txBody>
                    <a:bodyPr/>
                    <a:lstStyle/>
                    <a:p>
                      <a:pPr algn="l">
                        <a:lnSpc>
                          <a:spcPts val="1600"/>
                        </a:lnSpc>
                        <a:spcAft>
                          <a:spcPts val="0"/>
                        </a:spcAft>
                      </a:pPr>
                      <a:r>
                        <a:rPr lang="zh-TW" altLang="en-US" sz="1400" b="1" kern="100" dirty="0" smtClean="0">
                          <a:effectLst/>
                          <a:latin typeface="微軟正黑體" panose="020B0604030504040204" pitchFamily="34" charset="-120"/>
                          <a:ea typeface="微軟正黑體" panose="020B0604030504040204" pitchFamily="34" charset="-120"/>
                        </a:rPr>
                        <a:t>   </a:t>
                      </a:r>
                      <a:r>
                        <a:rPr lang="zh-TW" sz="1400" b="1" kern="100" dirty="0" smtClean="0">
                          <a:effectLst/>
                          <a:latin typeface="微軟正黑體" panose="020B0604030504040204" pitchFamily="34" charset="-120"/>
                          <a:ea typeface="微軟正黑體" panose="020B0604030504040204" pitchFamily="34" charset="-120"/>
                        </a:rPr>
                        <a:t>廖</a:t>
                      </a:r>
                      <a:r>
                        <a:rPr lang="zh-TW" sz="1400" b="1" kern="100" dirty="0">
                          <a:effectLst/>
                          <a:latin typeface="微軟正黑體" panose="020B0604030504040204" pitchFamily="34" charset="-120"/>
                          <a:ea typeface="微軟正黑體" panose="020B0604030504040204" pitchFamily="34" charset="-120"/>
                        </a:rPr>
                        <a:t>婉均</a:t>
                      </a:r>
                      <a:endParaRPr lang="zh-TW" sz="1400" b="1"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tc>
                  <a:txBody>
                    <a:bodyPr/>
                    <a:lstStyle/>
                    <a:p>
                      <a:pPr>
                        <a:lnSpc>
                          <a:spcPts val="1600"/>
                        </a:lnSpc>
                        <a:spcAft>
                          <a:spcPts val="0"/>
                        </a:spcAft>
                      </a:pPr>
                      <a:r>
                        <a:rPr lang="zh-TW" sz="1400" b="1" kern="100" dirty="0">
                          <a:solidFill>
                            <a:srgbClr val="C00000"/>
                          </a:solidFill>
                          <a:effectLst/>
                          <a:latin typeface="微軟正黑體" panose="020B0604030504040204" pitchFamily="34" charset="-120"/>
                          <a:ea typeface="微軟正黑體" panose="020B0604030504040204" pitchFamily="34" charset="-120"/>
                        </a:rPr>
                        <a:t>二技護理系</a:t>
                      </a:r>
                      <a:r>
                        <a:rPr lang="zh-TW" sz="1400" b="1" kern="100" dirty="0">
                          <a:effectLst/>
                          <a:latin typeface="微軟正黑體" panose="020B0604030504040204" pitchFamily="34" charset="-120"/>
                          <a:ea typeface="微軟正黑體" panose="020B0604030504040204" pitchFamily="34" charset="-120"/>
                        </a:rPr>
                        <a:t>、健管系</a:t>
                      </a:r>
                      <a:r>
                        <a:rPr lang="en-US" sz="1400" b="1" kern="100" dirty="0">
                          <a:effectLst/>
                          <a:latin typeface="微軟正黑體" panose="020B0604030504040204" pitchFamily="34" charset="-120"/>
                          <a:ea typeface="微軟正黑體" panose="020B0604030504040204" pitchFamily="34" charset="-120"/>
                        </a:rPr>
                        <a:t>(</a:t>
                      </a:r>
                      <a:r>
                        <a:rPr lang="zh-TW" sz="1400" b="1" kern="100" dirty="0">
                          <a:effectLst/>
                          <a:latin typeface="微軟正黑體" panose="020B0604030504040204" pitchFamily="34" charset="-120"/>
                          <a:ea typeface="微軟正黑體" panose="020B0604030504040204" pitchFamily="34" charset="-120"/>
                        </a:rPr>
                        <a:t>所</a:t>
                      </a:r>
                      <a:r>
                        <a:rPr lang="en-US" sz="1400" b="1" kern="100" dirty="0">
                          <a:effectLst/>
                          <a:latin typeface="微軟正黑體" panose="020B0604030504040204" pitchFamily="34" charset="-120"/>
                          <a:ea typeface="微軟正黑體" panose="020B0604030504040204" pitchFamily="34" charset="-120"/>
                        </a:rPr>
                        <a:t>)</a:t>
                      </a:r>
                      <a:r>
                        <a:rPr lang="zh-TW" sz="1400" b="1" kern="100" dirty="0">
                          <a:effectLst/>
                          <a:latin typeface="微軟正黑體" panose="020B0604030504040204" pitchFamily="34" charset="-120"/>
                          <a:ea typeface="微軟正黑體" panose="020B0604030504040204" pitchFamily="34" charset="-120"/>
                        </a:rPr>
                        <a:t>、餐旅系、多遊系</a:t>
                      </a:r>
                      <a:endParaRPr lang="zh-TW" sz="1400" b="1"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tc>
                  <a:txBody>
                    <a:bodyPr/>
                    <a:lstStyle/>
                    <a:p>
                      <a:pPr algn="ctr">
                        <a:lnSpc>
                          <a:spcPts val="1600"/>
                        </a:lnSpc>
                        <a:spcAft>
                          <a:spcPts val="0"/>
                        </a:spcAft>
                      </a:pPr>
                      <a:r>
                        <a:rPr lang="en-US" sz="1400" b="1" kern="100">
                          <a:effectLst/>
                          <a:latin typeface="微軟正黑體" panose="020B0604030504040204" pitchFamily="34" charset="-120"/>
                          <a:ea typeface="微軟正黑體" panose="020B0604030504040204" pitchFamily="34" charset="-120"/>
                        </a:rPr>
                        <a:t>1476</a:t>
                      </a:r>
                      <a:endParaRPr lang="zh-TW" sz="1400" b="1" kern="10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extLst>
                  <a:ext uri="{0D108BD9-81ED-4DB2-BD59-A6C34878D82A}">
                    <a16:rowId xmlns="" xmlns:a16="http://schemas.microsoft.com/office/drawing/2014/main" val="792631684"/>
                  </a:ext>
                </a:extLst>
              </a:tr>
              <a:tr h="722097">
                <a:tc>
                  <a:txBody>
                    <a:bodyPr/>
                    <a:lstStyle/>
                    <a:p>
                      <a:pPr algn="l">
                        <a:lnSpc>
                          <a:spcPts val="1600"/>
                        </a:lnSpc>
                        <a:spcAft>
                          <a:spcPts val="0"/>
                        </a:spcAft>
                      </a:pPr>
                      <a:r>
                        <a:rPr lang="zh-TW" altLang="en-US" sz="1400" b="1" kern="100" dirty="0" smtClean="0">
                          <a:effectLst/>
                          <a:latin typeface="微軟正黑體" panose="020B0604030504040204" pitchFamily="34" charset="-120"/>
                          <a:ea typeface="微軟正黑體" panose="020B0604030504040204" pitchFamily="34" charset="-120"/>
                        </a:rPr>
                        <a:t>   </a:t>
                      </a:r>
                      <a:r>
                        <a:rPr lang="zh-TW" sz="1400" b="1" kern="100" dirty="0" smtClean="0">
                          <a:effectLst/>
                          <a:latin typeface="微軟正黑體" panose="020B0604030504040204" pitchFamily="34" charset="-120"/>
                          <a:ea typeface="微軟正黑體" panose="020B0604030504040204" pitchFamily="34" charset="-120"/>
                        </a:rPr>
                        <a:t>許雅貞</a:t>
                      </a:r>
                      <a:endParaRPr lang="zh-TW" sz="1400" b="1"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tc>
                  <a:txBody>
                    <a:bodyPr/>
                    <a:lstStyle/>
                    <a:p>
                      <a:pPr>
                        <a:lnSpc>
                          <a:spcPts val="1600"/>
                        </a:lnSpc>
                        <a:spcAft>
                          <a:spcPts val="0"/>
                        </a:spcAft>
                      </a:pPr>
                      <a:r>
                        <a:rPr lang="zh-TW" sz="1400" b="1" kern="100" dirty="0">
                          <a:effectLst/>
                          <a:latin typeface="微軟正黑體" panose="020B0604030504040204" pitchFamily="34" charset="-120"/>
                          <a:ea typeface="微軟正黑體" panose="020B0604030504040204" pitchFamily="34" charset="-120"/>
                        </a:rPr>
                        <a:t>食科系</a:t>
                      </a:r>
                      <a:r>
                        <a:rPr lang="en-US" sz="1400" b="1" kern="100" dirty="0">
                          <a:effectLst/>
                          <a:latin typeface="微軟正黑體" panose="020B0604030504040204" pitchFamily="34" charset="-120"/>
                          <a:ea typeface="微軟正黑體" panose="020B0604030504040204" pitchFamily="34" charset="-120"/>
                        </a:rPr>
                        <a:t>(</a:t>
                      </a:r>
                      <a:r>
                        <a:rPr lang="zh-TW" sz="1400" b="1" kern="100" dirty="0">
                          <a:effectLst/>
                          <a:latin typeface="微軟正黑體" panose="020B0604030504040204" pitchFamily="34" charset="-120"/>
                          <a:ea typeface="微軟正黑體" panose="020B0604030504040204" pitchFamily="34" charset="-120"/>
                        </a:rPr>
                        <a:t>所</a:t>
                      </a:r>
                      <a:r>
                        <a:rPr lang="en-US" sz="1400" b="1" kern="100" dirty="0">
                          <a:effectLst/>
                          <a:latin typeface="微軟正黑體" panose="020B0604030504040204" pitchFamily="34" charset="-120"/>
                          <a:ea typeface="微軟正黑體" panose="020B0604030504040204" pitchFamily="34" charset="-120"/>
                        </a:rPr>
                        <a:t>)</a:t>
                      </a:r>
                      <a:r>
                        <a:rPr lang="zh-TW" sz="1400" b="1" kern="100" dirty="0">
                          <a:effectLst/>
                          <a:latin typeface="微軟正黑體" panose="020B0604030504040204" pitchFamily="34" charset="-120"/>
                          <a:ea typeface="微軟正黑體" panose="020B0604030504040204" pitchFamily="34" charset="-120"/>
                        </a:rPr>
                        <a:t>、妝品科系</a:t>
                      </a:r>
                      <a:r>
                        <a:rPr lang="en-US" sz="1400" b="1" kern="100" dirty="0">
                          <a:effectLst/>
                          <a:latin typeface="微軟正黑體" panose="020B0604030504040204" pitchFamily="34" charset="-120"/>
                          <a:ea typeface="微軟正黑體" panose="020B0604030504040204" pitchFamily="34" charset="-120"/>
                        </a:rPr>
                        <a:t>(</a:t>
                      </a:r>
                      <a:r>
                        <a:rPr lang="zh-TW" sz="1400" b="1" kern="100" dirty="0">
                          <a:effectLst/>
                          <a:latin typeface="微軟正黑體" panose="020B0604030504040204" pitchFamily="34" charset="-120"/>
                          <a:ea typeface="微軟正黑體" panose="020B0604030504040204" pitchFamily="34" charset="-120"/>
                        </a:rPr>
                        <a:t>所</a:t>
                      </a:r>
                      <a:r>
                        <a:rPr lang="en-US" sz="1400" b="1" kern="100" dirty="0">
                          <a:effectLst/>
                          <a:latin typeface="微軟正黑體" panose="020B0604030504040204" pitchFamily="34" charset="-120"/>
                          <a:ea typeface="微軟正黑體" panose="020B0604030504040204" pitchFamily="34" charset="-120"/>
                        </a:rPr>
                        <a:t>)</a:t>
                      </a:r>
                      <a:r>
                        <a:rPr lang="zh-TW" sz="1400" b="1" kern="100" dirty="0">
                          <a:effectLst/>
                          <a:latin typeface="微軟正黑體" panose="020B0604030504040204" pitchFamily="34" charset="-120"/>
                          <a:ea typeface="微軟正黑體" panose="020B0604030504040204" pitchFamily="34" charset="-120"/>
                        </a:rPr>
                        <a:t>、</a:t>
                      </a:r>
                      <a:r>
                        <a:rPr lang="zh-TW" sz="1400" b="1" kern="100" dirty="0">
                          <a:solidFill>
                            <a:srgbClr val="C00000"/>
                          </a:solidFill>
                          <a:effectLst/>
                          <a:latin typeface="微軟正黑體" panose="020B0604030504040204" pitchFamily="34" charset="-120"/>
                          <a:ea typeface="微軟正黑體" panose="020B0604030504040204" pitchFamily="34" charset="-120"/>
                        </a:rPr>
                        <a:t>環安系</a:t>
                      </a:r>
                      <a:r>
                        <a:rPr lang="en-US" sz="1400" b="1" kern="100" dirty="0">
                          <a:solidFill>
                            <a:srgbClr val="C00000"/>
                          </a:solidFill>
                          <a:effectLst/>
                          <a:latin typeface="微軟正黑體" panose="020B0604030504040204" pitchFamily="34" charset="-120"/>
                          <a:ea typeface="微軟正黑體" panose="020B0604030504040204" pitchFamily="34" charset="-120"/>
                        </a:rPr>
                        <a:t>(</a:t>
                      </a:r>
                      <a:r>
                        <a:rPr lang="zh-TW" sz="1400" b="1" kern="100" dirty="0">
                          <a:solidFill>
                            <a:srgbClr val="C00000"/>
                          </a:solidFill>
                          <a:effectLst/>
                          <a:latin typeface="微軟正黑體" panose="020B0604030504040204" pitchFamily="34" charset="-120"/>
                          <a:ea typeface="微軟正黑體" panose="020B0604030504040204" pitchFamily="34" charset="-120"/>
                        </a:rPr>
                        <a:t>所</a:t>
                      </a:r>
                      <a:r>
                        <a:rPr lang="en-US" sz="1400" b="1" kern="100" dirty="0">
                          <a:solidFill>
                            <a:srgbClr val="C00000"/>
                          </a:solidFill>
                          <a:effectLst/>
                          <a:latin typeface="微軟正黑體" panose="020B0604030504040204" pitchFamily="34" charset="-120"/>
                          <a:ea typeface="微軟正黑體" panose="020B0604030504040204" pitchFamily="34" charset="-120"/>
                        </a:rPr>
                        <a:t>)</a:t>
                      </a:r>
                      <a:r>
                        <a:rPr lang="zh-TW" sz="1400" b="1" kern="100" dirty="0">
                          <a:solidFill>
                            <a:srgbClr val="C00000"/>
                          </a:solidFill>
                          <a:effectLst/>
                          <a:latin typeface="微軟正黑體" panose="020B0604030504040204" pitchFamily="34" charset="-120"/>
                          <a:ea typeface="微軟正黑體" panose="020B0604030504040204" pitchFamily="34" charset="-120"/>
                        </a:rPr>
                        <a:t>、資工系</a:t>
                      </a:r>
                      <a:r>
                        <a:rPr lang="zh-TW" sz="1400" b="1" kern="100" dirty="0">
                          <a:effectLst/>
                          <a:latin typeface="微軟正黑體" panose="020B0604030504040204" pitchFamily="34" charset="-120"/>
                          <a:ea typeface="微軟正黑體" panose="020B0604030504040204" pitchFamily="34" charset="-120"/>
                        </a:rPr>
                        <a:t>、幼保系、海青班</a:t>
                      </a:r>
                      <a:endParaRPr lang="zh-TW" sz="1400" b="1"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tc>
                  <a:txBody>
                    <a:bodyPr/>
                    <a:lstStyle/>
                    <a:p>
                      <a:pPr algn="ctr">
                        <a:lnSpc>
                          <a:spcPts val="1600"/>
                        </a:lnSpc>
                        <a:spcAft>
                          <a:spcPts val="0"/>
                        </a:spcAft>
                      </a:pPr>
                      <a:r>
                        <a:rPr lang="en-US" sz="1400" b="1" kern="100">
                          <a:effectLst/>
                          <a:latin typeface="微軟正黑體" panose="020B0604030504040204" pitchFamily="34" charset="-120"/>
                          <a:ea typeface="微軟正黑體" panose="020B0604030504040204" pitchFamily="34" charset="-120"/>
                        </a:rPr>
                        <a:t>1476</a:t>
                      </a:r>
                      <a:endParaRPr lang="zh-TW" sz="1400" b="1" kern="10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extLst>
                  <a:ext uri="{0D108BD9-81ED-4DB2-BD59-A6C34878D82A}">
                    <a16:rowId xmlns="" xmlns:a16="http://schemas.microsoft.com/office/drawing/2014/main" val="1673287545"/>
                  </a:ext>
                </a:extLst>
              </a:tr>
              <a:tr h="781862">
                <a:tc>
                  <a:txBody>
                    <a:bodyPr/>
                    <a:lstStyle/>
                    <a:p>
                      <a:pPr algn="l">
                        <a:lnSpc>
                          <a:spcPts val="1600"/>
                        </a:lnSpc>
                        <a:spcAft>
                          <a:spcPts val="0"/>
                        </a:spcAft>
                      </a:pPr>
                      <a:r>
                        <a:rPr lang="zh-TW" altLang="en-US" sz="1400" b="1" kern="100" dirty="0" smtClean="0">
                          <a:effectLst/>
                          <a:latin typeface="微軟正黑體" panose="020B0604030504040204" pitchFamily="34" charset="-120"/>
                          <a:ea typeface="微軟正黑體" panose="020B0604030504040204" pitchFamily="34" charset="-120"/>
                        </a:rPr>
                        <a:t>   </a:t>
                      </a:r>
                      <a:r>
                        <a:rPr lang="zh-TW" sz="1400" b="1" kern="100" dirty="0" smtClean="0">
                          <a:effectLst/>
                          <a:latin typeface="微軟正黑體" panose="020B0604030504040204" pitchFamily="34" charset="-120"/>
                          <a:ea typeface="微軟正黑體" panose="020B0604030504040204" pitchFamily="34" charset="-120"/>
                        </a:rPr>
                        <a:t>蔡依玲</a:t>
                      </a:r>
                      <a:endParaRPr lang="zh-TW" sz="1400" b="1"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tc>
                  <a:txBody>
                    <a:bodyPr/>
                    <a:lstStyle/>
                    <a:p>
                      <a:pPr>
                        <a:lnSpc>
                          <a:spcPts val="1600"/>
                        </a:lnSpc>
                        <a:spcAft>
                          <a:spcPts val="0"/>
                        </a:spcAft>
                      </a:pPr>
                      <a:r>
                        <a:rPr lang="zh-TW" sz="1400" b="1" kern="100">
                          <a:effectLst/>
                          <a:latin typeface="微軟正黑體" panose="020B0604030504040204" pitchFamily="34" charset="-120"/>
                          <a:ea typeface="微軟正黑體" panose="020B0604030504040204" pitchFamily="34" charset="-120"/>
                        </a:rPr>
                        <a:t>老福系</a:t>
                      </a:r>
                      <a:r>
                        <a:rPr lang="en-US" sz="1400" b="1" kern="100">
                          <a:effectLst/>
                          <a:latin typeface="微軟正黑體" panose="020B0604030504040204" pitchFamily="34" charset="-120"/>
                          <a:ea typeface="微軟正黑體" panose="020B0604030504040204" pitchFamily="34" charset="-120"/>
                        </a:rPr>
                        <a:t>(</a:t>
                      </a:r>
                      <a:r>
                        <a:rPr lang="zh-TW" sz="1400" b="1" kern="100">
                          <a:effectLst/>
                          <a:latin typeface="微軟正黑體" panose="020B0604030504040204" pitchFamily="34" charset="-120"/>
                          <a:ea typeface="微軟正黑體" panose="020B0604030504040204" pitchFamily="34" charset="-120"/>
                        </a:rPr>
                        <a:t>所</a:t>
                      </a:r>
                      <a:r>
                        <a:rPr lang="en-US" sz="1400" b="1" kern="100">
                          <a:effectLst/>
                          <a:latin typeface="微軟正黑體" panose="020B0604030504040204" pitchFamily="34" charset="-120"/>
                          <a:ea typeface="微軟正黑體" panose="020B0604030504040204" pitchFamily="34" charset="-120"/>
                        </a:rPr>
                        <a:t>)</a:t>
                      </a:r>
                      <a:r>
                        <a:rPr lang="zh-TW" sz="1400" b="1" kern="100">
                          <a:effectLst/>
                          <a:latin typeface="微軟正黑體" panose="020B0604030504040204" pitchFamily="34" charset="-120"/>
                          <a:ea typeface="微軟正黑體" panose="020B0604030504040204" pitchFamily="34" charset="-120"/>
                        </a:rPr>
                        <a:t>、國際語言系、文創系、運休系、美髮科系</a:t>
                      </a:r>
                      <a:endParaRPr lang="zh-TW" sz="1400" b="1" kern="10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tc>
                  <a:txBody>
                    <a:bodyPr/>
                    <a:lstStyle/>
                    <a:p>
                      <a:pPr algn="ctr">
                        <a:lnSpc>
                          <a:spcPts val="1600"/>
                        </a:lnSpc>
                        <a:spcAft>
                          <a:spcPts val="0"/>
                        </a:spcAft>
                      </a:pPr>
                      <a:r>
                        <a:rPr lang="en-US" sz="1400" b="1" kern="100">
                          <a:effectLst/>
                          <a:latin typeface="微軟正黑體" panose="020B0604030504040204" pitchFamily="34" charset="-120"/>
                          <a:ea typeface="微軟正黑體" panose="020B0604030504040204" pitchFamily="34" charset="-120"/>
                        </a:rPr>
                        <a:t>1477</a:t>
                      </a:r>
                      <a:endParaRPr lang="zh-TW" sz="1400" b="1" kern="10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extLst>
                  <a:ext uri="{0D108BD9-81ED-4DB2-BD59-A6C34878D82A}">
                    <a16:rowId xmlns="" xmlns:a16="http://schemas.microsoft.com/office/drawing/2014/main" val="679939666"/>
                  </a:ext>
                </a:extLst>
              </a:tr>
              <a:tr h="787466">
                <a:tc>
                  <a:txBody>
                    <a:bodyPr/>
                    <a:lstStyle/>
                    <a:p>
                      <a:pPr algn="l">
                        <a:lnSpc>
                          <a:spcPts val="1600"/>
                        </a:lnSpc>
                        <a:spcAft>
                          <a:spcPts val="0"/>
                        </a:spcAft>
                      </a:pPr>
                      <a:r>
                        <a:rPr lang="zh-TW" altLang="en-US" sz="1400" b="1" kern="100" dirty="0" smtClean="0">
                          <a:effectLst/>
                          <a:latin typeface="微軟正黑體" panose="020B0604030504040204" pitchFamily="34" charset="-120"/>
                          <a:ea typeface="微軟正黑體" panose="020B0604030504040204" pitchFamily="34" charset="-120"/>
                        </a:rPr>
                        <a:t>   </a:t>
                      </a:r>
                      <a:r>
                        <a:rPr lang="zh-TW" sz="1400" b="1" kern="100" dirty="0" smtClean="0">
                          <a:effectLst/>
                          <a:latin typeface="微軟正黑體" panose="020B0604030504040204" pitchFamily="34" charset="-120"/>
                          <a:ea typeface="微軟正黑體" panose="020B0604030504040204" pitchFamily="34" charset="-120"/>
                        </a:rPr>
                        <a:t>劉</a:t>
                      </a:r>
                      <a:r>
                        <a:rPr lang="zh-TW" sz="1400" b="1" kern="100" dirty="0">
                          <a:effectLst/>
                          <a:latin typeface="微軟正黑體" panose="020B0604030504040204" pitchFamily="34" charset="-120"/>
                          <a:ea typeface="微軟正黑體" panose="020B0604030504040204" pitchFamily="34" charset="-120"/>
                        </a:rPr>
                        <a:t>婉柔</a:t>
                      </a:r>
                      <a:endParaRPr lang="zh-TW" sz="1400" b="1"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tc>
                  <a:txBody>
                    <a:bodyPr/>
                    <a:lstStyle/>
                    <a:p>
                      <a:pPr>
                        <a:lnSpc>
                          <a:spcPts val="1600"/>
                        </a:lnSpc>
                        <a:spcAft>
                          <a:spcPts val="0"/>
                        </a:spcAft>
                      </a:pPr>
                      <a:r>
                        <a:rPr lang="zh-TW" sz="1400" b="1" kern="100">
                          <a:effectLst/>
                          <a:latin typeface="微軟正黑體" panose="020B0604030504040204" pitchFamily="34" charset="-120"/>
                          <a:ea typeface="微軟正黑體" panose="020B0604030504040204" pitchFamily="34" charset="-120"/>
                        </a:rPr>
                        <a:t>營養系暨營醫所、生科系</a:t>
                      </a:r>
                      <a:r>
                        <a:rPr lang="en-US" sz="1400" b="1" kern="100">
                          <a:effectLst/>
                          <a:latin typeface="微軟正黑體" panose="020B0604030504040204" pitchFamily="34" charset="-120"/>
                          <a:ea typeface="微軟正黑體" panose="020B0604030504040204" pitchFamily="34" charset="-120"/>
                        </a:rPr>
                        <a:t>(</a:t>
                      </a:r>
                      <a:r>
                        <a:rPr lang="zh-TW" sz="1400" b="1" kern="100">
                          <a:effectLst/>
                          <a:latin typeface="微軟正黑體" panose="020B0604030504040204" pitchFamily="34" charset="-120"/>
                          <a:ea typeface="微軟正黑體" panose="020B0604030504040204" pitchFamily="34" charset="-120"/>
                        </a:rPr>
                        <a:t>所</a:t>
                      </a:r>
                      <a:r>
                        <a:rPr lang="en-US" sz="1400" b="1" kern="100">
                          <a:effectLst/>
                          <a:latin typeface="微軟正黑體" panose="020B0604030504040204" pitchFamily="34" charset="-120"/>
                          <a:ea typeface="微軟正黑體" panose="020B0604030504040204" pitchFamily="34" charset="-120"/>
                        </a:rPr>
                        <a:t>)</a:t>
                      </a:r>
                      <a:r>
                        <a:rPr lang="zh-TW" sz="1400" b="1" kern="100">
                          <a:effectLst/>
                          <a:latin typeface="微軟正黑體" panose="020B0604030504040204" pitchFamily="34" charset="-120"/>
                          <a:ea typeface="微軟正黑體" panose="020B0604030504040204" pitchFamily="34" charset="-120"/>
                        </a:rPr>
                        <a:t>、物治系、語聽系、醫工系、動保學程</a:t>
                      </a:r>
                      <a:endParaRPr lang="zh-TW" sz="1400" b="1" kern="10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tc>
                  <a:txBody>
                    <a:bodyPr/>
                    <a:lstStyle/>
                    <a:p>
                      <a:pPr algn="ctr">
                        <a:lnSpc>
                          <a:spcPts val="1600"/>
                        </a:lnSpc>
                        <a:spcAft>
                          <a:spcPts val="0"/>
                        </a:spcAft>
                      </a:pPr>
                      <a:r>
                        <a:rPr lang="en-US" sz="1400" b="1" kern="100" dirty="0">
                          <a:effectLst/>
                          <a:latin typeface="微軟正黑體" panose="020B0604030504040204" pitchFamily="34" charset="-120"/>
                          <a:ea typeface="微軟正黑體" panose="020B0604030504040204" pitchFamily="34" charset="-120"/>
                        </a:rPr>
                        <a:t>1477</a:t>
                      </a:r>
                      <a:endParaRPr lang="zh-TW" sz="1400" b="1"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51435" marR="51435" marT="0" marB="0" anchor="ctr"/>
                </a:tc>
                <a:extLst>
                  <a:ext uri="{0D108BD9-81ED-4DB2-BD59-A6C34878D82A}">
                    <a16:rowId xmlns="" xmlns:a16="http://schemas.microsoft.com/office/drawing/2014/main" val="3332721647"/>
                  </a:ext>
                </a:extLst>
              </a:tr>
            </a:tbl>
          </a:graphicData>
        </a:graphic>
      </p:graphicFrame>
      <p:pic>
        <p:nvPicPr>
          <p:cNvPr id="7" name="圖片 6"/>
          <p:cNvPicPr>
            <a:picLocks noChangeAspect="1"/>
          </p:cNvPicPr>
          <p:nvPr/>
        </p:nvPicPr>
        <p:blipFill>
          <a:blip r:embed="rId3"/>
          <a:stretch>
            <a:fillRect/>
          </a:stretch>
        </p:blipFill>
        <p:spPr>
          <a:xfrm>
            <a:off x="1627011" y="3200667"/>
            <a:ext cx="455294" cy="572930"/>
          </a:xfrm>
          <a:prstGeom prst="rect">
            <a:avLst/>
          </a:prstGeom>
        </p:spPr>
      </p:pic>
      <p:pic>
        <p:nvPicPr>
          <p:cNvPr id="8" name="圖片 7"/>
          <p:cNvPicPr>
            <a:picLocks noChangeAspect="1"/>
          </p:cNvPicPr>
          <p:nvPr/>
        </p:nvPicPr>
        <p:blipFill>
          <a:blip r:embed="rId4"/>
          <a:stretch>
            <a:fillRect/>
          </a:stretch>
        </p:blipFill>
        <p:spPr>
          <a:xfrm rot="166766">
            <a:off x="1631021" y="4694493"/>
            <a:ext cx="417567" cy="564944"/>
          </a:xfrm>
          <a:prstGeom prst="rect">
            <a:avLst/>
          </a:prstGeom>
        </p:spPr>
      </p:pic>
      <p:pic>
        <p:nvPicPr>
          <p:cNvPr id="9" name="圖片 8"/>
          <p:cNvPicPr>
            <a:picLocks noChangeAspect="1"/>
          </p:cNvPicPr>
          <p:nvPr/>
        </p:nvPicPr>
        <p:blipFill>
          <a:blip r:embed="rId5"/>
          <a:stretch>
            <a:fillRect/>
          </a:stretch>
        </p:blipFill>
        <p:spPr>
          <a:xfrm rot="21415863">
            <a:off x="1642938" y="3936094"/>
            <a:ext cx="393735" cy="605567"/>
          </a:xfrm>
          <a:prstGeom prst="rect">
            <a:avLst/>
          </a:prstGeom>
        </p:spPr>
      </p:pic>
      <p:pic>
        <p:nvPicPr>
          <p:cNvPr id="10" name="圖片 9"/>
          <p:cNvPicPr>
            <a:picLocks noChangeAspect="1"/>
          </p:cNvPicPr>
          <p:nvPr/>
        </p:nvPicPr>
        <p:blipFill>
          <a:blip r:embed="rId6"/>
          <a:stretch>
            <a:fillRect/>
          </a:stretch>
        </p:blipFill>
        <p:spPr>
          <a:xfrm rot="284420">
            <a:off x="1622208" y="1742795"/>
            <a:ext cx="464900" cy="568601"/>
          </a:xfrm>
          <a:prstGeom prst="rect">
            <a:avLst/>
          </a:prstGeom>
        </p:spPr>
      </p:pic>
      <p:pic>
        <p:nvPicPr>
          <p:cNvPr id="11" name="圖片 10"/>
          <p:cNvPicPr>
            <a:picLocks noChangeAspect="1"/>
          </p:cNvPicPr>
          <p:nvPr/>
        </p:nvPicPr>
        <p:blipFill>
          <a:blip r:embed="rId7"/>
          <a:stretch>
            <a:fillRect/>
          </a:stretch>
        </p:blipFill>
        <p:spPr>
          <a:xfrm>
            <a:off x="1648125" y="2462507"/>
            <a:ext cx="413066" cy="559982"/>
          </a:xfrm>
          <a:prstGeom prst="rect">
            <a:avLst/>
          </a:prstGeom>
        </p:spPr>
      </p:pic>
    </p:spTree>
    <p:extLst>
      <p:ext uri="{BB962C8B-B14F-4D97-AF65-F5344CB8AC3E}">
        <p14:creationId xmlns:p14="http://schemas.microsoft.com/office/powerpoint/2010/main" val="4430494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331640" y="96996"/>
            <a:ext cx="6552728" cy="646331"/>
          </a:xfrm>
          <a:prstGeom prst="rect">
            <a:avLst/>
          </a:prstGeom>
          <a:solidFill>
            <a:srgbClr val="FFFFCC"/>
          </a:solidFill>
        </p:spPr>
        <p:txBody>
          <a:bodyPr wrap="square" rtlCol="0">
            <a:spAutoFit/>
          </a:bodyPr>
          <a:lstStyle/>
          <a:p>
            <a:pPr algn="ctr"/>
            <a:r>
              <a:rPr lang="zh-TW" altLang="en-US" sz="3600" b="1" dirty="0" smtClean="0">
                <a:latin typeface="微軟正黑體" panose="020B0604030504040204" pitchFamily="34" charset="-120"/>
                <a:ea typeface="微軟正黑體" panose="020B0604030504040204" pitchFamily="34" charset="-120"/>
              </a:rPr>
              <a:t>諮商輔導中心重要業務簡介</a:t>
            </a:r>
            <a:endParaRPr lang="zh-TW" altLang="en-US" sz="3600" b="1" dirty="0">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467544" y="836712"/>
            <a:ext cx="7560840" cy="3416320"/>
          </a:xfrm>
          <a:prstGeom prst="rect">
            <a:avLst/>
          </a:prstGeom>
          <a:noFill/>
        </p:spPr>
        <p:txBody>
          <a:bodyPr wrap="square" rtlCol="0">
            <a:spAutoFit/>
          </a:bodyPr>
          <a:lstStyle/>
          <a:p>
            <a:r>
              <a:rPr lang="zh-TW" altLang="en-US" sz="2800" b="1" dirty="0" smtClean="0">
                <a:solidFill>
                  <a:srgbClr val="542A00"/>
                </a:solidFill>
                <a:latin typeface="微軟正黑體" panose="020B0604030504040204" pitchFamily="34" charset="-120"/>
                <a:ea typeface="微軟正黑體" panose="020B0604030504040204" pitchFamily="34" charset="-120"/>
              </a:rPr>
              <a:t>一、發展性輔導</a:t>
            </a:r>
            <a:r>
              <a:rPr lang="en-US" altLang="zh-TW" sz="2800" b="1" dirty="0" smtClean="0">
                <a:solidFill>
                  <a:srgbClr val="542A00"/>
                </a:solidFill>
                <a:latin typeface="微軟正黑體" panose="020B0604030504040204" pitchFamily="34" charset="-120"/>
                <a:ea typeface="微軟正黑體" panose="020B0604030504040204" pitchFamily="34" charset="-120"/>
              </a:rPr>
              <a:t>(</a:t>
            </a:r>
            <a:r>
              <a:rPr lang="zh-TW" altLang="en-US" sz="2800" b="1" dirty="0" smtClean="0">
                <a:solidFill>
                  <a:srgbClr val="542A00"/>
                </a:solidFill>
                <a:latin typeface="微軟正黑體" panose="020B0604030504040204" pitchFamily="34" charset="-120"/>
                <a:ea typeface="微軟正黑體" panose="020B0604030504040204" pitchFamily="34" charset="-120"/>
              </a:rPr>
              <a:t>辦理輔導活動</a:t>
            </a:r>
            <a:r>
              <a:rPr lang="en-US" altLang="zh-TW" sz="2800" b="1" dirty="0" smtClean="0">
                <a:solidFill>
                  <a:srgbClr val="542A00"/>
                </a:solidFill>
                <a:latin typeface="微軟正黑體" panose="020B0604030504040204" pitchFamily="34" charset="-120"/>
                <a:ea typeface="微軟正黑體" panose="020B0604030504040204" pitchFamily="34" charset="-120"/>
              </a:rPr>
              <a:t>)</a:t>
            </a:r>
          </a:p>
          <a:p>
            <a:endParaRPr lang="en-US" altLang="zh-TW" sz="2800" dirty="0" smtClean="0">
              <a:latin typeface="微軟正黑體" panose="020B0604030504040204" pitchFamily="34" charset="-120"/>
              <a:ea typeface="微軟正黑體" panose="020B0604030504040204" pitchFamily="34" charset="-120"/>
            </a:endParaRPr>
          </a:p>
          <a:p>
            <a:endParaRPr lang="en-US" altLang="zh-TW" sz="2800" dirty="0" smtClean="0">
              <a:latin typeface="微軟正黑體" panose="020B0604030504040204" pitchFamily="34" charset="-120"/>
              <a:ea typeface="微軟正黑體" panose="020B0604030504040204" pitchFamily="34" charset="-120"/>
            </a:endParaRPr>
          </a:p>
          <a:p>
            <a:endParaRPr lang="en-US" altLang="zh-TW" sz="2800" dirty="0" smtClean="0">
              <a:latin typeface="微軟正黑體" panose="020B0604030504040204" pitchFamily="34" charset="-120"/>
              <a:ea typeface="微軟正黑體" panose="020B0604030504040204" pitchFamily="34" charset="-120"/>
            </a:endParaRPr>
          </a:p>
          <a:p>
            <a:endParaRPr lang="en-US" altLang="zh-TW" sz="2800" dirty="0" smtClean="0">
              <a:latin typeface="微軟正黑體" panose="020B0604030504040204" pitchFamily="34" charset="-120"/>
              <a:ea typeface="微軟正黑體" panose="020B0604030504040204" pitchFamily="34" charset="-120"/>
            </a:endParaRPr>
          </a:p>
          <a:p>
            <a:pPr>
              <a:spcBef>
                <a:spcPts val="2400"/>
              </a:spcBef>
            </a:pPr>
            <a:r>
              <a:rPr lang="zh-TW" altLang="en-US" sz="2800" b="1" dirty="0" smtClean="0">
                <a:solidFill>
                  <a:srgbClr val="542A00"/>
                </a:solidFill>
                <a:latin typeface="微軟正黑體" panose="020B0604030504040204" pitchFamily="34" charset="-120"/>
                <a:ea typeface="微軟正黑體" panose="020B0604030504040204" pitchFamily="34" charset="-120"/>
              </a:rPr>
              <a:t>二、介入性、處遇性輔導</a:t>
            </a:r>
            <a:endParaRPr lang="en-US" altLang="zh-TW" sz="2800" b="1" dirty="0" smtClean="0">
              <a:solidFill>
                <a:srgbClr val="542A00"/>
              </a:solidFill>
              <a:latin typeface="微軟正黑體" panose="020B0604030504040204" pitchFamily="34" charset="-120"/>
              <a:ea typeface="微軟正黑體" panose="020B0604030504040204" pitchFamily="34" charset="-120"/>
            </a:endParaRPr>
          </a:p>
          <a:p>
            <a:endParaRPr lang="zh-TW" altLang="en-US" sz="2800"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nvPr>
        </p:nvGraphicFramePr>
        <p:xfrm>
          <a:off x="593557" y="1340768"/>
          <a:ext cx="8028893" cy="1651000"/>
        </p:xfrm>
        <a:graphic>
          <a:graphicData uri="http://schemas.openxmlformats.org/drawingml/2006/table">
            <a:tbl>
              <a:tblPr firstRow="1">
                <a:tableStyleId>{F5AB1C69-6EDB-4FF4-983F-18BD219EF322}</a:tableStyleId>
              </a:tblPr>
              <a:tblGrid>
                <a:gridCol w="1439141">
                  <a:extLst>
                    <a:ext uri="{9D8B030D-6E8A-4147-A177-3AD203B41FA5}">
                      <a16:colId xmlns="" xmlns:a16="http://schemas.microsoft.com/office/drawing/2014/main" val="825268445"/>
                    </a:ext>
                  </a:extLst>
                </a:gridCol>
                <a:gridCol w="3332748">
                  <a:extLst>
                    <a:ext uri="{9D8B030D-6E8A-4147-A177-3AD203B41FA5}">
                      <a16:colId xmlns="" xmlns:a16="http://schemas.microsoft.com/office/drawing/2014/main" val="2289277695"/>
                    </a:ext>
                  </a:extLst>
                </a:gridCol>
                <a:gridCol w="3257004">
                  <a:extLst>
                    <a:ext uri="{9D8B030D-6E8A-4147-A177-3AD203B41FA5}">
                      <a16:colId xmlns="" xmlns:a16="http://schemas.microsoft.com/office/drawing/2014/main" val="2486759638"/>
                    </a:ext>
                  </a:extLst>
                </a:gridCol>
              </a:tblGrid>
              <a:tr h="370840">
                <a:tc>
                  <a:txBody>
                    <a:bodyPr/>
                    <a:lstStyle/>
                    <a:p>
                      <a:pPr algn="ct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b="1" dirty="0" smtClean="0">
                          <a:latin typeface="微軟正黑體" panose="020B0604030504040204" pitchFamily="34" charset="-120"/>
                          <a:ea typeface="微軟正黑體" panose="020B0604030504040204" pitchFamily="34" charset="-120"/>
                        </a:rPr>
                        <a:t>學生</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b="1" dirty="0" smtClean="0">
                          <a:latin typeface="微軟正黑體" panose="020B0604030504040204" pitchFamily="34" charset="-120"/>
                          <a:ea typeface="微軟正黑體" panose="020B0604030504040204" pitchFamily="34" charset="-120"/>
                        </a:rPr>
                        <a:t>教師</a:t>
                      </a:r>
                      <a:endParaRPr lang="zh-TW" altLang="en-US" sz="1800"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3808638813"/>
                  </a:ext>
                </a:extLst>
              </a:tr>
              <a:tr h="370840">
                <a:tc>
                  <a:txBody>
                    <a:bodyPr/>
                    <a:lstStyle/>
                    <a:p>
                      <a:pPr algn="ctr"/>
                      <a:r>
                        <a:rPr lang="zh-TW" altLang="en-US" sz="1800" b="1" dirty="0" smtClean="0">
                          <a:solidFill>
                            <a:schemeClr val="tx1">
                              <a:lumMod val="65000"/>
                              <a:lumOff val="35000"/>
                            </a:schemeClr>
                          </a:solidFill>
                          <a:latin typeface="微軟正黑體" panose="020B0604030504040204" pitchFamily="34" charset="-120"/>
                          <a:ea typeface="微軟正黑體" panose="020B0604030504040204" pitchFamily="34" charset="-120"/>
                        </a:rPr>
                        <a:t>議題</a:t>
                      </a:r>
                      <a:endParaRPr lang="zh-TW" altLang="en-US" sz="1800" b="1" dirty="0">
                        <a:solidFill>
                          <a:schemeClr val="tx1">
                            <a:lumMod val="65000"/>
                            <a:lumOff val="35000"/>
                          </a:schemeClr>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b="1" dirty="0" smtClean="0">
                          <a:solidFill>
                            <a:schemeClr val="tx1">
                              <a:lumMod val="65000"/>
                              <a:lumOff val="35000"/>
                            </a:schemeClr>
                          </a:solidFill>
                          <a:latin typeface="微軟正黑體" panose="020B0604030504040204" pitchFamily="34" charset="-120"/>
                          <a:ea typeface="微軟正黑體" panose="020B0604030504040204" pitchFamily="34" charset="-120"/>
                        </a:rPr>
                        <a:t>生命教育、性別平等教育、</a:t>
                      </a:r>
                      <a:endParaRPr lang="en-US" altLang="zh-TW" sz="1800"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algn="ctr"/>
                      <a:r>
                        <a:rPr lang="zh-TW" altLang="en-US" sz="1800" b="1" dirty="0" smtClean="0">
                          <a:solidFill>
                            <a:schemeClr val="tx1">
                              <a:lumMod val="65000"/>
                              <a:lumOff val="35000"/>
                            </a:schemeClr>
                          </a:solidFill>
                          <a:latin typeface="微軟正黑體" panose="020B0604030504040204" pitchFamily="34" charset="-120"/>
                          <a:ea typeface="微軟正黑體" panose="020B0604030504040204" pitchFamily="34" charset="-120"/>
                        </a:rPr>
                        <a:t>生涯、學習</a:t>
                      </a:r>
                      <a:endParaRPr lang="zh-TW" altLang="en-US" sz="1800" b="1" dirty="0">
                        <a:solidFill>
                          <a:schemeClr val="tx1">
                            <a:lumMod val="65000"/>
                            <a:lumOff val="35000"/>
                          </a:schemeClr>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b="1" dirty="0" smtClean="0">
                          <a:solidFill>
                            <a:schemeClr val="tx1">
                              <a:lumMod val="65000"/>
                              <a:lumOff val="35000"/>
                            </a:schemeClr>
                          </a:solidFill>
                          <a:latin typeface="微軟正黑體" panose="020B0604030504040204" pitchFamily="34" charset="-120"/>
                          <a:ea typeface="微軟正黑體" panose="020B0604030504040204" pitchFamily="34" charset="-120"/>
                        </a:rPr>
                        <a:t>生命教育、性別平等教育</a:t>
                      </a:r>
                      <a:endParaRPr lang="zh-TW" altLang="en-US" sz="1800" b="1" dirty="0">
                        <a:solidFill>
                          <a:schemeClr val="tx1">
                            <a:lumMod val="65000"/>
                            <a:lumOff val="35000"/>
                          </a:schemeClr>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140425865"/>
                  </a:ext>
                </a:extLst>
              </a:tr>
              <a:tr h="370840">
                <a:tc>
                  <a:txBody>
                    <a:bodyPr/>
                    <a:lstStyle/>
                    <a:p>
                      <a:pPr algn="ctr"/>
                      <a:r>
                        <a:rPr lang="zh-TW" altLang="en-US" sz="1800" b="1" dirty="0" smtClean="0">
                          <a:solidFill>
                            <a:schemeClr val="tx1">
                              <a:lumMod val="65000"/>
                              <a:lumOff val="35000"/>
                            </a:schemeClr>
                          </a:solidFill>
                          <a:latin typeface="微軟正黑體" panose="020B0604030504040204" pitchFamily="34" charset="-120"/>
                          <a:ea typeface="微軟正黑體" panose="020B0604030504040204" pitchFamily="34" charset="-120"/>
                        </a:rPr>
                        <a:t>形式</a:t>
                      </a:r>
                      <a:endParaRPr lang="zh-TW" altLang="en-US" sz="1800" b="1" dirty="0">
                        <a:solidFill>
                          <a:schemeClr val="tx1">
                            <a:lumMod val="65000"/>
                            <a:lumOff val="35000"/>
                          </a:schemeClr>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b="1" dirty="0" smtClean="0">
                          <a:solidFill>
                            <a:schemeClr val="tx1">
                              <a:lumMod val="65000"/>
                              <a:lumOff val="35000"/>
                            </a:schemeClr>
                          </a:solidFill>
                          <a:latin typeface="微軟正黑體" panose="020B0604030504040204" pitchFamily="34" charset="-120"/>
                          <a:ea typeface="微軟正黑體" panose="020B0604030504040204" pitchFamily="34" charset="-120"/>
                        </a:rPr>
                        <a:t>成長團體、班級輔導、</a:t>
                      </a:r>
                      <a:endParaRPr lang="en-US" altLang="zh-TW" sz="1800"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algn="ctr"/>
                      <a:r>
                        <a:rPr lang="zh-TW" altLang="en-US" sz="1800" b="1" dirty="0" smtClean="0">
                          <a:solidFill>
                            <a:schemeClr val="tx1">
                              <a:lumMod val="65000"/>
                              <a:lumOff val="35000"/>
                            </a:schemeClr>
                          </a:solidFill>
                          <a:latin typeface="微軟正黑體" panose="020B0604030504040204" pitchFamily="34" charset="-120"/>
                          <a:ea typeface="微軟正黑體" panose="020B0604030504040204" pitchFamily="34" charset="-120"/>
                        </a:rPr>
                        <a:t>主題週、體驗活動、營隊</a:t>
                      </a:r>
                      <a:endParaRPr lang="zh-TW" altLang="en-US" sz="1800" b="1" dirty="0">
                        <a:solidFill>
                          <a:schemeClr val="tx1">
                            <a:lumMod val="65000"/>
                            <a:lumOff val="35000"/>
                          </a:schemeClr>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b="1" dirty="0" smtClean="0">
                          <a:solidFill>
                            <a:schemeClr val="tx1">
                              <a:lumMod val="65000"/>
                              <a:lumOff val="35000"/>
                            </a:schemeClr>
                          </a:solidFill>
                          <a:latin typeface="微軟正黑體" panose="020B0604030504040204" pitchFamily="34" charset="-120"/>
                          <a:ea typeface="微軟正黑體" panose="020B0604030504040204" pitchFamily="34" charset="-120"/>
                        </a:rPr>
                        <a:t>體驗活動、講座</a:t>
                      </a:r>
                      <a:endParaRPr lang="zh-TW" altLang="en-US" sz="1800" b="1" dirty="0">
                        <a:solidFill>
                          <a:schemeClr val="tx1">
                            <a:lumMod val="65000"/>
                            <a:lumOff val="35000"/>
                          </a:schemeClr>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4178128355"/>
                  </a:ext>
                </a:extLst>
              </a:tr>
            </a:tbl>
          </a:graphicData>
        </a:graphic>
      </p:graphicFrame>
      <p:graphicFrame>
        <p:nvGraphicFramePr>
          <p:cNvPr id="5" name="表格 4"/>
          <p:cNvGraphicFramePr>
            <a:graphicFrameLocks noGrp="1"/>
          </p:cNvGraphicFramePr>
          <p:nvPr>
            <p:extLst/>
          </p:nvPr>
        </p:nvGraphicFramePr>
        <p:xfrm>
          <a:off x="590376" y="3789040"/>
          <a:ext cx="8032074" cy="2377440"/>
        </p:xfrm>
        <a:graphic>
          <a:graphicData uri="http://schemas.openxmlformats.org/drawingml/2006/table">
            <a:tbl>
              <a:tblPr firstRow="1" bandRow="1">
                <a:tableStyleId>{00A15C55-8517-42AA-B614-E9B94910E393}</a:tableStyleId>
              </a:tblPr>
              <a:tblGrid>
                <a:gridCol w="722902">
                  <a:extLst>
                    <a:ext uri="{9D8B030D-6E8A-4147-A177-3AD203B41FA5}">
                      <a16:colId xmlns="" xmlns:a16="http://schemas.microsoft.com/office/drawing/2014/main" val="2013513141"/>
                    </a:ext>
                  </a:extLst>
                </a:gridCol>
                <a:gridCol w="2124597">
                  <a:extLst>
                    <a:ext uri="{9D8B030D-6E8A-4147-A177-3AD203B41FA5}">
                      <a16:colId xmlns="" xmlns:a16="http://schemas.microsoft.com/office/drawing/2014/main" val="693990177"/>
                    </a:ext>
                  </a:extLst>
                </a:gridCol>
                <a:gridCol w="1872208">
                  <a:extLst>
                    <a:ext uri="{9D8B030D-6E8A-4147-A177-3AD203B41FA5}">
                      <a16:colId xmlns="" xmlns:a16="http://schemas.microsoft.com/office/drawing/2014/main" val="2388378680"/>
                    </a:ext>
                  </a:extLst>
                </a:gridCol>
                <a:gridCol w="1944216">
                  <a:extLst>
                    <a:ext uri="{9D8B030D-6E8A-4147-A177-3AD203B41FA5}">
                      <a16:colId xmlns="" xmlns:a16="http://schemas.microsoft.com/office/drawing/2014/main" val="136867021"/>
                    </a:ext>
                  </a:extLst>
                </a:gridCol>
                <a:gridCol w="1368151">
                  <a:extLst>
                    <a:ext uri="{9D8B030D-6E8A-4147-A177-3AD203B41FA5}">
                      <a16:colId xmlns="" xmlns:a16="http://schemas.microsoft.com/office/drawing/2014/main" val="320132782"/>
                    </a:ext>
                  </a:extLst>
                </a:gridCol>
              </a:tblGrid>
              <a:tr h="524128">
                <a:tc>
                  <a:txBody>
                    <a:bodyPr/>
                    <a:lstStyle/>
                    <a:p>
                      <a:pPr algn="ctr"/>
                      <a:r>
                        <a:rPr lang="zh-TW" altLang="en-US" b="1" dirty="0" smtClean="0">
                          <a:latin typeface="微軟正黑體" panose="020B0604030504040204" pitchFamily="34" charset="-120"/>
                          <a:ea typeface="微軟正黑體" panose="020B0604030504040204" pitchFamily="34" charset="-120"/>
                        </a:rPr>
                        <a:t>學生情況</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b="1" dirty="0" smtClean="0">
                          <a:latin typeface="微軟正黑體" panose="020B0604030504040204" pitchFamily="34" charset="-120"/>
                          <a:ea typeface="微軟正黑體" panose="020B0604030504040204" pitchFamily="34" charset="-120"/>
                        </a:rPr>
                        <a:t>懷孕</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b="1" dirty="0" smtClean="0">
                          <a:latin typeface="微軟正黑體" panose="020B0604030504040204" pitchFamily="34" charset="-120"/>
                          <a:ea typeface="微軟正黑體" panose="020B0604030504040204" pitchFamily="34" charset="-120"/>
                        </a:rPr>
                        <a:t>自我傷害</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b="1" dirty="0" smtClean="0">
                          <a:latin typeface="微軟正黑體" panose="020B0604030504040204" pitchFamily="34" charset="-120"/>
                          <a:ea typeface="微軟正黑體" panose="020B0604030504040204" pitchFamily="34" charset="-120"/>
                        </a:rPr>
                        <a:t>家暴性侵</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b="1" dirty="0" smtClean="0">
                          <a:latin typeface="微軟正黑體" panose="020B0604030504040204" pitchFamily="34" charset="-120"/>
                          <a:ea typeface="微軟正黑體" panose="020B0604030504040204" pitchFamily="34" charset="-120"/>
                        </a:rPr>
                        <a:t>特殊教育</a:t>
                      </a:r>
                      <a:endParaRPr lang="en-US" altLang="zh-TW" b="1" dirty="0" smtClean="0">
                        <a:latin typeface="微軟正黑體" panose="020B0604030504040204" pitchFamily="34" charset="-120"/>
                        <a:ea typeface="微軟正黑體" panose="020B0604030504040204" pitchFamily="34" charset="-120"/>
                      </a:endParaRPr>
                    </a:p>
                    <a:p>
                      <a:pPr algn="ct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資源教室</a:t>
                      </a:r>
                      <a:r>
                        <a:rPr lang="en-US" altLang="zh-TW" b="1" dirty="0" smtClean="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504377375"/>
                  </a:ext>
                </a:extLst>
              </a:tr>
              <a:tr h="905473">
                <a:tc>
                  <a:txBody>
                    <a:bodyPr/>
                    <a:lstStyle/>
                    <a:p>
                      <a:pPr algn="ctr"/>
                      <a:r>
                        <a:rPr lang="zh-TW" altLang="en-US" b="1" dirty="0" smtClean="0">
                          <a:latin typeface="微軟正黑體" panose="020B0604030504040204" pitchFamily="34" charset="-120"/>
                          <a:ea typeface="微軟正黑體" panose="020B0604030504040204" pitchFamily="34" charset="-120"/>
                        </a:rPr>
                        <a:t>輔導機制</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marL="285750" indent="-285750" algn="l">
                        <a:buFont typeface="Arial" panose="020B0604020202020204" pitchFamily="34" charset="0"/>
                        <a:buChar char="•"/>
                      </a:pPr>
                      <a:r>
                        <a:rPr lang="en-US" altLang="zh-TW" b="1" dirty="0" smtClean="0">
                          <a:latin typeface="微軟正黑體" panose="020B0604030504040204" pitchFamily="34" charset="-120"/>
                          <a:ea typeface="微軟正黑體" panose="020B0604030504040204" pitchFamily="34" charset="-120"/>
                        </a:rPr>
                        <a:t>20</a:t>
                      </a:r>
                      <a:r>
                        <a:rPr lang="zh-TW" altLang="en-US" b="1" dirty="0" smtClean="0">
                          <a:latin typeface="微軟正黑體" panose="020B0604030504040204" pitchFamily="34" charset="-120"/>
                          <a:ea typeface="微軟正黑體" panose="020B0604030504040204" pitchFamily="34" charset="-120"/>
                        </a:rPr>
                        <a:t>歲以下且未婚</a:t>
                      </a:r>
                      <a:endParaRPr lang="en-US" altLang="zh-TW" b="1" dirty="0" smtClean="0">
                        <a:latin typeface="微軟正黑體" panose="020B0604030504040204" pitchFamily="34" charset="-120"/>
                        <a:ea typeface="微軟正黑體" panose="020B0604030504040204" pitchFamily="34" charset="-120"/>
                      </a:endParaRPr>
                    </a:p>
                    <a:p>
                      <a:pPr marL="285750" indent="-285750" algn="l">
                        <a:buFont typeface="Arial" panose="020B0604020202020204" pitchFamily="34" charset="0"/>
                        <a:buChar char="•"/>
                      </a:pPr>
                      <a:r>
                        <a:rPr lang="zh-TW" altLang="en-US" b="1" dirty="0" smtClean="0">
                          <a:latin typeface="微軟正黑體" panose="020B0604030504040204" pitchFamily="34" charset="-120"/>
                          <a:ea typeface="微軟正黑體" panose="020B0604030504040204" pitchFamily="34" charset="-120"/>
                        </a:rPr>
                        <a:t>有需求者</a:t>
                      </a:r>
                      <a:endParaRPr lang="en-US" altLang="zh-TW" b="1" dirty="0" smtClean="0">
                        <a:solidFill>
                          <a:srgbClr val="8A0000"/>
                        </a:solidFill>
                        <a:latin typeface="微軟正黑體" panose="020B0604030504040204" pitchFamily="34" charset="-120"/>
                        <a:ea typeface="微軟正黑體" panose="020B0604030504040204" pitchFamily="34" charset="-120"/>
                      </a:endParaRPr>
                    </a:p>
                    <a:p>
                      <a:pPr marL="0" indent="0" algn="l">
                        <a:buFont typeface="Arial" panose="020B0604020202020204" pitchFamily="34" charset="0"/>
                        <a:buNone/>
                      </a:pPr>
                      <a:r>
                        <a:rPr lang="zh-TW" altLang="en-US" b="1" dirty="0" smtClean="0">
                          <a:solidFill>
                            <a:srgbClr val="8A0000"/>
                          </a:solidFill>
                          <a:latin typeface="微軟正黑體" panose="020B0604030504040204" pitchFamily="34" charset="-120"/>
                          <a:ea typeface="微軟正黑體" panose="020B0604030504040204" pitchFamily="34" charset="-120"/>
                        </a:rPr>
                        <a:t>→成立工作小組， </a:t>
                      </a:r>
                      <a:endParaRPr lang="en-US" altLang="zh-TW" b="1" dirty="0" smtClean="0">
                        <a:solidFill>
                          <a:srgbClr val="8A0000"/>
                        </a:solidFill>
                        <a:latin typeface="微軟正黑體" panose="020B0604030504040204" pitchFamily="34" charset="-120"/>
                        <a:ea typeface="微軟正黑體" panose="020B0604030504040204" pitchFamily="34" charset="-120"/>
                      </a:endParaRPr>
                    </a:p>
                    <a:p>
                      <a:pPr marL="0" indent="0" algn="l">
                        <a:buFont typeface="Arial" panose="020B0604020202020204" pitchFamily="34" charset="0"/>
                        <a:buNone/>
                      </a:pPr>
                      <a:r>
                        <a:rPr lang="zh-TW" altLang="en-US" b="1" dirty="0" smtClean="0">
                          <a:solidFill>
                            <a:srgbClr val="8A0000"/>
                          </a:solidFill>
                          <a:latin typeface="微軟正黑體" panose="020B0604030504040204" pitchFamily="34" charset="-120"/>
                          <a:ea typeface="微軟正黑體" panose="020B0604030504040204" pitchFamily="34" charset="-120"/>
                        </a:rPr>
                        <a:t>    依學生需求跨單</a:t>
                      </a:r>
                      <a:endParaRPr lang="en-US" altLang="zh-TW" b="1" dirty="0" smtClean="0">
                        <a:solidFill>
                          <a:srgbClr val="8A0000"/>
                        </a:solidFill>
                        <a:latin typeface="微軟正黑體" panose="020B0604030504040204" pitchFamily="34" charset="-120"/>
                        <a:ea typeface="微軟正黑體" panose="020B0604030504040204" pitchFamily="34" charset="-120"/>
                      </a:endParaRPr>
                    </a:p>
                    <a:p>
                      <a:pPr marL="0" indent="0" algn="l">
                        <a:buFont typeface="Arial" panose="020B0604020202020204" pitchFamily="34" charset="0"/>
                        <a:buNone/>
                      </a:pPr>
                      <a:r>
                        <a:rPr lang="zh-TW" altLang="en-US" b="1" dirty="0" smtClean="0">
                          <a:solidFill>
                            <a:srgbClr val="8A0000"/>
                          </a:solidFill>
                          <a:latin typeface="微軟正黑體" panose="020B0604030504040204" pitchFamily="34" charset="-120"/>
                          <a:ea typeface="微軟正黑體" panose="020B0604030504040204" pitchFamily="34" charset="-120"/>
                        </a:rPr>
                        <a:t>    位合作協處</a:t>
                      </a:r>
                      <a:endParaRPr lang="zh-TW" altLang="en-US" b="1" dirty="0">
                        <a:solidFill>
                          <a:srgbClr val="8A0000"/>
                        </a:solidFill>
                        <a:latin typeface="微軟正黑體" panose="020B0604030504040204" pitchFamily="34" charset="-120"/>
                        <a:ea typeface="微軟正黑體" panose="020B0604030504040204" pitchFamily="34" charset="-120"/>
                      </a:endParaRPr>
                    </a:p>
                  </a:txBody>
                  <a:tcPr/>
                </a:tc>
                <a:tc>
                  <a:txBody>
                    <a:bodyPr/>
                    <a:lstStyle/>
                    <a:p>
                      <a:pPr marL="285750" indent="-285750" algn="l">
                        <a:buFont typeface="Arial" panose="020B0604020202020204" pitchFamily="34" charset="0"/>
                        <a:buChar char="•"/>
                      </a:pPr>
                      <a:r>
                        <a:rPr lang="zh-TW" altLang="en-US" b="1" dirty="0" smtClean="0">
                          <a:latin typeface="微軟正黑體" panose="020B0604030504040204" pitchFamily="34" charset="-120"/>
                          <a:ea typeface="微軟正黑體" panose="020B0604030504040204" pitchFamily="34" charset="-120"/>
                        </a:rPr>
                        <a:t>有意念→諮輔追蹤輔導</a:t>
                      </a:r>
                      <a:endParaRPr lang="en-US" altLang="zh-TW" b="1" dirty="0" smtClean="0">
                        <a:latin typeface="微軟正黑體" panose="020B0604030504040204" pitchFamily="34" charset="-120"/>
                        <a:ea typeface="微軟正黑體" panose="020B0604030504040204" pitchFamily="34" charset="-120"/>
                      </a:endParaRPr>
                    </a:p>
                    <a:p>
                      <a:pPr marL="285750" indent="-285750" algn="l">
                        <a:buFont typeface="Arial" panose="020B0604020202020204" pitchFamily="34" charset="0"/>
                        <a:buChar char="•"/>
                      </a:pPr>
                      <a:r>
                        <a:rPr lang="zh-TW" altLang="en-US" b="1" dirty="0" smtClean="0">
                          <a:latin typeface="微軟正黑體" panose="020B0604030504040204" pitchFamily="34" charset="-120"/>
                          <a:ea typeface="微軟正黑體" panose="020B0604030504040204" pitchFamily="34" charset="-120"/>
                        </a:rPr>
                        <a:t>有計畫→通知重要他人</a:t>
                      </a:r>
                      <a:endParaRPr lang="en-US" altLang="zh-TW" b="1" dirty="0" smtClean="0">
                        <a:latin typeface="微軟正黑體" panose="020B0604030504040204" pitchFamily="34" charset="-120"/>
                        <a:ea typeface="微軟正黑體" panose="020B0604030504040204" pitchFamily="34" charset="-120"/>
                      </a:endParaRPr>
                    </a:p>
                    <a:p>
                      <a:pPr marL="285750" indent="-285750" algn="l">
                        <a:buFont typeface="Arial" panose="020B0604020202020204" pitchFamily="34" charset="0"/>
                        <a:buChar char="•"/>
                      </a:pPr>
                      <a:r>
                        <a:rPr lang="zh-TW" altLang="en-US" b="1" dirty="0" smtClean="0">
                          <a:latin typeface="微軟正黑體" panose="020B0604030504040204" pitchFamily="34" charset="-120"/>
                          <a:ea typeface="微軟正黑體" panose="020B0604030504040204" pitchFamily="34" charset="-120"/>
                        </a:rPr>
                        <a:t>有行動→跨單位合作協處</a:t>
                      </a:r>
                      <a:endParaRPr lang="zh-TW" altLang="en-US" b="1" dirty="0">
                        <a:latin typeface="微軟正黑體" panose="020B0604030504040204" pitchFamily="34" charset="-120"/>
                        <a:ea typeface="微軟正黑體" panose="020B0604030504040204" pitchFamily="34" charset="-120"/>
                      </a:endParaRPr>
                    </a:p>
                  </a:txBody>
                  <a:tcPr/>
                </a:tc>
                <a:tc>
                  <a:txBody>
                    <a:bodyPr/>
                    <a:lstStyle/>
                    <a:p>
                      <a:pPr marL="285750" indent="-285750" algn="l">
                        <a:buFont typeface="Arial" panose="020B0604020202020204" pitchFamily="34" charset="0"/>
                        <a:buChar char="•"/>
                      </a:pPr>
                      <a:r>
                        <a:rPr lang="zh-TW" altLang="en-US" b="1" dirty="0" smtClean="0">
                          <a:latin typeface="微軟正黑體" panose="020B0604030504040204" pitchFamily="34" charset="-120"/>
                          <a:ea typeface="微軟正黑體" panose="020B0604030504040204" pitchFamily="34" charset="-120"/>
                        </a:rPr>
                        <a:t>得知疑似個案進行通報</a:t>
                      </a:r>
                      <a:endParaRPr lang="en-US" altLang="zh-TW" b="1" dirty="0" smtClean="0">
                        <a:latin typeface="微軟正黑體" panose="020B0604030504040204" pitchFamily="34" charset="-120"/>
                        <a:ea typeface="微軟正黑體" panose="020B0604030504040204" pitchFamily="34" charset="-120"/>
                      </a:endParaRPr>
                    </a:p>
                    <a:p>
                      <a:pPr marL="285750" indent="-285750" algn="l">
                        <a:buFont typeface="Arial" panose="020B0604020202020204" pitchFamily="34" charset="0"/>
                        <a:buChar char="•"/>
                      </a:pPr>
                      <a:r>
                        <a:rPr lang="zh-TW" altLang="en-US" b="1" dirty="0" smtClean="0">
                          <a:latin typeface="微軟正黑體" panose="020B0604030504040204" pitchFamily="34" charset="-120"/>
                          <a:ea typeface="微軟正黑體" panose="020B0604030504040204" pitchFamily="34" charset="-120"/>
                        </a:rPr>
                        <a:t>接獲校外知會，啟動校內輔導機制，跨單位合作協處</a:t>
                      </a:r>
                      <a:endParaRPr lang="zh-TW" altLang="en-US" b="1" dirty="0">
                        <a:latin typeface="微軟正黑體" panose="020B0604030504040204" pitchFamily="34" charset="-120"/>
                        <a:ea typeface="微軟正黑體" panose="020B0604030504040204" pitchFamily="34" charset="-120"/>
                      </a:endParaRPr>
                    </a:p>
                  </a:txBody>
                  <a:tcPr/>
                </a:tc>
                <a:tc>
                  <a:txBody>
                    <a:bodyPr/>
                    <a:lstStyle/>
                    <a:p>
                      <a:pPr algn="l"/>
                      <a:r>
                        <a:rPr lang="zh-TW" altLang="en-US" b="1" dirty="0" smtClean="0">
                          <a:latin typeface="微軟正黑體" panose="020B0604030504040204" pitchFamily="34" charset="-120"/>
                          <a:ea typeface="微軟正黑體" panose="020B0604030504040204" pitchFamily="34" charset="-120"/>
                        </a:rPr>
                        <a:t>透過</a:t>
                      </a:r>
                      <a:r>
                        <a:rPr lang="en-US" altLang="zh-TW" b="1" dirty="0" smtClean="0">
                          <a:latin typeface="微軟正黑體" panose="020B0604030504040204" pitchFamily="34" charset="-120"/>
                          <a:ea typeface="微軟正黑體" panose="020B0604030504040204" pitchFamily="34" charset="-120"/>
                        </a:rPr>
                        <a:t>ISP</a:t>
                      </a:r>
                      <a:r>
                        <a:rPr lang="en-US" altLang="zh-TW" sz="1400" b="1" dirty="0" smtClean="0">
                          <a:solidFill>
                            <a:srgbClr val="542A00"/>
                          </a:solidFill>
                          <a:latin typeface="微軟正黑體" panose="020B0604030504040204" pitchFamily="34" charset="-120"/>
                          <a:ea typeface="微軟正黑體" panose="020B0604030504040204" pitchFamily="34" charset="-120"/>
                        </a:rPr>
                        <a:t>(</a:t>
                      </a:r>
                      <a:r>
                        <a:rPr lang="zh-TW" altLang="en-US" sz="1400" b="1" dirty="0" smtClean="0">
                          <a:solidFill>
                            <a:srgbClr val="542A00"/>
                          </a:solidFill>
                          <a:latin typeface="微軟正黑體" panose="020B0604030504040204" pitchFamily="34" charset="-120"/>
                          <a:ea typeface="微軟正黑體" panose="020B0604030504040204" pitchFamily="34" charset="-120"/>
                        </a:rPr>
                        <a:t>個別化支持計畫</a:t>
                      </a:r>
                      <a:r>
                        <a:rPr lang="en-US" altLang="zh-TW" sz="1400" b="1" dirty="0" smtClean="0">
                          <a:solidFill>
                            <a:srgbClr val="542A00"/>
                          </a:solidFill>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提供生活、學習、社會、心理等各方面輔導協助</a:t>
                      </a:r>
                      <a:endParaRPr lang="zh-TW" altLang="en-US" b="1" dirty="0">
                        <a:latin typeface="微軟正黑體" panose="020B0604030504040204" pitchFamily="34" charset="-120"/>
                        <a:ea typeface="微軟正黑體" panose="020B0604030504040204" pitchFamily="34" charset="-120"/>
                      </a:endParaRPr>
                    </a:p>
                  </a:txBody>
                  <a:tcPr/>
                </a:tc>
                <a:extLst>
                  <a:ext uri="{0D108BD9-81ED-4DB2-BD59-A6C34878D82A}">
                    <a16:rowId xmlns="" xmlns:a16="http://schemas.microsoft.com/office/drawing/2014/main" val="1688459056"/>
                  </a:ext>
                </a:extLst>
              </a:tr>
            </a:tbl>
          </a:graphicData>
        </a:graphic>
      </p:graphicFrame>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3812" y="-13522"/>
            <a:ext cx="1057275" cy="1057275"/>
          </a:xfrm>
          <a:prstGeom prst="rect">
            <a:avLst/>
          </a:prstGeom>
        </p:spPr>
      </p:pic>
    </p:spTree>
    <p:extLst>
      <p:ext uri="{BB962C8B-B14F-4D97-AF65-F5344CB8AC3E}">
        <p14:creationId xmlns:p14="http://schemas.microsoft.com/office/powerpoint/2010/main" val="2809727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3378" y="74266"/>
            <a:ext cx="8229600" cy="618430"/>
          </a:xfrm>
        </p:spPr>
        <p:txBody>
          <a:bodyPr/>
          <a:lstStyle/>
          <a:p>
            <a:pPr algn="l"/>
            <a:r>
              <a:rPr kumimoji="1" lang="zh-TW" altLang="en-US" sz="2800" b="1" dirty="0" smtClean="0">
                <a:solidFill>
                  <a:srgbClr val="542A00"/>
                </a:solidFill>
                <a:latin typeface="微軟正黑體" panose="020B0604030504040204" pitchFamily="34" charset="-120"/>
                <a:ea typeface="微軟正黑體" panose="020B0604030504040204" pitchFamily="34" charset="-120"/>
                <a:cs typeface="+mn-cs"/>
              </a:rPr>
              <a:t>三、班級</a:t>
            </a:r>
            <a:r>
              <a:rPr kumimoji="1" lang="zh-TW" altLang="en-US" sz="2800" b="1" dirty="0">
                <a:solidFill>
                  <a:srgbClr val="542A00"/>
                </a:solidFill>
                <a:latin typeface="微軟正黑體" panose="020B0604030504040204" pitchFamily="34" charset="-120"/>
                <a:ea typeface="微軟正黑體" panose="020B0604030504040204" pitchFamily="34" charset="-120"/>
                <a:cs typeface="+mn-cs"/>
              </a:rPr>
              <a:t>座談</a:t>
            </a:r>
          </a:p>
        </p:txBody>
      </p:sp>
      <p:sp>
        <p:nvSpPr>
          <p:cNvPr id="3" name="內容版面配置區 2"/>
          <p:cNvSpPr>
            <a:spLocks noGrp="1"/>
          </p:cNvSpPr>
          <p:nvPr>
            <p:ph idx="1"/>
          </p:nvPr>
        </p:nvSpPr>
        <p:spPr>
          <a:xfrm>
            <a:off x="3347864" y="1005037"/>
            <a:ext cx="5904656" cy="5184576"/>
          </a:xfrm>
        </p:spPr>
        <p:txBody>
          <a:bodyPr/>
          <a:lstStyle/>
          <a:p>
            <a:pPr>
              <a:spcBef>
                <a:spcPts val="1350"/>
              </a:spcBef>
            </a:pPr>
            <a:r>
              <a:rPr lang="zh-TW" altLang="en-US" sz="2400" dirty="0">
                <a:latin typeface="微軟正黑體" panose="020B0604030504040204" pitchFamily="34" charset="-120"/>
                <a:ea typeface="微軟正黑體" panose="020B0604030504040204" pitchFamily="34" charset="-120"/>
              </a:rPr>
              <a:t>以系心理師和學生互動對談的形式，聊聊大專生活中遇到的酸甜苦辣。</a:t>
            </a:r>
            <a:endParaRPr lang="en-US" altLang="zh-TW" sz="2400" dirty="0">
              <a:latin typeface="微軟正黑體" panose="020B0604030504040204" pitchFamily="34" charset="-120"/>
              <a:ea typeface="微軟正黑體" panose="020B0604030504040204" pitchFamily="34" charset="-120"/>
            </a:endParaRPr>
          </a:p>
          <a:p>
            <a:pPr>
              <a:spcBef>
                <a:spcPts val="1350"/>
              </a:spcBef>
            </a:pPr>
            <a:r>
              <a:rPr lang="zh-TW" altLang="en-US" sz="2400" dirty="0">
                <a:latin typeface="微軟正黑體" panose="020B0604030504040204" pitchFamily="34" charset="-120"/>
                <a:ea typeface="微軟正黑體" panose="020B0604030504040204" pitchFamily="34" charset="-120"/>
              </a:rPr>
              <a:t>預計一次</a:t>
            </a:r>
            <a:r>
              <a:rPr lang="en-US" altLang="zh-TW" sz="2400" dirty="0">
                <a:latin typeface="微軟正黑體" panose="020B0604030504040204" pitchFamily="34" charset="-120"/>
                <a:ea typeface="微軟正黑體" panose="020B0604030504040204" pitchFamily="34" charset="-120"/>
              </a:rPr>
              <a:t>30~50</a:t>
            </a:r>
            <a:r>
              <a:rPr lang="zh-TW" altLang="en-US" sz="2400" dirty="0">
                <a:latin typeface="微軟正黑體" panose="020B0604030504040204" pitchFamily="34" charset="-120"/>
                <a:ea typeface="微軟正黑體" panose="020B0604030504040204" pitchFamily="34" charset="-120"/>
              </a:rPr>
              <a:t>分鐘。</a:t>
            </a:r>
            <a:endParaRPr lang="en-US" altLang="zh-TW" sz="2400" dirty="0">
              <a:latin typeface="微軟正黑體" panose="020B0604030504040204" pitchFamily="34" charset="-120"/>
              <a:ea typeface="微軟正黑體" panose="020B0604030504040204" pitchFamily="34" charset="-120"/>
            </a:endParaRPr>
          </a:p>
          <a:p>
            <a:pPr>
              <a:spcBef>
                <a:spcPts val="1350"/>
              </a:spcBef>
            </a:pPr>
            <a:r>
              <a:rPr lang="zh-TW" altLang="en-US" sz="2400" dirty="0">
                <a:latin typeface="微軟正黑體" panose="020B0604030504040204" pitchFamily="34" charset="-120"/>
                <a:ea typeface="微軟正黑體" panose="020B0604030504040204" pitchFamily="34" charset="-120"/>
              </a:rPr>
              <a:t>可利用班會、課後空堂時間進行。</a:t>
            </a:r>
            <a:endParaRPr lang="en-US" altLang="zh-TW" sz="2400" dirty="0">
              <a:latin typeface="微軟正黑體" panose="020B0604030504040204" pitchFamily="34" charset="-120"/>
              <a:ea typeface="微軟正黑體" panose="020B0604030504040204" pitchFamily="34" charset="-120"/>
            </a:endParaRPr>
          </a:p>
          <a:p>
            <a:pPr>
              <a:spcBef>
                <a:spcPts val="1350"/>
              </a:spcBef>
            </a:pPr>
            <a:r>
              <a:rPr lang="zh-TW" altLang="en-US" sz="2400" dirty="0">
                <a:latin typeface="微軟正黑體" panose="020B0604030504040204" pitchFamily="34" charset="-120"/>
                <a:ea typeface="微軟正黑體" panose="020B0604030504040204" pitchFamily="34" charset="-120"/>
              </a:rPr>
              <a:t>有意提出申請的導師，請填寫申請表後郵寄給導生班級所屬之系心理師，系心理師收到來信後，將與您聯繫並確認安排後續座談事宜</a:t>
            </a:r>
            <a:r>
              <a:rPr lang="zh-TW" altLang="en-US" sz="2400" dirty="0" smtClean="0">
                <a:latin typeface="微軟正黑體" panose="020B0604030504040204" pitchFamily="34" charset="-120"/>
                <a:ea typeface="微軟正黑體" panose="020B0604030504040204" pitchFamily="34" charset="-120"/>
              </a:rPr>
              <a:t>。</a:t>
            </a:r>
            <a:endParaRPr lang="zh-TW" altLang="en-US" sz="2400" dirty="0"/>
          </a:p>
        </p:txBody>
      </p:sp>
      <p:sp>
        <p:nvSpPr>
          <p:cNvPr id="4" name="投影片編號版面配置區 3"/>
          <p:cNvSpPr>
            <a:spLocks noGrp="1"/>
          </p:cNvSpPr>
          <p:nvPr>
            <p:ph type="sldNum" sz="quarter" idx="12"/>
          </p:nvPr>
        </p:nvSpPr>
        <p:spPr/>
        <p:txBody>
          <a:bodyPr/>
          <a:lstStyle/>
          <a:p>
            <a:pPr>
              <a:defRPr/>
            </a:pPr>
            <a:fld id="{8AA67C52-9480-48C8-8E6A-B1DC08DE94BA}" type="slidenum">
              <a:rPr lang="zh-TW" altLang="en-US" smtClean="0">
                <a:solidFill>
                  <a:prstClr val="black">
                    <a:tint val="75000"/>
                  </a:prstClr>
                </a:solidFill>
              </a:rPr>
              <a:pPr>
                <a:defRPr/>
              </a:pPr>
              <a:t>45</a:t>
            </a:fld>
            <a:endParaRPr lang="zh-TW" altLang="en-US">
              <a:solidFill>
                <a:prstClr val="black">
                  <a:tint val="75000"/>
                </a:prstClr>
              </a:solidFill>
            </a:endParaRP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6152" y="-22949"/>
            <a:ext cx="1057275" cy="1057275"/>
          </a:xfrm>
          <a:prstGeom prst="rect">
            <a:avLst/>
          </a:prstGeom>
        </p:spPr>
      </p:pic>
      <p:grpSp>
        <p:nvGrpSpPr>
          <p:cNvPr id="9" name="群組 8"/>
          <p:cNvGrpSpPr/>
          <p:nvPr/>
        </p:nvGrpSpPr>
        <p:grpSpPr>
          <a:xfrm>
            <a:off x="899592" y="3645024"/>
            <a:ext cx="1656184" cy="1728192"/>
            <a:chOff x="1307869" y="4118789"/>
            <a:chExt cx="1862051" cy="2029663"/>
          </a:xfrm>
        </p:grpSpPr>
        <p:pic>
          <p:nvPicPr>
            <p:cNvPr id="7" name="圖片 6"/>
            <p:cNvPicPr>
              <a:picLocks noChangeAspect="1"/>
            </p:cNvPicPr>
            <p:nvPr/>
          </p:nvPicPr>
          <p:blipFill>
            <a:blip r:embed="rId3"/>
            <a:stretch>
              <a:fillRect/>
            </a:stretch>
          </p:blipFill>
          <p:spPr>
            <a:xfrm>
              <a:off x="1487920" y="4118789"/>
              <a:ext cx="1501950" cy="1480000"/>
            </a:xfrm>
            <a:prstGeom prst="rect">
              <a:avLst/>
            </a:prstGeom>
          </p:spPr>
        </p:pic>
        <p:sp>
          <p:nvSpPr>
            <p:cNvPr id="8" name="文字方塊 7"/>
            <p:cNvSpPr txBox="1"/>
            <p:nvPr/>
          </p:nvSpPr>
          <p:spPr>
            <a:xfrm>
              <a:off x="1307869" y="5685906"/>
              <a:ext cx="1862051" cy="462546"/>
            </a:xfrm>
            <a:prstGeom prst="rect">
              <a:avLst/>
            </a:prstGeom>
            <a:noFill/>
          </p:spPr>
          <p:txBody>
            <a:bodyPr wrap="square" rtlCol="0">
              <a:spAutoFit/>
            </a:bodyPr>
            <a:lstStyle/>
            <a:p>
              <a:pPr algn="ctr"/>
              <a:r>
                <a:rPr lang="zh-TW" altLang="en-US" sz="1200" b="1" dirty="0">
                  <a:latin typeface="微軟正黑體" panose="020B0604030504040204" pitchFamily="34" charset="-120"/>
                  <a:ea typeface="微軟正黑體" panose="020B0604030504040204" pitchFamily="34" charset="-120"/>
                </a:rPr>
                <a:t>公告及申請表</a:t>
              </a:r>
            </a:p>
          </p:txBody>
        </p:sp>
      </p:grpSp>
      <p:pic>
        <p:nvPicPr>
          <p:cNvPr id="10" name="圖片 9"/>
          <p:cNvPicPr>
            <a:picLocks noChangeAspect="1"/>
          </p:cNvPicPr>
          <p:nvPr/>
        </p:nvPicPr>
        <p:blipFill>
          <a:blip r:embed="rId4"/>
          <a:stretch>
            <a:fillRect/>
          </a:stretch>
        </p:blipFill>
        <p:spPr>
          <a:xfrm>
            <a:off x="209908" y="1005037"/>
            <a:ext cx="3035551" cy="2279947"/>
          </a:xfrm>
          <a:prstGeom prst="rect">
            <a:avLst/>
          </a:prstGeom>
        </p:spPr>
      </p:pic>
    </p:spTree>
    <p:extLst>
      <p:ext uri="{BB962C8B-B14F-4D97-AF65-F5344CB8AC3E}">
        <p14:creationId xmlns:p14="http://schemas.microsoft.com/office/powerpoint/2010/main" val="30982375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35496" y="116632"/>
            <a:ext cx="8532440" cy="6171876"/>
            <a:chOff x="179512" y="116632"/>
            <a:chExt cx="8532440" cy="6171876"/>
          </a:xfrm>
        </p:grpSpPr>
        <p:pic>
          <p:nvPicPr>
            <p:cNvPr id="6" name="圖片 5"/>
            <p:cNvPicPr>
              <a:picLocks noChangeAspect="1"/>
            </p:cNvPicPr>
            <p:nvPr/>
          </p:nvPicPr>
          <p:blipFill rotWithShape="1">
            <a:blip r:embed="rId2" cstate="print">
              <a:extLst>
                <a:ext uri="{28A0092B-C50C-407E-A947-70E740481C1C}">
                  <a14:useLocalDpi xmlns:a14="http://schemas.microsoft.com/office/drawing/2010/main" val="0"/>
                </a:ext>
              </a:extLst>
            </a:blip>
            <a:srcRect l="13635" t="8010" r="10607" b="8165"/>
            <a:stretch/>
          </p:blipFill>
          <p:spPr>
            <a:xfrm>
              <a:off x="3923928" y="116632"/>
              <a:ext cx="4788024" cy="6171876"/>
            </a:xfrm>
            <a:prstGeom prst="rect">
              <a:avLst/>
            </a:prstGeom>
          </p:spPr>
        </p:pic>
        <p:sp>
          <p:nvSpPr>
            <p:cNvPr id="3" name="文字方塊 2"/>
            <p:cNvSpPr txBox="1"/>
            <p:nvPr/>
          </p:nvSpPr>
          <p:spPr>
            <a:xfrm>
              <a:off x="179512" y="116632"/>
              <a:ext cx="3960440" cy="523220"/>
            </a:xfrm>
            <a:prstGeom prst="rect">
              <a:avLst/>
            </a:prstGeom>
            <a:noFill/>
          </p:spPr>
          <p:txBody>
            <a:bodyPr wrap="square" rtlCol="0">
              <a:spAutoFit/>
            </a:bodyPr>
            <a:lstStyle/>
            <a:p>
              <a:r>
                <a:rPr lang="zh-TW" altLang="en-US" sz="2800" b="1" dirty="0">
                  <a:solidFill>
                    <a:srgbClr val="542A00"/>
                  </a:solidFill>
                  <a:latin typeface="微軟正黑體" panose="020B0604030504040204" pitchFamily="34" charset="-120"/>
                  <a:ea typeface="微軟正黑體" panose="020B0604030504040204" pitchFamily="34" charset="-120"/>
                </a:rPr>
                <a:t>四</a:t>
              </a:r>
              <a:r>
                <a:rPr lang="zh-TW" altLang="en-US" sz="2800" b="1" dirty="0" smtClean="0">
                  <a:solidFill>
                    <a:srgbClr val="542A00"/>
                  </a:solidFill>
                  <a:latin typeface="微軟正黑體" panose="020B0604030504040204" pitchFamily="34" charset="-120"/>
                  <a:ea typeface="微軟正黑體" panose="020B0604030504040204" pitchFamily="34" charset="-120"/>
                </a:rPr>
                <a:t>、懷孕學生輔導流程</a:t>
              </a:r>
              <a:endParaRPr lang="zh-TW" altLang="en-US" sz="2800" dirty="0">
                <a:latin typeface="微軟正黑體" panose="020B0604030504040204" pitchFamily="34" charset="-120"/>
                <a:ea typeface="微軟正黑體" panose="020B0604030504040204" pitchFamily="34" charset="-120"/>
              </a:endParaRPr>
            </a:p>
          </p:txBody>
        </p:sp>
      </p:grpSp>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99392"/>
            <a:ext cx="1057275" cy="1057275"/>
          </a:xfrm>
          <a:prstGeom prst="rect">
            <a:avLst/>
          </a:prstGeom>
        </p:spPr>
      </p:pic>
    </p:spTree>
    <p:extLst>
      <p:ext uri="{BB962C8B-B14F-4D97-AF65-F5344CB8AC3E}">
        <p14:creationId xmlns:p14="http://schemas.microsoft.com/office/powerpoint/2010/main" val="2359133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79512" y="116632"/>
            <a:ext cx="6408712" cy="523220"/>
          </a:xfrm>
          <a:prstGeom prst="rect">
            <a:avLst/>
          </a:prstGeom>
          <a:noFill/>
        </p:spPr>
        <p:txBody>
          <a:bodyPr wrap="square" rtlCol="0">
            <a:spAutoFit/>
          </a:bodyPr>
          <a:lstStyle/>
          <a:p>
            <a:r>
              <a:rPr lang="zh-TW" altLang="en-US" sz="2800" b="1" dirty="0">
                <a:solidFill>
                  <a:srgbClr val="542A00"/>
                </a:solidFill>
                <a:latin typeface="微軟正黑體" panose="020B0604030504040204" pitchFamily="34" charset="-120"/>
                <a:ea typeface="微軟正黑體" panose="020B0604030504040204" pitchFamily="34" charset="-120"/>
              </a:rPr>
              <a:t>五</a:t>
            </a:r>
            <a:r>
              <a:rPr lang="zh-TW" altLang="en-US" sz="2800" b="1" dirty="0" smtClean="0">
                <a:solidFill>
                  <a:srgbClr val="542A00"/>
                </a:solidFill>
                <a:latin typeface="微軟正黑體" panose="020B0604030504040204" pitchFamily="34" charset="-120"/>
                <a:ea typeface="微軟正黑體" panose="020B0604030504040204" pitchFamily="34" charset="-120"/>
              </a:rPr>
              <a:t>、懷孕相關學則、考試、請假規</a:t>
            </a:r>
            <a:r>
              <a:rPr lang="zh-TW" altLang="en-US" sz="2800" b="1" dirty="0">
                <a:solidFill>
                  <a:srgbClr val="542A00"/>
                </a:solidFill>
                <a:latin typeface="微軟正黑體" panose="020B0604030504040204" pitchFamily="34" charset="-120"/>
                <a:ea typeface="微軟正黑體" panose="020B0604030504040204" pitchFamily="34" charset="-120"/>
              </a:rPr>
              <a:t>定</a:t>
            </a:r>
            <a:endParaRPr lang="zh-TW" altLang="en-US" sz="2800"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a:stretch>
            <a:fillRect/>
          </a:stretch>
        </p:blipFill>
        <p:spPr>
          <a:xfrm>
            <a:off x="251520" y="619198"/>
            <a:ext cx="8331671" cy="5673453"/>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6152" y="-22949"/>
            <a:ext cx="1057275" cy="1057275"/>
          </a:xfrm>
          <a:prstGeom prst="rect">
            <a:avLst/>
          </a:prstGeom>
        </p:spPr>
      </p:pic>
    </p:spTree>
    <p:extLst>
      <p:ext uri="{BB962C8B-B14F-4D97-AF65-F5344CB8AC3E}">
        <p14:creationId xmlns:p14="http://schemas.microsoft.com/office/powerpoint/2010/main" val="2178584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221099" y="116632"/>
            <a:ext cx="8311341" cy="6711549"/>
            <a:chOff x="221099" y="116632"/>
            <a:chExt cx="8311341" cy="6711549"/>
          </a:xfrm>
        </p:grpSpPr>
        <p:pic>
          <p:nvPicPr>
            <p:cNvPr id="2" name="圖片 1"/>
            <p:cNvPicPr>
              <a:picLocks noChangeAspect="1"/>
            </p:cNvPicPr>
            <p:nvPr/>
          </p:nvPicPr>
          <p:blipFill>
            <a:blip r:embed="rId2"/>
            <a:stretch>
              <a:fillRect/>
            </a:stretch>
          </p:blipFill>
          <p:spPr>
            <a:xfrm>
              <a:off x="251520" y="116632"/>
              <a:ext cx="8280920" cy="3384376"/>
            </a:xfrm>
            <a:prstGeom prst="rect">
              <a:avLst/>
            </a:prstGeom>
          </p:spPr>
        </p:pic>
        <p:pic>
          <p:nvPicPr>
            <p:cNvPr id="3" name="圖片 2"/>
            <p:cNvPicPr>
              <a:picLocks noChangeAspect="1"/>
            </p:cNvPicPr>
            <p:nvPr/>
          </p:nvPicPr>
          <p:blipFill>
            <a:blip r:embed="rId3"/>
            <a:stretch>
              <a:fillRect/>
            </a:stretch>
          </p:blipFill>
          <p:spPr>
            <a:xfrm>
              <a:off x="221099" y="3501008"/>
              <a:ext cx="8311341" cy="3327173"/>
            </a:xfrm>
            <a:prstGeom prst="rect">
              <a:avLst/>
            </a:prstGeom>
          </p:spPr>
        </p:pic>
      </p:grpSp>
    </p:spTree>
    <p:extLst>
      <p:ext uri="{BB962C8B-B14F-4D97-AF65-F5344CB8AC3E}">
        <p14:creationId xmlns:p14="http://schemas.microsoft.com/office/powerpoint/2010/main" val="26125824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323528" y="404664"/>
            <a:ext cx="8064896" cy="2880320"/>
          </a:xfrm>
          <a:prstGeom prst="rect">
            <a:avLst/>
          </a:prstGeom>
        </p:spPr>
      </p:pic>
    </p:spTree>
    <p:extLst>
      <p:ext uri="{BB962C8B-B14F-4D97-AF65-F5344CB8AC3E}">
        <p14:creationId xmlns:p14="http://schemas.microsoft.com/office/powerpoint/2010/main" val="284564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683568" y="548680"/>
            <a:ext cx="8136904" cy="4824536"/>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zh-TW" altLang="en-US" sz="2400" b="1" dirty="0" smtClean="0">
                <a:solidFill>
                  <a:schemeClr val="tx2"/>
                </a:solidFill>
                <a:latin typeface="標楷體" panose="03000509000000000000" pitchFamily="65" charset="-120"/>
                <a:ea typeface="標楷體" panose="03000509000000000000" pitchFamily="65" charset="-120"/>
              </a:rPr>
              <a:t>二、落</a:t>
            </a:r>
            <a:r>
              <a:rPr lang="zh-TW" altLang="en-US" sz="2400" b="1" dirty="0">
                <a:solidFill>
                  <a:schemeClr val="tx2"/>
                </a:solidFill>
                <a:latin typeface="標楷體" panose="03000509000000000000" pitchFamily="65" charset="-120"/>
                <a:ea typeface="標楷體" panose="03000509000000000000" pitchFamily="65" charset="-120"/>
              </a:rPr>
              <a:t>實「發現學生遭受不法組織網路賭博危害事件通報</a:t>
            </a:r>
            <a:r>
              <a:rPr lang="zh-TW" altLang="en-US" sz="2400" b="1" dirty="0" smtClean="0">
                <a:solidFill>
                  <a:schemeClr val="tx2"/>
                </a:solidFill>
                <a:latin typeface="標楷體" panose="03000509000000000000" pitchFamily="65" charset="-120"/>
                <a:ea typeface="標楷體" panose="03000509000000000000" pitchFamily="65" charset="-120"/>
              </a:rPr>
              <a:t>處</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理</a:t>
            </a:r>
            <a:r>
              <a:rPr lang="zh-TW" altLang="en-US" sz="2400" b="1" dirty="0">
                <a:solidFill>
                  <a:schemeClr val="tx2"/>
                </a:solidFill>
                <a:latin typeface="標楷體" panose="03000509000000000000" pitchFamily="65" charset="-120"/>
                <a:ea typeface="標楷體" panose="03000509000000000000" pitchFamily="65" charset="-120"/>
              </a:rPr>
              <a:t>流程」及輔導</a:t>
            </a:r>
            <a:r>
              <a:rPr lang="zh-TW" altLang="en-US" sz="2400" b="1" dirty="0" smtClean="0">
                <a:solidFill>
                  <a:schemeClr val="tx2"/>
                </a:solidFill>
                <a:latin typeface="標楷體" panose="03000509000000000000" pitchFamily="65" charset="-120"/>
                <a:ea typeface="標楷體" panose="03000509000000000000" pitchFamily="65" charset="-120"/>
              </a:rPr>
              <a:t>作為</a:t>
            </a:r>
            <a:r>
              <a:rPr lang="en-US" altLang="zh-TW" sz="2400" b="1" dirty="0" smtClean="0">
                <a:solidFill>
                  <a:schemeClr val="tx2"/>
                </a:solidFill>
                <a:latin typeface="標楷體" panose="03000509000000000000" pitchFamily="65" charset="-120"/>
                <a:ea typeface="標楷體" panose="03000509000000000000" pitchFamily="65" charset="-120"/>
              </a:rPr>
              <a:t>:</a:t>
            </a:r>
            <a:endParaRPr lang="zh-TW" altLang="en-US" sz="2400" b="1" dirty="0">
              <a:solidFill>
                <a:schemeClr val="tx2"/>
              </a:solidFill>
              <a:latin typeface="標楷體" panose="03000509000000000000" pitchFamily="65" charset="-120"/>
              <a:ea typeface="標楷體" panose="03000509000000000000" pitchFamily="65" charset="-120"/>
            </a:endParaRPr>
          </a:p>
          <a:p>
            <a:pPr>
              <a:buNone/>
            </a:pP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一</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請</a:t>
            </a:r>
            <a:r>
              <a:rPr lang="zh-TW" altLang="en-US" sz="2400" b="1" dirty="0">
                <a:solidFill>
                  <a:schemeClr val="tx2"/>
                </a:solidFill>
                <a:latin typeface="標楷體" panose="03000509000000000000" pitchFamily="65" charset="-120"/>
                <a:ea typeface="標楷體" panose="03000509000000000000" pitchFamily="65" charset="-120"/>
              </a:rPr>
              <a:t>導師加強觀察學生生活作息，及確實掌握高關懷</a:t>
            </a:r>
            <a:r>
              <a:rPr lang="zh-TW" altLang="en-US" sz="2400" b="1" dirty="0" smtClean="0">
                <a:solidFill>
                  <a:schemeClr val="tx2"/>
                </a:solidFill>
                <a:latin typeface="標楷體" panose="03000509000000000000" pitchFamily="65" charset="-120"/>
                <a:ea typeface="標楷體" panose="03000509000000000000" pitchFamily="65" charset="-120"/>
              </a:rPr>
              <a:t>學生</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日常</a:t>
            </a:r>
            <a:r>
              <a:rPr lang="zh-TW" altLang="en-US" sz="2400" b="1" dirty="0">
                <a:solidFill>
                  <a:schemeClr val="tx2"/>
                </a:solidFill>
                <a:latin typeface="標楷體" panose="03000509000000000000" pitchFamily="65" charset="-120"/>
                <a:ea typeface="標楷體" panose="03000509000000000000" pitchFamily="65" charset="-120"/>
              </a:rPr>
              <a:t>言行</a:t>
            </a:r>
            <a:r>
              <a:rPr lang="zh-TW" altLang="en-US" sz="2400" b="1" dirty="0" smtClean="0">
                <a:solidFill>
                  <a:schemeClr val="tx2"/>
                </a:solidFill>
                <a:latin typeface="標楷體" panose="03000509000000000000" pitchFamily="65" charset="-120"/>
                <a:ea typeface="標楷體" panose="03000509000000000000" pitchFamily="65" charset="-120"/>
              </a:rPr>
              <a:t>，發現</a:t>
            </a:r>
            <a:r>
              <a:rPr lang="zh-TW" altLang="en-US" sz="2400" b="1" dirty="0">
                <a:solidFill>
                  <a:schemeClr val="tx2"/>
                </a:solidFill>
                <a:latin typeface="標楷體" panose="03000509000000000000" pitchFamily="65" charset="-120"/>
                <a:ea typeface="標楷體" panose="03000509000000000000" pitchFamily="65" charset="-120"/>
              </a:rPr>
              <a:t>學生有異常情事</a:t>
            </a:r>
            <a:r>
              <a:rPr lang="zh-TW" altLang="en-US" sz="2400" b="1" dirty="0" smtClean="0">
                <a:solidFill>
                  <a:schemeClr val="tx2"/>
                </a:solidFill>
                <a:latin typeface="標楷體" panose="03000509000000000000" pitchFamily="65" charset="-120"/>
                <a:ea typeface="標楷體" panose="03000509000000000000" pitchFamily="65" charset="-120"/>
              </a:rPr>
              <a:t>，應</a:t>
            </a:r>
            <a:r>
              <a:rPr lang="zh-TW" altLang="en-US" sz="2400" b="1" dirty="0">
                <a:solidFill>
                  <a:schemeClr val="tx2"/>
                </a:solidFill>
                <a:latin typeface="標楷體" panose="03000509000000000000" pitchFamily="65" charset="-120"/>
                <a:ea typeface="標楷體" panose="03000509000000000000" pitchFamily="65" charset="-120"/>
              </a:rPr>
              <a:t>積極</a:t>
            </a:r>
            <a:r>
              <a:rPr lang="zh-TW" altLang="en-US" sz="2400" b="1" dirty="0" smtClean="0">
                <a:solidFill>
                  <a:schemeClr val="tx2"/>
                </a:solidFill>
                <a:latin typeface="標楷體" panose="03000509000000000000" pitchFamily="65" charset="-120"/>
                <a:ea typeface="標楷體" panose="03000509000000000000" pitchFamily="65" charset="-120"/>
              </a:rPr>
              <a:t>介入輔導</a:t>
            </a:r>
            <a:r>
              <a:rPr lang="zh-TW" altLang="en-US" sz="2400" b="1" dirty="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避</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免</a:t>
            </a:r>
            <a:r>
              <a:rPr lang="zh-TW" altLang="en-US" sz="2400" b="1" dirty="0">
                <a:solidFill>
                  <a:schemeClr val="tx2"/>
                </a:solidFill>
                <a:latin typeface="標楷體" panose="03000509000000000000" pitchFamily="65" charset="-120"/>
                <a:ea typeface="標楷體" panose="03000509000000000000" pitchFamily="65" charset="-120"/>
              </a:rPr>
              <a:t>因網路誘惑而落入陷阱或衍生其他偏差行為。</a:t>
            </a:r>
          </a:p>
          <a:p>
            <a:pPr>
              <a:buNone/>
            </a:pP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二</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應運用系週會、班級導師時間，結合重大事件加強</a:t>
            </a:r>
            <a:r>
              <a:rPr lang="zh-TW" altLang="en-US" sz="2400" b="1" dirty="0" smtClean="0">
                <a:solidFill>
                  <a:schemeClr val="tx2"/>
                </a:solidFill>
                <a:latin typeface="標楷體" panose="03000509000000000000" pitchFamily="65" charset="-120"/>
                <a:ea typeface="標楷體" panose="03000509000000000000" pitchFamily="65" charset="-120"/>
              </a:rPr>
              <a:t>實施</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預防</a:t>
            </a:r>
            <a:r>
              <a:rPr lang="zh-TW" altLang="en-US" sz="2400" b="1" dirty="0">
                <a:solidFill>
                  <a:srgbClr val="FF0000"/>
                </a:solidFill>
                <a:latin typeface="標楷體" panose="03000509000000000000" pitchFamily="65" charset="-120"/>
                <a:ea typeface="標楷體" panose="03000509000000000000" pitchFamily="65" charset="-120"/>
              </a:rPr>
              <a:t>網路賭博犯罪及被害預防教育宣導</a:t>
            </a:r>
            <a:r>
              <a:rPr lang="zh-TW" altLang="en-US" sz="2400" b="1" dirty="0">
                <a:solidFill>
                  <a:schemeClr val="tx2"/>
                </a:solidFill>
                <a:latin typeface="標楷體" panose="03000509000000000000" pitchFamily="65" charset="-120"/>
                <a:ea typeface="標楷體" panose="03000509000000000000" pitchFamily="65" charset="-120"/>
              </a:rPr>
              <a:t>，以維護校園</a:t>
            </a:r>
            <a:r>
              <a:rPr lang="zh-TW" altLang="en-US" sz="2400" b="1" dirty="0" smtClean="0">
                <a:solidFill>
                  <a:schemeClr val="tx2"/>
                </a:solidFill>
                <a:latin typeface="標楷體" panose="03000509000000000000" pitchFamily="65" charset="-120"/>
                <a:ea typeface="標楷體" panose="03000509000000000000" pitchFamily="65" charset="-120"/>
              </a:rPr>
              <a:t>純</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淨</a:t>
            </a:r>
            <a:r>
              <a:rPr lang="zh-TW" altLang="en-US" sz="2400" b="1" dirty="0">
                <a:solidFill>
                  <a:schemeClr val="tx2"/>
                </a:solidFill>
                <a:latin typeface="標楷體" panose="03000509000000000000" pitchFamily="65" charset="-120"/>
                <a:ea typeface="標楷體" panose="03000509000000000000" pitchFamily="65" charset="-120"/>
              </a:rPr>
              <a:t>學習風氣。</a:t>
            </a:r>
          </a:p>
          <a:p>
            <a:pPr>
              <a:buNone/>
            </a:pP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三</a:t>
            </a:r>
            <a:r>
              <a:rPr lang="en-US" altLang="zh-TW" sz="2400" b="1" dirty="0">
                <a:solidFill>
                  <a:schemeClr val="tx2"/>
                </a:solidFill>
                <a:latin typeface="標楷體" panose="03000509000000000000" pitchFamily="65" charset="-120"/>
                <a:ea typeface="標楷體" panose="03000509000000000000" pitchFamily="65" charset="-120"/>
              </a:rPr>
              <a:t>)</a:t>
            </a:r>
            <a:r>
              <a:rPr lang="zh-TW" altLang="en-US" sz="2400" b="1" dirty="0">
                <a:solidFill>
                  <a:schemeClr val="tx2"/>
                </a:solidFill>
                <a:latin typeface="標楷體" panose="03000509000000000000" pitchFamily="65" charset="-120"/>
                <a:ea typeface="標楷體" panose="03000509000000000000" pitchFamily="65" charset="-120"/>
              </a:rPr>
              <a:t>若發現疑似網路賭博網站，請協助截取畫面及網址，</a:t>
            </a:r>
            <a:r>
              <a:rPr lang="zh-TW" altLang="en-US" sz="2400" b="1" dirty="0" smtClean="0">
                <a:solidFill>
                  <a:schemeClr val="tx2"/>
                </a:solidFill>
                <a:latin typeface="標楷體" panose="03000509000000000000" pitchFamily="65" charset="-120"/>
                <a:ea typeface="標楷體" panose="03000509000000000000" pitchFamily="65" charset="-120"/>
              </a:rPr>
              <a:t>提</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供</a:t>
            </a:r>
            <a:r>
              <a:rPr lang="zh-TW" altLang="en-US" sz="2400" b="1" dirty="0">
                <a:solidFill>
                  <a:schemeClr val="tx2"/>
                </a:solidFill>
                <a:latin typeface="標楷體" panose="03000509000000000000" pitchFamily="65" charset="-120"/>
                <a:ea typeface="標楷體" panose="03000509000000000000" pitchFamily="65" charset="-120"/>
              </a:rPr>
              <a:t>警政單位</a:t>
            </a:r>
            <a:r>
              <a:rPr lang="zh-TW" altLang="en-US" sz="2400" b="1" dirty="0" smtClean="0">
                <a:solidFill>
                  <a:schemeClr val="tx2"/>
                </a:solidFill>
                <a:latin typeface="標楷體" panose="03000509000000000000" pitchFamily="65" charset="-120"/>
                <a:ea typeface="標楷體" panose="03000509000000000000" pitchFamily="65" charset="-120"/>
              </a:rPr>
              <a:t>查處，</a:t>
            </a:r>
            <a:r>
              <a:rPr lang="zh-TW" altLang="en-US" sz="2400" b="1" dirty="0">
                <a:solidFill>
                  <a:schemeClr val="tx2"/>
                </a:solidFill>
                <a:latin typeface="標楷體" panose="03000509000000000000" pitchFamily="65" charset="-120"/>
                <a:ea typeface="標楷體" panose="03000509000000000000" pitchFamily="65" charset="-120"/>
              </a:rPr>
              <a:t>以防止學生接觸有害身心發展之</a:t>
            </a:r>
            <a:r>
              <a:rPr lang="zh-TW" altLang="en-US" sz="2400" b="1" dirty="0" smtClean="0">
                <a:solidFill>
                  <a:schemeClr val="tx2"/>
                </a:solidFill>
                <a:latin typeface="標楷體" panose="03000509000000000000" pitchFamily="65" charset="-120"/>
                <a:ea typeface="標楷體" panose="03000509000000000000" pitchFamily="65" charset="-120"/>
              </a:rPr>
              <a:t>網路</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內容</a:t>
            </a:r>
            <a:r>
              <a:rPr lang="zh-TW" altLang="en-US" sz="2400" b="1" dirty="0">
                <a:solidFill>
                  <a:schemeClr val="tx2"/>
                </a:solidFill>
                <a:latin typeface="標楷體" panose="03000509000000000000" pitchFamily="65" charset="-120"/>
                <a:ea typeface="標楷體" panose="03000509000000000000" pitchFamily="65" charset="-120"/>
              </a:rPr>
              <a:t>。</a:t>
            </a:r>
          </a:p>
          <a:p>
            <a:pPr>
              <a:buNone/>
            </a:pPr>
            <a:r>
              <a:rPr lang="zh-TW" altLang="en-US" sz="2400" b="1" dirty="0" smtClean="0">
                <a:solidFill>
                  <a:schemeClr val="tx2"/>
                </a:solidFill>
                <a:latin typeface="標楷體" panose="03000509000000000000" pitchFamily="65" charset="-120"/>
                <a:ea typeface="標楷體" panose="03000509000000000000" pitchFamily="65" charset="-120"/>
              </a:rPr>
              <a:t> </a:t>
            </a:r>
            <a:endParaRPr lang="zh-TW" altLang="en-US" sz="2400" b="1" dirty="0">
              <a:solidFill>
                <a:schemeClr val="tx2"/>
              </a:solidFill>
              <a:latin typeface="標楷體" panose="03000509000000000000" pitchFamily="65" charset="-120"/>
              <a:ea typeface="標楷體" panose="03000509000000000000" pitchFamily="65" charset="-120"/>
            </a:endParaRPr>
          </a:p>
        </p:txBody>
      </p:sp>
      <p:sp>
        <p:nvSpPr>
          <p:cNvPr id="3" name="矩形 2"/>
          <p:cNvSpPr/>
          <p:nvPr/>
        </p:nvSpPr>
        <p:spPr>
          <a:xfrm>
            <a:off x="35496" y="31234"/>
            <a:ext cx="3236784" cy="523220"/>
          </a:xfrm>
          <a:prstGeom prst="rect">
            <a:avLst/>
          </a:prstGeom>
        </p:spPr>
        <p:txBody>
          <a:bodyPr wrap="none">
            <a:spAutoFit/>
          </a:bodyPr>
          <a:lstStyle/>
          <a:p>
            <a:r>
              <a:rPr lang="zh-TW" altLang="en-US" sz="2800" dirty="0">
                <a:solidFill>
                  <a:srgbClr val="FF0000"/>
                </a:solidFill>
                <a:latin typeface="標楷體" pitchFamily="65" charset="-120"/>
                <a:ea typeface="標楷體" pitchFamily="65" charset="-120"/>
              </a:rPr>
              <a:t>壹、重要事項宣導</a:t>
            </a:r>
            <a:r>
              <a:rPr lang="en-US" altLang="zh-TW" sz="2800" dirty="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4941168"/>
            <a:ext cx="2300808" cy="1438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29894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557353"/>
            <a:ext cx="9144000" cy="1938992"/>
          </a:xfrm>
          <a:prstGeom prst="rect">
            <a:avLst/>
          </a:prstGeom>
          <a:noFill/>
        </p:spPr>
        <p:txBody>
          <a:bodyPr wrap="square" lIns="91440" tIns="45720" rIns="91440" bIns="45720">
            <a:spAutoFit/>
            <a:scene3d>
              <a:camera prst="orthographicFront"/>
              <a:lightRig rig="harsh" dir="t"/>
            </a:scene3d>
            <a:sp3d extrusionH="57150" prstMaterial="matte">
              <a:bevelT w="63500" h="12700" prst="coolSlant"/>
              <a:contourClr>
                <a:schemeClr val="bg1">
                  <a:lumMod val="65000"/>
                </a:schemeClr>
              </a:contourClr>
            </a:sp3d>
          </a:bodyPr>
          <a:lstStyle/>
          <a:p>
            <a:pPr algn="ctr"/>
            <a:r>
              <a:rPr lang="zh-TW" altLang="en-US" sz="6000" b="1" cap="none" spc="0" dirty="0" smtClean="0">
                <a:ln/>
                <a:solidFill>
                  <a:schemeClr val="accent2">
                    <a:lumMod val="75000"/>
                  </a:schemeClr>
                </a:solidFill>
                <a:effectLst/>
                <a:latin typeface="標楷體" panose="03000509000000000000" pitchFamily="65" charset="-120"/>
                <a:ea typeface="標楷體" panose="03000509000000000000" pitchFamily="65" charset="-120"/>
              </a:rPr>
              <a:t>生活暨住宿輔導組</a:t>
            </a:r>
            <a:r>
              <a:rPr lang="en-US" altLang="zh-TW" sz="6000" b="1" cap="none" spc="0" dirty="0" smtClean="0">
                <a:ln/>
                <a:solidFill>
                  <a:schemeClr val="accent2">
                    <a:lumMod val="75000"/>
                  </a:schemeClr>
                </a:solidFill>
                <a:effectLst/>
                <a:latin typeface="標楷體" panose="03000509000000000000" pitchFamily="65" charset="-120"/>
                <a:ea typeface="標楷體" panose="03000509000000000000" pitchFamily="65" charset="-120"/>
              </a:rPr>
              <a:t/>
            </a:r>
            <a:br>
              <a:rPr lang="en-US" altLang="zh-TW" sz="6000" b="1" cap="none" spc="0" dirty="0" smtClean="0">
                <a:ln/>
                <a:solidFill>
                  <a:schemeClr val="accent2">
                    <a:lumMod val="75000"/>
                  </a:schemeClr>
                </a:solidFill>
                <a:effectLst/>
                <a:latin typeface="標楷體" panose="03000509000000000000" pitchFamily="65" charset="-120"/>
                <a:ea typeface="標楷體" panose="03000509000000000000" pitchFamily="65" charset="-120"/>
              </a:rPr>
            </a:br>
            <a:r>
              <a:rPr lang="zh-TW" altLang="en-US" sz="6000" b="1" cap="none" spc="0" dirty="0" smtClean="0">
                <a:ln/>
                <a:solidFill>
                  <a:schemeClr val="accent2">
                    <a:lumMod val="75000"/>
                  </a:schemeClr>
                </a:solidFill>
                <a:effectLst/>
                <a:latin typeface="標楷體" panose="03000509000000000000" pitchFamily="65" charset="-120"/>
                <a:ea typeface="標楷體" panose="03000509000000000000" pitchFamily="65" charset="-120"/>
              </a:rPr>
              <a:t>業務報告</a:t>
            </a:r>
            <a:endParaRPr lang="zh-TW" altLang="en-US" sz="6000" b="1" cap="none" spc="0" dirty="0">
              <a:ln/>
              <a:solidFill>
                <a:schemeClr val="accent2">
                  <a:lumMod val="75000"/>
                </a:schemeClr>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504960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文字方塊 11"/>
          <p:cNvSpPr txBox="1">
            <a:spLocks noChangeArrowheads="1"/>
          </p:cNvSpPr>
          <p:nvPr/>
        </p:nvSpPr>
        <p:spPr bwMode="auto">
          <a:xfrm>
            <a:off x="683568" y="332656"/>
            <a:ext cx="77048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marL="257175" indent="-257175">
              <a:spcBef>
                <a:spcPts val="450"/>
              </a:spcBef>
              <a:buFont typeface="Wingdings" pitchFamily="2" charset="2"/>
              <a:buChar char="Ø"/>
              <a:defRPr/>
            </a:pPr>
            <a:r>
              <a:rPr lang="en-US" altLang="zh-TW" sz="2400" b="1" dirty="0">
                <a:solidFill>
                  <a:srgbClr val="C00000"/>
                </a:solidFill>
                <a:latin typeface="微軟正黑體" pitchFamily="34" charset="-120"/>
                <a:ea typeface="微軟正黑體" pitchFamily="34" charset="-120"/>
              </a:rPr>
              <a:t>110</a:t>
            </a:r>
            <a:r>
              <a:rPr lang="zh-TW" altLang="zh-TW" sz="2400" b="1" dirty="0">
                <a:solidFill>
                  <a:srgbClr val="C00000"/>
                </a:solidFill>
                <a:latin typeface="微軟正黑體" pitchFamily="34" charset="-120"/>
                <a:ea typeface="微軟正黑體" pitchFamily="34" charset="-120"/>
              </a:rPr>
              <a:t>學年度第</a:t>
            </a:r>
            <a:r>
              <a:rPr lang="en-US" altLang="zh-TW" sz="2400" b="1" dirty="0">
                <a:solidFill>
                  <a:srgbClr val="C00000"/>
                </a:solidFill>
                <a:latin typeface="微軟正黑體" pitchFamily="34" charset="-120"/>
                <a:ea typeface="微軟正黑體" pitchFamily="34" charset="-120"/>
              </a:rPr>
              <a:t>1</a:t>
            </a:r>
            <a:r>
              <a:rPr lang="zh-TW" altLang="zh-TW" sz="2400" b="1" dirty="0">
                <a:solidFill>
                  <a:srgbClr val="C00000"/>
                </a:solidFill>
                <a:latin typeface="微軟正黑體" pitchFamily="34" charset="-120"/>
                <a:ea typeface="微軟正黑體" pitchFamily="34" charset="-120"/>
              </a:rPr>
              <a:t>學期日</a:t>
            </a:r>
            <a:r>
              <a:rPr lang="zh-TW" altLang="en-US" sz="2400" b="1" dirty="0">
                <a:solidFill>
                  <a:srgbClr val="C00000"/>
                </a:solidFill>
                <a:latin typeface="微軟正黑體" pitchFamily="34" charset="-120"/>
                <a:ea typeface="微軟正黑體" pitchFamily="34" charset="-120"/>
              </a:rPr>
              <a:t>、夜</a:t>
            </a:r>
            <a:r>
              <a:rPr lang="zh-TW" altLang="zh-TW" sz="2400" b="1" dirty="0">
                <a:solidFill>
                  <a:srgbClr val="C00000"/>
                </a:solidFill>
                <a:latin typeface="微軟正黑體" pitchFamily="34" charset="-120"/>
                <a:ea typeface="微軟正黑體" pitchFamily="34" charset="-120"/>
              </a:rPr>
              <a:t>間部學生自治幹部訓練活動</a:t>
            </a:r>
            <a:endParaRPr lang="zh-TW" altLang="en-US" sz="2400" b="1" dirty="0">
              <a:solidFill>
                <a:srgbClr val="C00000"/>
              </a:solidFill>
              <a:latin typeface="微軟正黑體" pitchFamily="34" charset="-120"/>
              <a:ea typeface="微軟正黑體" pitchFamily="34" charset="-120"/>
            </a:endParaRPr>
          </a:p>
        </p:txBody>
      </p:sp>
      <p:sp>
        <p:nvSpPr>
          <p:cNvPr id="4" name="內容版面配置區 2"/>
          <p:cNvSpPr txBox="1">
            <a:spLocks/>
          </p:cNvSpPr>
          <p:nvPr/>
        </p:nvSpPr>
        <p:spPr bwMode="auto">
          <a:xfrm>
            <a:off x="683568" y="1268760"/>
            <a:ext cx="807402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325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kumimoji="0" lang="en-US" altLang="zh-TW" sz="5000" dirty="0" smtClean="0">
                <a:solidFill>
                  <a:srgbClr val="0000FF"/>
                </a:solidFill>
                <a:latin typeface="標楷體" panose="03000509000000000000" pitchFamily="65" charset="-120"/>
                <a:ea typeface="標楷體" panose="03000509000000000000" pitchFamily="65" charset="-120"/>
              </a:rPr>
              <a:t> </a:t>
            </a:r>
            <a:r>
              <a:rPr kumimoji="0" lang="zh-TW" altLang="zh-TW" sz="5500" dirty="0" smtClean="0">
                <a:solidFill>
                  <a:srgbClr val="0000FF"/>
                </a:solidFill>
                <a:latin typeface="標楷體" panose="03000509000000000000" pitchFamily="65" charset="-120"/>
                <a:ea typeface="標楷體" panose="03000509000000000000" pitchFamily="65" charset="-120"/>
              </a:rPr>
              <a:t>一、實施時間：</a:t>
            </a:r>
          </a:p>
          <a:p>
            <a:pPr marL="0" indent="0" fontAlgn="auto">
              <a:spcAft>
                <a:spcPts val="0"/>
              </a:spcAft>
              <a:buFont typeface="Arial" panose="020B0604020202020204" pitchFamily="34" charset="0"/>
              <a:buNone/>
              <a:defRPr/>
            </a:pP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zh-TW" sz="5500" dirty="0" smtClean="0">
                <a:solidFill>
                  <a:srgbClr val="0000FF"/>
                </a:solidFill>
                <a:latin typeface="標楷體" panose="03000509000000000000" pitchFamily="65" charset="-120"/>
                <a:ea typeface="標楷體" panose="03000509000000000000" pitchFamily="65" charset="-120"/>
              </a:rPr>
              <a:t>一</a:t>
            </a: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zh-TW" sz="5500" dirty="0" smtClean="0">
                <a:solidFill>
                  <a:srgbClr val="0000FF"/>
                </a:solidFill>
                <a:latin typeface="標楷體" panose="03000509000000000000" pitchFamily="65" charset="-120"/>
                <a:ea typeface="標楷體" panose="03000509000000000000" pitchFamily="65" charset="-120"/>
              </a:rPr>
              <a:t>日間部：</a:t>
            </a:r>
            <a:r>
              <a:rPr kumimoji="0" lang="en-US" altLang="zh-TW" sz="5500" dirty="0" smtClean="0">
                <a:solidFill>
                  <a:srgbClr val="0000FF"/>
                </a:solidFill>
                <a:latin typeface="標楷體" panose="03000509000000000000" pitchFamily="65" charset="-120"/>
                <a:ea typeface="標楷體" panose="03000509000000000000" pitchFamily="65" charset="-120"/>
              </a:rPr>
              <a:t>110</a:t>
            </a:r>
            <a:r>
              <a:rPr kumimoji="0" lang="zh-TW" altLang="zh-TW" sz="5500" dirty="0" smtClean="0">
                <a:solidFill>
                  <a:srgbClr val="0000FF"/>
                </a:solidFill>
                <a:latin typeface="標楷體" panose="03000509000000000000" pitchFamily="65" charset="-120"/>
                <a:ea typeface="標楷體" panose="03000509000000000000" pitchFamily="65" charset="-120"/>
              </a:rPr>
              <a:t>年</a:t>
            </a:r>
            <a:r>
              <a:rPr kumimoji="0" lang="en-US" altLang="zh-TW" sz="5500" dirty="0" smtClean="0">
                <a:solidFill>
                  <a:srgbClr val="0000FF"/>
                </a:solidFill>
                <a:latin typeface="標楷體" panose="03000509000000000000" pitchFamily="65" charset="-120"/>
                <a:ea typeface="標楷體" panose="03000509000000000000" pitchFamily="65" charset="-120"/>
              </a:rPr>
              <a:t>9</a:t>
            </a:r>
            <a:r>
              <a:rPr kumimoji="0" lang="zh-TW" altLang="zh-TW" sz="5500" dirty="0" smtClean="0">
                <a:solidFill>
                  <a:srgbClr val="0000FF"/>
                </a:solidFill>
                <a:latin typeface="標楷體" panose="03000509000000000000" pitchFamily="65" charset="-120"/>
                <a:ea typeface="標楷體" panose="03000509000000000000" pitchFamily="65" charset="-120"/>
              </a:rPr>
              <a:t>月</a:t>
            </a:r>
            <a:r>
              <a:rPr kumimoji="0" lang="en-US" altLang="zh-TW" sz="5500" dirty="0" smtClean="0">
                <a:solidFill>
                  <a:srgbClr val="0000FF"/>
                </a:solidFill>
                <a:latin typeface="標楷體" panose="03000509000000000000" pitchFamily="65" charset="-120"/>
                <a:ea typeface="標楷體" panose="03000509000000000000" pitchFamily="65" charset="-120"/>
              </a:rPr>
              <a:t>16</a:t>
            </a:r>
            <a:r>
              <a:rPr kumimoji="0" lang="zh-TW" altLang="zh-TW" sz="5500" dirty="0" smtClean="0">
                <a:solidFill>
                  <a:srgbClr val="0000FF"/>
                </a:solidFill>
                <a:latin typeface="標楷體" panose="03000509000000000000" pitchFamily="65" charset="-120"/>
                <a:ea typeface="標楷體" panose="03000509000000000000" pitchFamily="65" charset="-120"/>
              </a:rPr>
              <a:t>日（星期四）下午</a:t>
            </a:r>
            <a:r>
              <a:rPr kumimoji="0" lang="en-US" altLang="zh-TW" sz="5500" dirty="0" smtClean="0">
                <a:solidFill>
                  <a:srgbClr val="0000FF"/>
                </a:solidFill>
                <a:latin typeface="標楷體" panose="03000509000000000000" pitchFamily="65" charset="-120"/>
                <a:ea typeface="標楷體" panose="03000509000000000000" pitchFamily="65" charset="-120"/>
              </a:rPr>
              <a:t>15</a:t>
            </a:r>
            <a:r>
              <a:rPr kumimoji="0" lang="zh-TW" altLang="zh-TW" sz="5500" dirty="0" smtClean="0">
                <a:solidFill>
                  <a:srgbClr val="0000FF"/>
                </a:solidFill>
                <a:latin typeface="標楷體" panose="03000509000000000000" pitchFamily="65" charset="-120"/>
                <a:ea typeface="標楷體" panose="03000509000000000000" pitchFamily="65" charset="-120"/>
              </a:rPr>
              <a:t>：</a:t>
            </a:r>
            <a:r>
              <a:rPr kumimoji="0" lang="en-US" altLang="zh-TW" sz="5500" dirty="0" smtClean="0">
                <a:solidFill>
                  <a:srgbClr val="0000FF"/>
                </a:solidFill>
                <a:latin typeface="標楷體" panose="03000509000000000000" pitchFamily="65" charset="-120"/>
                <a:ea typeface="標楷體" panose="03000509000000000000" pitchFamily="65" charset="-120"/>
              </a:rPr>
              <a:t>00</a:t>
            </a:r>
            <a:r>
              <a:rPr kumimoji="0" lang="zh-TW" altLang="zh-TW" sz="5500" dirty="0" smtClean="0">
                <a:solidFill>
                  <a:srgbClr val="0000FF"/>
                </a:solidFill>
                <a:latin typeface="標楷體" panose="03000509000000000000" pitchFamily="65" charset="-120"/>
                <a:ea typeface="標楷體" panose="03000509000000000000" pitchFamily="65" charset="-120"/>
              </a:rPr>
              <a:t>時至</a:t>
            </a:r>
            <a:r>
              <a:rPr kumimoji="0" lang="en-US" altLang="zh-TW" sz="5500" dirty="0" smtClean="0">
                <a:solidFill>
                  <a:srgbClr val="0000FF"/>
                </a:solidFill>
                <a:latin typeface="標楷體" panose="03000509000000000000" pitchFamily="65" charset="-120"/>
                <a:ea typeface="標楷體" panose="03000509000000000000" pitchFamily="65" charset="-120"/>
              </a:rPr>
              <a:t>16</a:t>
            </a:r>
            <a:r>
              <a:rPr kumimoji="0" lang="zh-TW" altLang="zh-TW" sz="5500" dirty="0" smtClean="0">
                <a:solidFill>
                  <a:srgbClr val="0000FF"/>
                </a:solidFill>
                <a:latin typeface="標楷體" panose="03000509000000000000" pitchFamily="65" charset="-120"/>
                <a:ea typeface="標楷體" panose="03000509000000000000" pitchFamily="65" charset="-120"/>
              </a:rPr>
              <a:t>：</a:t>
            </a:r>
            <a:r>
              <a:rPr kumimoji="0" lang="en-US" altLang="zh-TW" sz="5500" dirty="0" smtClean="0">
                <a:solidFill>
                  <a:srgbClr val="0000FF"/>
                </a:solidFill>
                <a:latin typeface="標楷體" panose="03000509000000000000" pitchFamily="65" charset="-120"/>
                <a:ea typeface="標楷體" panose="03000509000000000000" pitchFamily="65" charset="-120"/>
              </a:rPr>
              <a:t>00</a:t>
            </a:r>
            <a:r>
              <a:rPr kumimoji="0" lang="zh-TW" altLang="zh-TW" sz="5500" dirty="0" smtClean="0">
                <a:solidFill>
                  <a:srgbClr val="0000FF"/>
                </a:solidFill>
                <a:latin typeface="標楷體" panose="03000509000000000000" pitchFamily="65" charset="-120"/>
                <a:ea typeface="標楷體" panose="03000509000000000000" pitchFamily="65" charset="-120"/>
              </a:rPr>
              <a:t>時。</a:t>
            </a:r>
          </a:p>
          <a:p>
            <a:pPr marL="0" indent="0" fontAlgn="auto">
              <a:spcAft>
                <a:spcPts val="0"/>
              </a:spcAft>
              <a:buFont typeface="Arial" panose="020B0604020202020204" pitchFamily="34" charset="0"/>
              <a:buNone/>
              <a:defRPr/>
            </a:pP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zh-TW" sz="5500" dirty="0" smtClean="0">
                <a:solidFill>
                  <a:srgbClr val="0000FF"/>
                </a:solidFill>
                <a:latin typeface="標楷體" panose="03000509000000000000" pitchFamily="65" charset="-120"/>
                <a:ea typeface="標楷體" panose="03000509000000000000" pitchFamily="65" charset="-120"/>
              </a:rPr>
              <a:t>二</a:t>
            </a: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zh-TW" sz="5500" dirty="0" smtClean="0">
                <a:solidFill>
                  <a:srgbClr val="0000FF"/>
                </a:solidFill>
                <a:latin typeface="標楷體" panose="03000509000000000000" pitchFamily="65" charset="-120"/>
                <a:ea typeface="標楷體" panose="03000509000000000000" pitchFamily="65" charset="-120"/>
              </a:rPr>
              <a:t>進修部：</a:t>
            </a:r>
            <a:r>
              <a:rPr kumimoji="0" lang="en-US" altLang="zh-TW" sz="5500" dirty="0" smtClean="0">
                <a:solidFill>
                  <a:srgbClr val="0000FF"/>
                </a:solidFill>
                <a:latin typeface="標楷體" panose="03000509000000000000" pitchFamily="65" charset="-120"/>
                <a:ea typeface="標楷體" panose="03000509000000000000" pitchFamily="65" charset="-120"/>
              </a:rPr>
              <a:t>110</a:t>
            </a:r>
            <a:r>
              <a:rPr kumimoji="0" lang="zh-TW" altLang="zh-TW" sz="5500" dirty="0" smtClean="0">
                <a:solidFill>
                  <a:srgbClr val="0000FF"/>
                </a:solidFill>
                <a:latin typeface="標楷體" panose="03000509000000000000" pitchFamily="65" charset="-120"/>
                <a:ea typeface="標楷體" panose="03000509000000000000" pitchFamily="65" charset="-120"/>
              </a:rPr>
              <a:t>年</a:t>
            </a:r>
            <a:r>
              <a:rPr kumimoji="0" lang="en-US" altLang="zh-TW" sz="5500" dirty="0" smtClean="0">
                <a:solidFill>
                  <a:srgbClr val="0000FF"/>
                </a:solidFill>
                <a:latin typeface="標楷體" panose="03000509000000000000" pitchFamily="65" charset="-120"/>
                <a:ea typeface="標楷體" panose="03000509000000000000" pitchFamily="65" charset="-120"/>
              </a:rPr>
              <a:t>9</a:t>
            </a:r>
            <a:r>
              <a:rPr kumimoji="0" lang="zh-TW" altLang="zh-TW" sz="5500" dirty="0" smtClean="0">
                <a:solidFill>
                  <a:srgbClr val="0000FF"/>
                </a:solidFill>
                <a:latin typeface="標楷體" panose="03000509000000000000" pitchFamily="65" charset="-120"/>
                <a:ea typeface="標楷體" panose="03000509000000000000" pitchFamily="65" charset="-120"/>
              </a:rPr>
              <a:t>月</a:t>
            </a:r>
            <a:r>
              <a:rPr kumimoji="0" lang="en-US" altLang="zh-TW" sz="5500" dirty="0" smtClean="0">
                <a:solidFill>
                  <a:srgbClr val="0000FF"/>
                </a:solidFill>
                <a:latin typeface="標楷體" panose="03000509000000000000" pitchFamily="65" charset="-120"/>
                <a:ea typeface="標楷體" panose="03000509000000000000" pitchFamily="65" charset="-120"/>
              </a:rPr>
              <a:t>16</a:t>
            </a:r>
            <a:r>
              <a:rPr kumimoji="0" lang="zh-TW" altLang="zh-TW" sz="5500" dirty="0" smtClean="0">
                <a:solidFill>
                  <a:srgbClr val="0000FF"/>
                </a:solidFill>
                <a:latin typeface="標楷體" panose="03000509000000000000" pitchFamily="65" charset="-120"/>
                <a:ea typeface="標楷體" panose="03000509000000000000" pitchFamily="65" charset="-120"/>
              </a:rPr>
              <a:t>日（星期四）晚上</a:t>
            </a:r>
            <a:r>
              <a:rPr kumimoji="0" lang="en-US" altLang="zh-TW" sz="5500" dirty="0" smtClean="0">
                <a:solidFill>
                  <a:srgbClr val="0000FF"/>
                </a:solidFill>
                <a:latin typeface="標楷體" panose="03000509000000000000" pitchFamily="65" charset="-120"/>
                <a:ea typeface="標楷體" panose="03000509000000000000" pitchFamily="65" charset="-120"/>
              </a:rPr>
              <a:t>18</a:t>
            </a:r>
            <a:r>
              <a:rPr kumimoji="0" lang="zh-TW" altLang="zh-TW" sz="5500" dirty="0" smtClean="0">
                <a:solidFill>
                  <a:srgbClr val="0000FF"/>
                </a:solidFill>
                <a:latin typeface="標楷體" panose="03000509000000000000" pitchFamily="65" charset="-120"/>
                <a:ea typeface="標楷體" panose="03000509000000000000" pitchFamily="65" charset="-120"/>
              </a:rPr>
              <a:t>：</a:t>
            </a:r>
            <a:r>
              <a:rPr kumimoji="0" lang="en-US" altLang="zh-TW" sz="5500" dirty="0" smtClean="0">
                <a:solidFill>
                  <a:srgbClr val="0000FF"/>
                </a:solidFill>
                <a:latin typeface="標楷體" panose="03000509000000000000" pitchFamily="65" charset="-120"/>
                <a:ea typeface="標楷體" panose="03000509000000000000" pitchFamily="65" charset="-120"/>
              </a:rPr>
              <a:t>30</a:t>
            </a:r>
            <a:r>
              <a:rPr kumimoji="0" lang="zh-TW" altLang="zh-TW" sz="5500" dirty="0" smtClean="0">
                <a:solidFill>
                  <a:srgbClr val="0000FF"/>
                </a:solidFill>
                <a:latin typeface="標楷體" panose="03000509000000000000" pitchFamily="65" charset="-120"/>
                <a:ea typeface="標楷體" panose="03000509000000000000" pitchFamily="65" charset="-120"/>
              </a:rPr>
              <a:t>時至</a:t>
            </a:r>
            <a:r>
              <a:rPr kumimoji="0" lang="en-US" altLang="zh-TW" sz="5500" dirty="0" smtClean="0">
                <a:solidFill>
                  <a:srgbClr val="0000FF"/>
                </a:solidFill>
                <a:latin typeface="標楷體" panose="03000509000000000000" pitchFamily="65" charset="-120"/>
                <a:ea typeface="標楷體" panose="03000509000000000000" pitchFamily="65" charset="-120"/>
              </a:rPr>
              <a:t>19</a:t>
            </a:r>
            <a:r>
              <a:rPr kumimoji="0" lang="zh-TW" altLang="zh-TW" sz="5500" dirty="0" smtClean="0">
                <a:solidFill>
                  <a:srgbClr val="0000FF"/>
                </a:solidFill>
                <a:latin typeface="標楷體" panose="03000509000000000000" pitchFamily="65" charset="-120"/>
                <a:ea typeface="標楷體" panose="03000509000000000000" pitchFamily="65" charset="-120"/>
              </a:rPr>
              <a:t>：</a:t>
            </a:r>
            <a:r>
              <a:rPr kumimoji="0" lang="en-US" altLang="zh-TW" sz="5500" dirty="0" smtClean="0">
                <a:solidFill>
                  <a:srgbClr val="0000FF"/>
                </a:solidFill>
                <a:latin typeface="標楷體" panose="03000509000000000000" pitchFamily="65" charset="-120"/>
                <a:ea typeface="標楷體" panose="03000509000000000000" pitchFamily="65" charset="-120"/>
              </a:rPr>
              <a:t>30</a:t>
            </a:r>
            <a:r>
              <a:rPr kumimoji="0" lang="zh-TW" altLang="zh-TW" sz="5500" dirty="0" smtClean="0">
                <a:solidFill>
                  <a:srgbClr val="0000FF"/>
                </a:solidFill>
                <a:latin typeface="標楷體" panose="03000509000000000000" pitchFamily="65" charset="-120"/>
                <a:ea typeface="標楷體" panose="03000509000000000000" pitchFamily="65" charset="-120"/>
              </a:rPr>
              <a:t>時。</a:t>
            </a:r>
          </a:p>
          <a:p>
            <a:pPr marL="0" indent="0" fontAlgn="auto">
              <a:spcAft>
                <a:spcPts val="0"/>
              </a:spcAft>
              <a:buFont typeface="Arial" panose="020B0604020202020204" pitchFamily="34" charset="0"/>
              <a:buNone/>
              <a:defRPr/>
            </a:pPr>
            <a:r>
              <a:rPr kumimoji="0" lang="en-US" altLang="zh-TW" sz="5500" dirty="0" smtClean="0">
                <a:solidFill>
                  <a:srgbClr val="0000FF"/>
                </a:solidFill>
                <a:latin typeface="標楷體" panose="03000509000000000000" pitchFamily="65" charset="-120"/>
                <a:ea typeface="標楷體" panose="03000509000000000000" pitchFamily="65" charset="-120"/>
              </a:rPr>
              <a:t> </a:t>
            </a:r>
            <a:endParaRPr kumimoji="0" lang="zh-TW" altLang="zh-TW" sz="5500" dirty="0" smtClean="0">
              <a:solidFill>
                <a:srgbClr val="0000FF"/>
              </a:solidFill>
              <a:latin typeface="標楷體" panose="03000509000000000000" pitchFamily="65" charset="-120"/>
              <a:ea typeface="標楷體" panose="03000509000000000000" pitchFamily="65" charset="-120"/>
            </a:endParaRPr>
          </a:p>
          <a:p>
            <a:pPr marL="0" indent="0" fontAlgn="auto">
              <a:spcAft>
                <a:spcPts val="0"/>
              </a:spcAft>
              <a:buFont typeface="Arial" panose="020B0604020202020204" pitchFamily="34" charset="0"/>
              <a:buNone/>
              <a:defRPr/>
            </a:pPr>
            <a:r>
              <a:rPr kumimoji="0" lang="zh-TW" altLang="zh-TW" sz="5500" dirty="0" smtClean="0">
                <a:solidFill>
                  <a:srgbClr val="0000FF"/>
                </a:solidFill>
                <a:latin typeface="標楷體" panose="03000509000000000000" pitchFamily="65" charset="-120"/>
                <a:ea typeface="標楷體" panose="03000509000000000000" pitchFamily="65" charset="-120"/>
              </a:rPr>
              <a:t>二、實施地點：</a:t>
            </a:r>
          </a:p>
          <a:p>
            <a:pPr marL="0" indent="0" fontAlgn="auto">
              <a:spcAft>
                <a:spcPts val="0"/>
              </a:spcAft>
              <a:buNone/>
              <a:defRPr/>
            </a:pP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zh-TW" sz="5500" dirty="0" smtClean="0">
                <a:solidFill>
                  <a:srgbClr val="0000FF"/>
                </a:solidFill>
                <a:latin typeface="標楷體" panose="03000509000000000000" pitchFamily="65" charset="-120"/>
                <a:ea typeface="標楷體" panose="03000509000000000000" pitchFamily="65" charset="-120"/>
              </a:rPr>
              <a:t>一</a:t>
            </a: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zh-TW" sz="5500" dirty="0" smtClean="0">
                <a:solidFill>
                  <a:srgbClr val="0000FF"/>
                </a:solidFill>
                <a:latin typeface="標楷體" panose="03000509000000000000" pitchFamily="65" charset="-120"/>
                <a:ea typeface="標楷體" panose="03000509000000000000" pitchFamily="65" charset="-120"/>
              </a:rPr>
              <a:t>日間部：</a:t>
            </a:r>
            <a:r>
              <a:rPr kumimoji="0" lang="zh-TW" altLang="en-US" sz="5500" dirty="0">
                <a:solidFill>
                  <a:srgbClr val="0000FF"/>
                </a:solidFill>
                <a:latin typeface="標楷體" panose="03000509000000000000" pitchFamily="65" charset="-120"/>
                <a:ea typeface="標楷體" panose="03000509000000000000" pitchFamily="65" charset="-120"/>
              </a:rPr>
              <a:t>線上視訊方式，採用「</a:t>
            </a:r>
            <a:r>
              <a:rPr kumimoji="0" lang="en-US" altLang="zh-TW" sz="5500" dirty="0" err="1">
                <a:solidFill>
                  <a:srgbClr val="0000FF"/>
                </a:solidFill>
                <a:latin typeface="標楷體" panose="03000509000000000000" pitchFamily="65" charset="-120"/>
                <a:ea typeface="標楷體" panose="03000509000000000000" pitchFamily="65" charset="-120"/>
              </a:rPr>
              <a:t>TronClass</a:t>
            </a:r>
            <a:r>
              <a:rPr kumimoji="0" lang="en-US" altLang="zh-TW" sz="5500" dirty="0">
                <a:solidFill>
                  <a:srgbClr val="0000FF"/>
                </a:solidFill>
                <a:latin typeface="標楷體" panose="03000509000000000000" pitchFamily="65" charset="-120"/>
                <a:ea typeface="標楷體" panose="03000509000000000000" pitchFamily="65" charset="-120"/>
              </a:rPr>
              <a:t> </a:t>
            </a:r>
            <a:r>
              <a:rPr kumimoji="0" lang="zh-TW" altLang="en-US" sz="5500" dirty="0">
                <a:solidFill>
                  <a:srgbClr val="0000FF"/>
                </a:solidFill>
                <a:latin typeface="標楷體" panose="03000509000000000000" pitchFamily="65" charset="-120"/>
                <a:ea typeface="標楷體" panose="03000509000000000000" pitchFamily="65" charset="-120"/>
              </a:rPr>
              <a:t>弘光創課」系統進行視訊。 </a:t>
            </a:r>
            <a:endParaRPr kumimoji="0" lang="en-US" altLang="zh-TW" sz="5500" dirty="0" smtClean="0">
              <a:solidFill>
                <a:srgbClr val="0000FF"/>
              </a:solidFill>
              <a:latin typeface="標楷體" panose="03000509000000000000" pitchFamily="65" charset="-120"/>
              <a:ea typeface="標楷體" panose="03000509000000000000" pitchFamily="65" charset="-120"/>
            </a:endParaRPr>
          </a:p>
          <a:p>
            <a:pPr marL="0" indent="0" fontAlgn="auto">
              <a:spcAft>
                <a:spcPts val="0"/>
              </a:spcAft>
              <a:buNone/>
              <a:defRPr/>
            </a:pP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zh-TW" sz="5500" dirty="0" smtClean="0">
                <a:solidFill>
                  <a:srgbClr val="0000FF"/>
                </a:solidFill>
                <a:latin typeface="標楷體" panose="03000509000000000000" pitchFamily="65" charset="-120"/>
                <a:ea typeface="標楷體" panose="03000509000000000000" pitchFamily="65" charset="-120"/>
              </a:rPr>
              <a:t>二</a:t>
            </a: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zh-TW" sz="5500" dirty="0" smtClean="0">
                <a:solidFill>
                  <a:srgbClr val="0000FF"/>
                </a:solidFill>
                <a:latin typeface="標楷體" panose="03000509000000000000" pitchFamily="65" charset="-120"/>
                <a:ea typeface="標楷體" panose="03000509000000000000" pitchFamily="65" charset="-120"/>
              </a:rPr>
              <a:t>進修部：</a:t>
            </a:r>
            <a:r>
              <a:rPr kumimoji="0" lang="zh-TW" altLang="en-US" sz="5500" dirty="0">
                <a:solidFill>
                  <a:srgbClr val="0000FF"/>
                </a:solidFill>
                <a:latin typeface="標楷體" panose="03000509000000000000" pitchFamily="65" charset="-120"/>
                <a:ea typeface="標楷體" panose="03000509000000000000" pitchFamily="65" charset="-120"/>
              </a:rPr>
              <a:t>線上視訊方式，採用「</a:t>
            </a:r>
            <a:r>
              <a:rPr kumimoji="0" lang="en-US" altLang="zh-TW" sz="5500" dirty="0" err="1">
                <a:solidFill>
                  <a:srgbClr val="0000FF"/>
                </a:solidFill>
                <a:latin typeface="標楷體" panose="03000509000000000000" pitchFamily="65" charset="-120"/>
                <a:ea typeface="標楷體" panose="03000509000000000000" pitchFamily="65" charset="-120"/>
              </a:rPr>
              <a:t>TronClass</a:t>
            </a:r>
            <a:r>
              <a:rPr kumimoji="0" lang="en-US" altLang="zh-TW" sz="5500" dirty="0">
                <a:solidFill>
                  <a:srgbClr val="0000FF"/>
                </a:solidFill>
                <a:latin typeface="標楷體" panose="03000509000000000000" pitchFamily="65" charset="-120"/>
                <a:ea typeface="標楷體" panose="03000509000000000000" pitchFamily="65" charset="-120"/>
              </a:rPr>
              <a:t> </a:t>
            </a:r>
            <a:r>
              <a:rPr kumimoji="0" lang="zh-TW" altLang="en-US" sz="5500">
                <a:solidFill>
                  <a:srgbClr val="0000FF"/>
                </a:solidFill>
                <a:latin typeface="標楷體" panose="03000509000000000000" pitchFamily="65" charset="-120"/>
                <a:ea typeface="標楷體" panose="03000509000000000000" pitchFamily="65" charset="-120"/>
              </a:rPr>
              <a:t>弘光創課」系統進行視訊</a:t>
            </a:r>
            <a:r>
              <a:rPr kumimoji="0" lang="zh-TW" altLang="en-US" sz="5500" smtClean="0">
                <a:solidFill>
                  <a:srgbClr val="0000FF"/>
                </a:solidFill>
                <a:latin typeface="標楷體" panose="03000509000000000000" pitchFamily="65" charset="-120"/>
                <a:ea typeface="標楷體" panose="03000509000000000000" pitchFamily="65" charset="-120"/>
              </a:rPr>
              <a:t>。</a:t>
            </a:r>
            <a:endParaRPr kumimoji="0" lang="zh-TW" altLang="zh-TW" sz="5500" dirty="0" smtClean="0">
              <a:solidFill>
                <a:srgbClr val="0000FF"/>
              </a:solidFill>
              <a:latin typeface="標楷體" panose="03000509000000000000" pitchFamily="65" charset="-120"/>
              <a:ea typeface="標楷體" panose="03000509000000000000" pitchFamily="65" charset="-120"/>
            </a:endParaRPr>
          </a:p>
          <a:p>
            <a:pPr marL="0" indent="0" fontAlgn="auto">
              <a:spcAft>
                <a:spcPts val="0"/>
              </a:spcAft>
              <a:buFont typeface="Arial" panose="020B0604020202020204" pitchFamily="34" charset="0"/>
              <a:buNone/>
              <a:defRPr/>
            </a:pPr>
            <a:r>
              <a:rPr kumimoji="0" lang="en-US" altLang="zh-TW" sz="5500" dirty="0" smtClean="0">
                <a:solidFill>
                  <a:srgbClr val="0000FF"/>
                </a:solidFill>
                <a:latin typeface="標楷體" panose="03000509000000000000" pitchFamily="65" charset="-120"/>
                <a:ea typeface="標楷體" panose="03000509000000000000" pitchFamily="65" charset="-120"/>
              </a:rPr>
              <a:t> </a:t>
            </a:r>
            <a:endParaRPr kumimoji="0" lang="zh-TW" altLang="zh-TW" sz="5500" dirty="0" smtClean="0">
              <a:solidFill>
                <a:srgbClr val="0000FF"/>
              </a:solidFill>
              <a:latin typeface="標楷體" panose="03000509000000000000" pitchFamily="65" charset="-120"/>
              <a:ea typeface="標楷體" panose="03000509000000000000" pitchFamily="65" charset="-120"/>
            </a:endParaRPr>
          </a:p>
          <a:p>
            <a:pPr marL="0" indent="0" fontAlgn="auto">
              <a:spcAft>
                <a:spcPts val="0"/>
              </a:spcAft>
              <a:buFont typeface="Arial" panose="020B0604020202020204" pitchFamily="34" charset="0"/>
              <a:buNone/>
              <a:defRPr/>
            </a:pPr>
            <a:r>
              <a:rPr kumimoji="0" lang="zh-TW" altLang="zh-TW" sz="5500" dirty="0" smtClean="0">
                <a:solidFill>
                  <a:srgbClr val="0000FF"/>
                </a:solidFill>
                <a:latin typeface="標楷體" panose="03000509000000000000" pitchFamily="65" charset="-120"/>
                <a:ea typeface="標楷體" panose="03000509000000000000" pitchFamily="65" charset="-120"/>
              </a:rPr>
              <a:t>三、注意事項：</a:t>
            </a:r>
          </a:p>
          <a:p>
            <a:pPr marL="0" indent="0" fontAlgn="auto">
              <a:spcAft>
                <a:spcPts val="0"/>
              </a:spcAft>
              <a:buFont typeface="Arial" panose="020B0604020202020204" pitchFamily="34" charset="0"/>
              <a:buNone/>
              <a:defRPr/>
            </a:pP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zh-TW" sz="5500" dirty="0" smtClean="0">
                <a:solidFill>
                  <a:srgbClr val="0000FF"/>
                </a:solidFill>
                <a:latin typeface="標楷體" panose="03000509000000000000" pitchFamily="65" charset="-120"/>
                <a:ea typeface="標楷體" panose="03000509000000000000" pitchFamily="65" charset="-120"/>
              </a:rPr>
              <a:t>一</a:t>
            </a: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zh-TW" sz="5500" dirty="0" smtClean="0">
                <a:solidFill>
                  <a:srgbClr val="0000FF"/>
                </a:solidFill>
                <a:latin typeface="標楷體" panose="03000509000000000000" pitchFamily="65" charset="-120"/>
                <a:ea typeface="標楷體" panose="03000509000000000000" pitchFamily="65" charset="-120"/>
              </a:rPr>
              <a:t>參加訓練之學生幹部請按</a:t>
            </a:r>
            <a:r>
              <a:rPr kumimoji="0" lang="zh-TW" altLang="en-US" sz="5500" dirty="0" smtClean="0">
                <a:solidFill>
                  <a:srgbClr val="0000FF"/>
                </a:solidFill>
                <a:latin typeface="標楷體" panose="03000509000000000000" pitchFamily="65" charset="-120"/>
                <a:ea typeface="標楷體" panose="03000509000000000000" pitchFamily="65" charset="-120"/>
              </a:rPr>
              <a:t>時上線遠距視訊方式實施訓練</a:t>
            </a: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en-US" sz="5500" dirty="0" smtClean="0">
                <a:solidFill>
                  <a:srgbClr val="0000FF"/>
                </a:solidFill>
                <a:latin typeface="標楷體" panose="03000509000000000000" pitchFamily="65" charset="-120"/>
                <a:ea typeface="標楷體" panose="03000509000000000000" pitchFamily="65" charset="-120"/>
              </a:rPr>
              <a:t>校</a:t>
            </a:r>
            <a:r>
              <a:rPr kumimoji="0" lang="zh-TW" altLang="zh-TW" sz="5500" dirty="0" smtClean="0">
                <a:solidFill>
                  <a:srgbClr val="0000FF"/>
                </a:solidFill>
                <a:latin typeface="標楷體" panose="03000509000000000000" pitchFamily="65" charset="-120"/>
                <a:ea typeface="標楷體" panose="03000509000000000000" pitchFamily="65" charset="-120"/>
              </a:rPr>
              <a:t>外實習班級及研</a:t>
            </a:r>
            <a:endParaRPr kumimoji="0" lang="en-US" altLang="zh-TW" sz="5500" dirty="0" smtClean="0">
              <a:solidFill>
                <a:srgbClr val="0000FF"/>
              </a:solidFill>
              <a:latin typeface="標楷體" panose="03000509000000000000" pitchFamily="65" charset="-120"/>
              <a:ea typeface="標楷體" panose="03000509000000000000" pitchFamily="65" charset="-120"/>
            </a:endParaRPr>
          </a:p>
          <a:p>
            <a:pPr marL="0" indent="0" fontAlgn="auto">
              <a:spcAft>
                <a:spcPts val="0"/>
              </a:spcAft>
              <a:buFont typeface="Arial" panose="020B0604020202020204" pitchFamily="34" charset="0"/>
              <a:buNone/>
              <a:defRPr/>
            </a:pPr>
            <a:r>
              <a:rPr kumimoji="0" lang="zh-TW" altLang="en-US" sz="5500" dirty="0" smtClean="0">
                <a:solidFill>
                  <a:srgbClr val="0000FF"/>
                </a:solidFill>
                <a:latin typeface="標楷體" panose="03000509000000000000" pitchFamily="65" charset="-120"/>
                <a:ea typeface="標楷體" panose="03000509000000000000" pitchFamily="65" charset="-120"/>
              </a:rPr>
              <a:t>    </a:t>
            </a:r>
            <a:r>
              <a:rPr kumimoji="0" lang="zh-TW" altLang="zh-TW" sz="5500" dirty="0" smtClean="0">
                <a:solidFill>
                  <a:srgbClr val="0000FF"/>
                </a:solidFill>
                <a:latin typeface="標楷體" panose="03000509000000000000" pitchFamily="65" charset="-120"/>
                <a:ea typeface="標楷體" panose="03000509000000000000" pitchFamily="65" charset="-120"/>
              </a:rPr>
              <a:t>究所班級除外</a:t>
            </a: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zh-TW" sz="5500" dirty="0" smtClean="0">
                <a:solidFill>
                  <a:srgbClr val="0000FF"/>
                </a:solidFill>
                <a:latin typeface="標楷體" panose="03000509000000000000" pitchFamily="65" charset="-120"/>
                <a:ea typeface="標楷體" panose="03000509000000000000" pitchFamily="65" charset="-120"/>
              </a:rPr>
              <a:t>。</a:t>
            </a:r>
          </a:p>
          <a:p>
            <a:pPr marL="0" indent="0" fontAlgn="auto">
              <a:spcAft>
                <a:spcPts val="0"/>
              </a:spcAft>
              <a:buFont typeface="Arial" panose="020B0604020202020204" pitchFamily="34" charset="0"/>
              <a:buNone/>
              <a:defRPr/>
            </a:pP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zh-TW" sz="5500" dirty="0" smtClean="0">
                <a:solidFill>
                  <a:srgbClr val="0000FF"/>
                </a:solidFill>
                <a:latin typeface="標楷體" panose="03000509000000000000" pitchFamily="65" charset="-120"/>
                <a:ea typeface="標楷體" panose="03000509000000000000" pitchFamily="65" charset="-120"/>
              </a:rPr>
              <a:t>二</a:t>
            </a: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zh-TW" sz="5500" dirty="0" smtClean="0">
                <a:solidFill>
                  <a:srgbClr val="0000FF"/>
                </a:solidFill>
                <a:latin typeface="標楷體" panose="03000509000000000000" pitchFamily="65" charset="-120"/>
                <a:ea typeface="標楷體" panose="03000509000000000000" pitchFamily="65" charset="-120"/>
              </a:rPr>
              <a:t>各班參加幹部</a:t>
            </a:r>
            <a:r>
              <a:rPr kumimoji="0" lang="en-US" altLang="zh-TW" sz="5500" dirty="0" smtClean="0">
                <a:solidFill>
                  <a:srgbClr val="0000FF"/>
                </a:solidFill>
                <a:latin typeface="標楷體" panose="03000509000000000000" pitchFamily="65" charset="-120"/>
                <a:ea typeface="標楷體" panose="03000509000000000000" pitchFamily="65" charset="-120"/>
              </a:rPr>
              <a:t>7</a:t>
            </a:r>
            <a:r>
              <a:rPr kumimoji="0" lang="zh-TW" altLang="zh-TW" sz="5500" dirty="0" smtClean="0">
                <a:solidFill>
                  <a:srgbClr val="0000FF"/>
                </a:solidFill>
                <a:latin typeface="標楷體" panose="03000509000000000000" pitchFamily="65" charset="-120"/>
                <a:ea typeface="標楷體" panose="03000509000000000000" pitchFamily="65" charset="-120"/>
              </a:rPr>
              <a:t>名：班代、副班代、學藝、環保、總務、康樂股長、</a:t>
            </a:r>
            <a:endParaRPr kumimoji="0" lang="en-US" altLang="zh-TW" sz="5500" dirty="0" smtClean="0">
              <a:solidFill>
                <a:srgbClr val="0000FF"/>
              </a:solidFill>
              <a:latin typeface="標楷體" panose="03000509000000000000" pitchFamily="65" charset="-120"/>
              <a:ea typeface="標楷體" panose="03000509000000000000" pitchFamily="65" charset="-120"/>
            </a:endParaRPr>
          </a:p>
          <a:p>
            <a:pPr marL="0" indent="0" fontAlgn="auto">
              <a:spcAft>
                <a:spcPts val="0"/>
              </a:spcAft>
              <a:buFont typeface="Arial" panose="020B0604020202020204" pitchFamily="34" charset="0"/>
              <a:buNone/>
              <a:defRPr/>
            </a:pPr>
            <a:r>
              <a:rPr kumimoji="0" lang="en-US" altLang="zh-TW" sz="5500" dirty="0" smtClean="0">
                <a:solidFill>
                  <a:srgbClr val="0000FF"/>
                </a:solidFill>
                <a:latin typeface="標楷體" panose="03000509000000000000" pitchFamily="65" charset="-120"/>
                <a:ea typeface="標楷體" panose="03000509000000000000" pitchFamily="65" charset="-120"/>
              </a:rPr>
              <a:t>                     </a:t>
            </a:r>
            <a:r>
              <a:rPr kumimoji="0" lang="zh-TW" altLang="zh-TW" sz="5500" dirty="0" smtClean="0">
                <a:solidFill>
                  <a:srgbClr val="0000FF"/>
                </a:solidFill>
                <a:latin typeface="標楷體" panose="03000509000000000000" pitchFamily="65" charset="-120"/>
                <a:ea typeface="標楷體" panose="03000509000000000000" pitchFamily="65" charset="-120"/>
              </a:rPr>
              <a:t>職涯事務股長。</a:t>
            </a:r>
          </a:p>
          <a:p>
            <a:pPr marL="0" indent="0" fontAlgn="auto">
              <a:spcAft>
                <a:spcPts val="0"/>
              </a:spcAft>
              <a:buFont typeface="Arial" panose="020B0604020202020204" pitchFamily="34" charset="0"/>
              <a:buNone/>
              <a:defRPr/>
            </a:pP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zh-TW" sz="5500" dirty="0" smtClean="0">
                <a:solidFill>
                  <a:srgbClr val="0000FF"/>
                </a:solidFill>
                <a:latin typeface="標楷體" panose="03000509000000000000" pitchFamily="65" charset="-120"/>
                <a:ea typeface="標楷體" panose="03000509000000000000" pitchFamily="65" charset="-120"/>
              </a:rPr>
              <a:t>三</a:t>
            </a:r>
            <a:r>
              <a:rPr kumimoji="0" lang="en-US" altLang="zh-TW" sz="5500" dirty="0" smtClean="0">
                <a:solidFill>
                  <a:srgbClr val="0000FF"/>
                </a:solidFill>
                <a:latin typeface="標楷體" panose="03000509000000000000" pitchFamily="65" charset="-120"/>
                <a:ea typeface="標楷體" panose="03000509000000000000" pitchFamily="65" charset="-120"/>
              </a:rPr>
              <a:t>)</a:t>
            </a:r>
            <a:r>
              <a:rPr kumimoji="0" lang="zh-TW" altLang="en-US" sz="5500" dirty="0" smtClean="0">
                <a:solidFill>
                  <a:srgbClr val="0000FF"/>
                </a:solidFill>
                <a:latin typeface="標楷體" panose="03000509000000000000" pitchFamily="65" charset="-120"/>
                <a:ea typeface="標楷體" panose="03000509000000000000" pitchFamily="65" charset="-120"/>
              </a:rPr>
              <a:t>請各班導師協助通知班級幹部依時參加本學期自治幹部訓練活動，出席會</a:t>
            </a:r>
            <a:endParaRPr kumimoji="0" lang="en-US" altLang="zh-TW" sz="5500" dirty="0" smtClean="0">
              <a:solidFill>
                <a:srgbClr val="0000FF"/>
              </a:solidFill>
              <a:latin typeface="標楷體" panose="03000509000000000000" pitchFamily="65" charset="-120"/>
              <a:ea typeface="標楷體" panose="03000509000000000000" pitchFamily="65" charset="-120"/>
            </a:endParaRPr>
          </a:p>
          <a:p>
            <a:pPr marL="0" indent="0" fontAlgn="auto">
              <a:spcAft>
                <a:spcPts val="0"/>
              </a:spcAft>
              <a:buFont typeface="Arial" panose="020B0604020202020204" pitchFamily="34" charset="0"/>
              <a:buNone/>
              <a:defRPr/>
            </a:pPr>
            <a:r>
              <a:rPr kumimoji="0" lang="zh-TW" altLang="en-US" sz="5500" dirty="0" smtClean="0">
                <a:solidFill>
                  <a:srgbClr val="0000FF"/>
                </a:solidFill>
                <a:latin typeface="標楷體" panose="03000509000000000000" pitchFamily="65" charset="-120"/>
                <a:ea typeface="標楷體" panose="03000509000000000000" pitchFamily="65" charset="-120"/>
              </a:rPr>
              <a:t>    議班級幹部時段如與課程衝突可辦理請公假事宜。</a:t>
            </a:r>
            <a:r>
              <a:rPr kumimoji="0" lang="zh-TW" altLang="zh-TW" sz="5500" dirty="0" smtClean="0">
                <a:solidFill>
                  <a:srgbClr val="0000FF"/>
                </a:solidFill>
                <a:latin typeface="標楷體" panose="03000509000000000000" pitchFamily="65" charset="-120"/>
                <a:ea typeface="標楷體" panose="03000509000000000000" pitchFamily="65" charset="-120"/>
              </a:rPr>
              <a:t> </a:t>
            </a:r>
            <a:endParaRPr kumimoji="0" lang="zh-TW" altLang="en-US" sz="5500" dirty="0">
              <a:solidFill>
                <a:srgbClr val="0000FF"/>
              </a:solidFill>
            </a:endParaRPr>
          </a:p>
        </p:txBody>
      </p:sp>
    </p:spTree>
    <p:extLst>
      <p:ext uri="{BB962C8B-B14F-4D97-AF65-F5344CB8AC3E}">
        <p14:creationId xmlns:p14="http://schemas.microsoft.com/office/powerpoint/2010/main" val="34806396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內容版面配置區 2"/>
          <p:cNvSpPr>
            <a:spLocks noGrp="1"/>
          </p:cNvSpPr>
          <p:nvPr>
            <p:ph idx="1"/>
          </p:nvPr>
        </p:nvSpPr>
        <p:spPr>
          <a:xfrm>
            <a:off x="611560" y="764704"/>
            <a:ext cx="7381052" cy="5281568"/>
          </a:xfrm>
        </p:spPr>
        <p:txBody>
          <a:bodyPr rtlCol="0">
            <a:noAutofit/>
          </a:bodyPr>
          <a:lstStyle/>
          <a:p>
            <a:pPr marL="321469" defTabSz="0">
              <a:lnSpc>
                <a:spcPts val="1800"/>
              </a:lnSpc>
              <a:spcBef>
                <a:spcPts val="0"/>
              </a:spcBef>
              <a:spcAft>
                <a:spcPts val="900"/>
              </a:spcAft>
              <a:buFont typeface="+mj-ea"/>
              <a:buAutoNum type="ea1ChtPeriod"/>
              <a:tabLst>
                <a:tab pos="0" algn="l"/>
                <a:tab pos="272700" algn="l"/>
              </a:tabLst>
            </a:pPr>
            <a:r>
              <a:rPr lang="en-US" altLang="zh-TW" sz="1800" dirty="0">
                <a:solidFill>
                  <a:srgbClr val="0000FF"/>
                </a:solidFill>
                <a:latin typeface="標楷體" panose="03000509000000000000" pitchFamily="65" charset="-120"/>
                <a:ea typeface="標楷體" panose="03000509000000000000" pitchFamily="65" charset="-120"/>
              </a:rPr>
              <a:t>110.1</a:t>
            </a:r>
            <a:r>
              <a:rPr lang="zh-TW" altLang="en-US" sz="1800" dirty="0">
                <a:solidFill>
                  <a:srgbClr val="0000FF"/>
                </a:solidFill>
                <a:latin typeface="標楷體" panose="03000509000000000000" pitchFamily="65" charset="-120"/>
                <a:ea typeface="標楷體" panose="03000509000000000000" pitchFamily="65" charset="-120"/>
              </a:rPr>
              <a:t>學期新生學雜費減免申請期間為</a:t>
            </a:r>
            <a:r>
              <a:rPr lang="en-US" altLang="zh-TW" sz="1800" b="1" i="1" dirty="0">
                <a:solidFill>
                  <a:srgbClr val="FF0000"/>
                </a:solidFill>
                <a:latin typeface="標楷體" panose="03000509000000000000" pitchFamily="65" charset="-120"/>
                <a:ea typeface="標楷體" panose="03000509000000000000" pitchFamily="65" charset="-120"/>
              </a:rPr>
              <a:t>110.08.01~08.31</a:t>
            </a:r>
            <a:r>
              <a:rPr lang="zh-TW" altLang="en-US" sz="1800" b="1" i="1" dirty="0">
                <a:solidFill>
                  <a:srgbClr val="FF0000"/>
                </a:solidFill>
                <a:latin typeface="標楷體" panose="03000509000000000000" pitchFamily="65" charset="-120"/>
                <a:ea typeface="標楷體" panose="03000509000000000000" pitchFamily="65" charset="-120"/>
              </a:rPr>
              <a:t>下午</a:t>
            </a:r>
            <a:r>
              <a:rPr lang="en-US" altLang="zh-TW" sz="1800" b="1" i="1" dirty="0">
                <a:solidFill>
                  <a:srgbClr val="FF0000"/>
                </a:solidFill>
                <a:latin typeface="標楷體" panose="03000509000000000000" pitchFamily="65" charset="-120"/>
                <a:ea typeface="標楷體" panose="03000509000000000000" pitchFamily="65" charset="-120"/>
              </a:rPr>
              <a:t>4</a:t>
            </a:r>
            <a:r>
              <a:rPr lang="zh-TW" altLang="en-US" sz="1800" b="1" i="1" dirty="0">
                <a:solidFill>
                  <a:srgbClr val="FF0000"/>
                </a:solidFill>
                <a:latin typeface="標楷體" panose="03000509000000000000" pitchFamily="65" charset="-120"/>
                <a:ea typeface="標楷體" panose="03000509000000000000" pitchFamily="65" charset="-120"/>
              </a:rPr>
              <a:t>點止</a:t>
            </a:r>
            <a:r>
              <a:rPr lang="zh-TW" altLang="en-US" sz="1800" dirty="0">
                <a:solidFill>
                  <a:srgbClr val="0000FF"/>
                </a:solidFill>
                <a:latin typeface="標楷體" panose="03000509000000000000" pitchFamily="65" charset="-120"/>
                <a:ea typeface="標楷體" panose="03000509000000000000" pitchFamily="65" charset="-120"/>
              </a:rPr>
              <a:t>，具有</a:t>
            </a:r>
            <a:r>
              <a:rPr lang="zh-TW" altLang="en-US" sz="1800" b="1" dirty="0">
                <a:solidFill>
                  <a:srgbClr val="0000FF"/>
                </a:solidFill>
                <a:latin typeface="標楷體" panose="03000509000000000000" pitchFamily="65" charset="-120"/>
                <a:ea typeface="標楷體" panose="03000509000000000000" pitchFamily="65" charset="-120"/>
              </a:rPr>
              <a:t>低收入戶、中低收入戶、原住民學生、特殊境遇家庭子女、重度</a:t>
            </a:r>
            <a:r>
              <a:rPr lang="en-US" altLang="zh-TW" sz="1800" b="1" dirty="0">
                <a:solidFill>
                  <a:srgbClr val="0000FF"/>
                </a:solidFill>
                <a:latin typeface="標楷體" panose="03000509000000000000" pitchFamily="65" charset="-120"/>
                <a:ea typeface="標楷體" panose="03000509000000000000" pitchFamily="65" charset="-120"/>
              </a:rPr>
              <a:t>/</a:t>
            </a:r>
            <a:r>
              <a:rPr lang="zh-TW" altLang="en-US" sz="1800" b="1" dirty="0">
                <a:solidFill>
                  <a:srgbClr val="0000FF"/>
                </a:solidFill>
                <a:latin typeface="標楷體" panose="03000509000000000000" pitchFamily="65" charset="-120"/>
                <a:ea typeface="標楷體" panose="03000509000000000000" pitchFamily="65" charset="-120"/>
              </a:rPr>
              <a:t>中度</a:t>
            </a:r>
            <a:r>
              <a:rPr lang="en-US" altLang="zh-TW" sz="1800" b="1" dirty="0">
                <a:solidFill>
                  <a:srgbClr val="0000FF"/>
                </a:solidFill>
                <a:latin typeface="標楷體" panose="03000509000000000000" pitchFamily="65" charset="-120"/>
                <a:ea typeface="標楷體" panose="03000509000000000000" pitchFamily="65" charset="-120"/>
              </a:rPr>
              <a:t>/</a:t>
            </a:r>
            <a:r>
              <a:rPr lang="zh-TW" altLang="en-US" sz="1800" b="1" dirty="0">
                <a:solidFill>
                  <a:srgbClr val="0000FF"/>
                </a:solidFill>
                <a:latin typeface="標楷體" panose="03000509000000000000" pitchFamily="65" charset="-120"/>
                <a:ea typeface="標楷體" panose="03000509000000000000" pitchFamily="65" charset="-120"/>
              </a:rPr>
              <a:t>輕度身心障礙學生或子女</a:t>
            </a:r>
            <a:r>
              <a:rPr lang="en-US" altLang="zh-TW" sz="1800" b="1" dirty="0">
                <a:solidFill>
                  <a:srgbClr val="0000FF"/>
                </a:solidFill>
                <a:latin typeface="標楷體" panose="03000509000000000000" pitchFamily="65" charset="-120"/>
                <a:ea typeface="標楷體" panose="03000509000000000000" pitchFamily="65" charset="-120"/>
              </a:rPr>
              <a:t>(</a:t>
            </a:r>
            <a:r>
              <a:rPr lang="zh-TW" altLang="en-US" sz="1800" b="1" dirty="0">
                <a:solidFill>
                  <a:srgbClr val="0000FF"/>
                </a:solidFill>
                <a:latin typeface="標楷體" panose="03000509000000000000" pitchFamily="65" charset="-120"/>
                <a:ea typeface="標楷體" panose="03000509000000000000" pitchFamily="65" charset="-120"/>
              </a:rPr>
              <a:t>家戶所得</a:t>
            </a:r>
            <a:r>
              <a:rPr lang="en-US" altLang="zh-TW" sz="1800" b="1" dirty="0">
                <a:solidFill>
                  <a:srgbClr val="0000FF"/>
                </a:solidFill>
                <a:latin typeface="標楷體" panose="03000509000000000000" pitchFamily="65" charset="-120"/>
                <a:ea typeface="標楷體" panose="03000509000000000000" pitchFamily="65" charset="-120"/>
              </a:rPr>
              <a:t>220</a:t>
            </a:r>
            <a:r>
              <a:rPr lang="zh-TW" altLang="en-US" sz="1800" b="1" dirty="0">
                <a:solidFill>
                  <a:srgbClr val="0000FF"/>
                </a:solidFill>
                <a:latin typeface="標楷體" panose="03000509000000000000" pitchFamily="65" charset="-120"/>
                <a:ea typeface="標楷體" panose="03000509000000000000" pitchFamily="65" charset="-120"/>
              </a:rPr>
              <a:t>萬以下</a:t>
            </a:r>
            <a:r>
              <a:rPr lang="en-US" altLang="zh-TW" sz="1800" b="1" dirty="0">
                <a:solidFill>
                  <a:srgbClr val="0000FF"/>
                </a:solidFill>
                <a:latin typeface="標楷體" panose="03000509000000000000" pitchFamily="65" charset="-120"/>
                <a:ea typeface="標楷體" panose="03000509000000000000" pitchFamily="65" charset="-120"/>
              </a:rPr>
              <a:t>)</a:t>
            </a:r>
            <a:r>
              <a:rPr lang="zh-TW" altLang="en-US" sz="1800" b="1" dirty="0">
                <a:solidFill>
                  <a:srgbClr val="0000FF"/>
                </a:solidFill>
                <a:latin typeface="標楷體" panose="03000509000000000000" pitchFamily="65" charset="-120"/>
                <a:ea typeface="標楷體" panose="03000509000000000000" pitchFamily="65" charset="-120"/>
              </a:rPr>
              <a:t>資格、撫卹期內軍公教遺族子女或現役軍人子女</a:t>
            </a:r>
            <a:r>
              <a:rPr lang="zh-TW" altLang="en-US" sz="1800" dirty="0">
                <a:solidFill>
                  <a:srgbClr val="0000FF"/>
                </a:solidFill>
                <a:latin typeface="標楷體" panose="03000509000000000000" pitchFamily="65" charset="-120"/>
                <a:ea typeface="標楷體" panose="03000509000000000000" pitchFamily="65" charset="-120"/>
              </a:rPr>
              <a:t>，可辦理學雜費減免，須填具</a:t>
            </a:r>
            <a:r>
              <a:rPr lang="en-US" altLang="zh-TW" sz="1800" dirty="0">
                <a:solidFill>
                  <a:srgbClr val="0000FF"/>
                </a:solidFill>
                <a:latin typeface="標楷體" panose="03000509000000000000" pitchFamily="65" charset="-120"/>
                <a:ea typeface="標楷體" panose="03000509000000000000" pitchFamily="65" charset="-120"/>
              </a:rPr>
              <a:t>『</a:t>
            </a:r>
            <a:r>
              <a:rPr lang="zh-TW" altLang="en-US" sz="1800" dirty="0">
                <a:solidFill>
                  <a:srgbClr val="0000FF"/>
                </a:solidFill>
                <a:latin typeface="標楷體" panose="03000509000000000000" pitchFamily="65" charset="-120"/>
                <a:ea typeface="標楷體" panose="03000509000000000000" pitchFamily="65" charset="-120"/>
              </a:rPr>
              <a:t>學雜費減免申請表</a:t>
            </a:r>
            <a:r>
              <a:rPr lang="en-US" altLang="zh-TW" sz="1800" dirty="0">
                <a:solidFill>
                  <a:srgbClr val="0000FF"/>
                </a:solidFill>
                <a:latin typeface="標楷體" panose="03000509000000000000" pitchFamily="65" charset="-120"/>
                <a:ea typeface="標楷體" panose="03000509000000000000" pitchFamily="65" charset="-120"/>
              </a:rPr>
              <a:t>』</a:t>
            </a:r>
            <a:r>
              <a:rPr lang="zh-TW" altLang="en-US" sz="1800" dirty="0">
                <a:solidFill>
                  <a:srgbClr val="0000FF"/>
                </a:solidFill>
                <a:latin typeface="標楷體" panose="03000509000000000000" pitchFamily="65" charset="-120"/>
                <a:ea typeface="標楷體" panose="03000509000000000000" pitchFamily="65" charset="-120"/>
              </a:rPr>
              <a:t>並檢附相關證明。</a:t>
            </a:r>
            <a:endParaRPr lang="en-US" altLang="zh-TW" sz="1800" dirty="0">
              <a:solidFill>
                <a:srgbClr val="0000FF"/>
              </a:solidFill>
              <a:latin typeface="標楷體" panose="03000509000000000000" pitchFamily="65" charset="-120"/>
              <a:ea typeface="標楷體" panose="03000509000000000000" pitchFamily="65" charset="-120"/>
            </a:endParaRPr>
          </a:p>
          <a:p>
            <a:pPr marL="321469" defTabSz="0">
              <a:lnSpc>
                <a:spcPts val="1800"/>
              </a:lnSpc>
              <a:spcBef>
                <a:spcPts val="0"/>
              </a:spcBef>
              <a:spcAft>
                <a:spcPts val="900"/>
              </a:spcAft>
              <a:buFont typeface="+mj-ea"/>
              <a:buAutoNum type="ea1ChtPeriod"/>
              <a:tabLst>
                <a:tab pos="0" algn="l"/>
                <a:tab pos="272700" algn="l"/>
              </a:tabLst>
            </a:pPr>
            <a:r>
              <a:rPr lang="zh-TW" altLang="en-US" sz="1800" dirty="0">
                <a:solidFill>
                  <a:srgbClr val="0000FF"/>
                </a:solidFill>
                <a:latin typeface="標楷體" panose="03000509000000000000" pitchFamily="65" charset="-120"/>
                <a:ea typeface="標楷體" panose="03000509000000000000" pitchFamily="65" charset="-120"/>
              </a:rPr>
              <a:t>新生請將學雜費減免資料掛號寄至</a:t>
            </a:r>
            <a:r>
              <a:rPr lang="en-US" altLang="zh-TW" sz="1800" u="sng" dirty="0">
                <a:solidFill>
                  <a:srgbClr val="0000FF"/>
                </a:solidFill>
                <a:latin typeface="標楷體" panose="03000509000000000000" pitchFamily="65" charset="-120"/>
                <a:ea typeface="標楷體" panose="03000509000000000000" pitchFamily="65" charset="-120"/>
              </a:rPr>
              <a:t>433304</a:t>
            </a:r>
            <a:r>
              <a:rPr lang="zh-TW" altLang="en-US" sz="1800" u="sng" dirty="0">
                <a:solidFill>
                  <a:srgbClr val="0000FF"/>
                </a:solidFill>
                <a:latin typeface="標楷體" panose="03000509000000000000" pitchFamily="65" charset="-120"/>
                <a:ea typeface="標楷體" panose="03000509000000000000" pitchFamily="65" charset="-120"/>
              </a:rPr>
              <a:t>臺中市沙鹿區臺灣大道六段</a:t>
            </a:r>
            <a:r>
              <a:rPr lang="en-US" altLang="zh-TW" sz="1800" u="sng" dirty="0">
                <a:solidFill>
                  <a:srgbClr val="0000FF"/>
                </a:solidFill>
                <a:latin typeface="標楷體" panose="03000509000000000000" pitchFamily="65" charset="-120"/>
                <a:ea typeface="標楷體" panose="03000509000000000000" pitchFamily="65" charset="-120"/>
              </a:rPr>
              <a:t>1018</a:t>
            </a:r>
            <a:r>
              <a:rPr lang="zh-TW" altLang="en-US" sz="1800" u="sng" dirty="0">
                <a:solidFill>
                  <a:srgbClr val="0000FF"/>
                </a:solidFill>
                <a:latin typeface="標楷體" panose="03000509000000000000" pitchFamily="65" charset="-120"/>
                <a:ea typeface="標楷體" panose="03000509000000000000" pitchFamily="65" charset="-120"/>
              </a:rPr>
              <a:t>號  弘光科技大學 生住組收 </a:t>
            </a:r>
            <a:r>
              <a:rPr lang="en-US" altLang="zh-TW" sz="1800" u="sng" dirty="0">
                <a:solidFill>
                  <a:srgbClr val="0000FF"/>
                </a:solidFill>
                <a:latin typeface="標楷體" panose="03000509000000000000" pitchFamily="65" charset="-120"/>
                <a:ea typeface="標楷體" panose="03000509000000000000" pitchFamily="65" charset="-120"/>
              </a:rPr>
              <a:t>(</a:t>
            </a:r>
            <a:r>
              <a:rPr lang="zh-TW" altLang="en-US" sz="1800" u="sng" dirty="0">
                <a:solidFill>
                  <a:srgbClr val="0000FF"/>
                </a:solidFill>
                <a:latin typeface="標楷體" panose="03000509000000000000" pitchFamily="65" charset="-120"/>
                <a:ea typeface="標楷體" panose="03000509000000000000" pitchFamily="65" charset="-120"/>
              </a:rPr>
              <a:t>信封上請註明：學雜費減免</a:t>
            </a:r>
            <a:r>
              <a:rPr lang="en-US" altLang="zh-TW" sz="1800" u="sng" dirty="0">
                <a:solidFill>
                  <a:srgbClr val="0000FF"/>
                </a:solidFill>
                <a:latin typeface="標楷體" panose="03000509000000000000" pitchFamily="65" charset="-120"/>
                <a:ea typeface="標楷體" panose="03000509000000000000" pitchFamily="65" charset="-120"/>
              </a:rPr>
              <a:t>)</a:t>
            </a:r>
            <a:r>
              <a:rPr lang="zh-TW" altLang="en-US" sz="1800" dirty="0">
                <a:solidFill>
                  <a:srgbClr val="0000FF"/>
                </a:solidFill>
                <a:latin typeface="標楷體" panose="03000509000000000000" pitchFamily="65" charset="-120"/>
                <a:ea typeface="標楷體" panose="03000509000000000000" pitchFamily="65" charset="-120"/>
              </a:rPr>
              <a:t>務必使用掛號寄出，並留存掛號碼自行查詢郵寄進度</a:t>
            </a:r>
            <a:r>
              <a:rPr lang="en-US" altLang="zh-TW" sz="1800" dirty="0">
                <a:solidFill>
                  <a:srgbClr val="0000FF"/>
                </a:solidFill>
                <a:latin typeface="標楷體" panose="03000509000000000000" pitchFamily="65" charset="-120"/>
                <a:ea typeface="標楷體" panose="03000509000000000000" pitchFamily="65" charset="-120"/>
              </a:rPr>
              <a:t>(</a:t>
            </a:r>
            <a:r>
              <a:rPr lang="zh-TW" altLang="en-US" sz="1800" dirty="0">
                <a:solidFill>
                  <a:srgbClr val="0000FF"/>
                </a:solidFill>
                <a:latin typeface="標楷體" panose="03000509000000000000" pitchFamily="65" charset="-120"/>
                <a:ea typeface="標楷體" panose="03000509000000000000" pitchFamily="65" charset="-120"/>
              </a:rPr>
              <a:t>郵局查詢路徑 </a:t>
            </a:r>
            <a:r>
              <a:rPr lang="en-US" altLang="zh-TW" sz="1800" dirty="0">
                <a:solidFill>
                  <a:srgbClr val="0000FF"/>
                </a:solidFill>
                <a:latin typeface="標楷體" panose="03000509000000000000" pitchFamily="65" charset="-120"/>
                <a:ea typeface="標楷體" panose="03000509000000000000" pitchFamily="65" charset="-120"/>
              </a:rPr>
              <a:t>https://reurl.cc/eEg79x</a:t>
            </a:r>
            <a:r>
              <a:rPr lang="zh-TW" altLang="en-US" sz="1800" dirty="0">
                <a:solidFill>
                  <a:srgbClr val="0000FF"/>
                </a:solidFill>
                <a:latin typeface="標楷體" panose="03000509000000000000" pitchFamily="65" charset="-120"/>
                <a:ea typeface="標楷體" panose="03000509000000000000" pitchFamily="65" charset="-120"/>
              </a:rPr>
              <a:t>，投遞成功</a:t>
            </a:r>
            <a:r>
              <a:rPr lang="en-US" altLang="zh-TW" sz="1800" dirty="0">
                <a:solidFill>
                  <a:srgbClr val="0000FF"/>
                </a:solidFill>
                <a:latin typeface="標楷體" panose="03000509000000000000" pitchFamily="65" charset="-120"/>
                <a:ea typeface="標楷體" panose="03000509000000000000" pitchFamily="65" charset="-120"/>
              </a:rPr>
              <a:t>=</a:t>
            </a:r>
            <a:r>
              <a:rPr lang="zh-TW" altLang="en-US" sz="1800" dirty="0">
                <a:solidFill>
                  <a:srgbClr val="0000FF"/>
                </a:solidFill>
                <a:latin typeface="標楷體" panose="03000509000000000000" pitchFamily="65" charset="-120"/>
                <a:ea typeface="標楷體" panose="03000509000000000000" pitchFamily="65" charset="-120"/>
              </a:rPr>
              <a:t>學校收到</a:t>
            </a:r>
            <a:r>
              <a:rPr lang="en-US" altLang="zh-TW" sz="1800" dirty="0">
                <a:solidFill>
                  <a:srgbClr val="0000FF"/>
                </a:solidFill>
                <a:latin typeface="標楷體" panose="03000509000000000000" pitchFamily="65" charset="-120"/>
                <a:ea typeface="標楷體" panose="03000509000000000000" pitchFamily="65" charset="-120"/>
              </a:rPr>
              <a:t>)</a:t>
            </a:r>
            <a:r>
              <a:rPr lang="zh-TW" altLang="en-US" sz="1800" dirty="0">
                <a:solidFill>
                  <a:srgbClr val="0000FF"/>
                </a:solidFill>
                <a:latin typeface="標楷體" panose="03000509000000000000" pitchFamily="65" charset="-120"/>
                <a:ea typeface="標楷體" panose="03000509000000000000" pitchFamily="65" charset="-120"/>
              </a:rPr>
              <a:t>。</a:t>
            </a:r>
            <a:endParaRPr lang="en-US" altLang="zh-TW" sz="1800" dirty="0">
              <a:solidFill>
                <a:srgbClr val="0000FF"/>
              </a:solidFill>
              <a:latin typeface="標楷體" panose="03000509000000000000" pitchFamily="65" charset="-120"/>
              <a:ea typeface="標楷體" panose="03000509000000000000" pitchFamily="65" charset="-120"/>
            </a:endParaRPr>
          </a:p>
          <a:p>
            <a:pPr marL="321469" defTabSz="0">
              <a:lnSpc>
                <a:spcPts val="1800"/>
              </a:lnSpc>
              <a:spcBef>
                <a:spcPts val="0"/>
              </a:spcBef>
              <a:spcAft>
                <a:spcPts val="900"/>
              </a:spcAft>
              <a:buFont typeface="+mj-ea"/>
              <a:buAutoNum type="ea1ChtPeriod"/>
              <a:tabLst>
                <a:tab pos="0" algn="l"/>
                <a:tab pos="272700" algn="l"/>
              </a:tabLst>
            </a:pPr>
            <a:r>
              <a:rPr lang="zh-TW" altLang="en-US" sz="1800" dirty="0">
                <a:solidFill>
                  <a:srgbClr val="0000FF"/>
                </a:solidFill>
                <a:latin typeface="標楷體" panose="03000509000000000000" pitchFamily="65" charset="-120"/>
                <a:ea typeface="標楷體" panose="03000509000000000000" pitchFamily="65" charset="-120"/>
              </a:rPr>
              <a:t>學雜費減免金額可於寄出後的下週四查詢，例</a:t>
            </a:r>
            <a:r>
              <a:rPr lang="en-US" altLang="zh-TW" sz="1800" dirty="0">
                <a:solidFill>
                  <a:srgbClr val="0000FF"/>
                </a:solidFill>
                <a:latin typeface="標楷體" panose="03000509000000000000" pitchFamily="65" charset="-120"/>
                <a:ea typeface="標楷體" panose="03000509000000000000" pitchFamily="65" charset="-120"/>
              </a:rPr>
              <a:t>:8/2-8/5</a:t>
            </a:r>
            <a:r>
              <a:rPr lang="zh-TW" altLang="en-US" sz="1800" dirty="0">
                <a:solidFill>
                  <a:srgbClr val="0000FF"/>
                </a:solidFill>
                <a:latin typeface="標楷體" panose="03000509000000000000" pitchFamily="65" charset="-120"/>
                <a:ea typeface="標楷體" panose="03000509000000000000" pitchFamily="65" charset="-120"/>
              </a:rPr>
              <a:t>掛號寄出→</a:t>
            </a:r>
            <a:r>
              <a:rPr lang="en-US" altLang="zh-TW" sz="1800" dirty="0">
                <a:solidFill>
                  <a:srgbClr val="0000FF"/>
                </a:solidFill>
                <a:latin typeface="標楷體" panose="03000509000000000000" pitchFamily="65" charset="-120"/>
                <a:ea typeface="標楷體" panose="03000509000000000000" pitchFamily="65" charset="-120"/>
              </a:rPr>
              <a:t>8/12</a:t>
            </a:r>
            <a:r>
              <a:rPr lang="zh-TW" altLang="en-US" sz="1800" dirty="0">
                <a:solidFill>
                  <a:srgbClr val="0000FF"/>
                </a:solidFill>
                <a:latin typeface="標楷體" panose="03000509000000000000" pitchFamily="65" charset="-120"/>
                <a:ea typeface="標楷體" panose="03000509000000000000" pitchFamily="65" charset="-120"/>
              </a:rPr>
              <a:t>自行列印註冊單繳費，以此類推，如有問題請私訊</a:t>
            </a:r>
            <a:r>
              <a:rPr lang="en-US" altLang="zh-TW" sz="1800" dirty="0">
                <a:solidFill>
                  <a:srgbClr val="0000FF"/>
                </a:solidFill>
                <a:latin typeface="標楷體" panose="03000509000000000000" pitchFamily="65" charset="-120"/>
                <a:ea typeface="標楷體" panose="03000509000000000000" pitchFamily="65" charset="-120"/>
              </a:rPr>
              <a:t>FB</a:t>
            </a:r>
            <a:r>
              <a:rPr lang="zh-TW" altLang="en-US" sz="1800" dirty="0">
                <a:solidFill>
                  <a:srgbClr val="0000FF"/>
                </a:solidFill>
                <a:latin typeface="標楷體" panose="03000509000000000000" pitchFamily="65" charset="-120"/>
                <a:ea typeface="標楷體" panose="03000509000000000000" pitchFamily="65" charset="-120"/>
              </a:rPr>
              <a:t>小編查詢</a:t>
            </a:r>
            <a:r>
              <a:rPr lang="en-US" altLang="zh-TW" sz="1800" dirty="0">
                <a:solidFill>
                  <a:srgbClr val="0000FF"/>
                </a:solidFill>
                <a:latin typeface="標楷體" panose="03000509000000000000" pitchFamily="65" charset="-120"/>
                <a:ea typeface="標楷體" panose="03000509000000000000" pitchFamily="65" charset="-120"/>
                <a:hlinkClick r:id="rId3"/>
              </a:rPr>
              <a:t>https://reurl.cc/zeXnN0</a:t>
            </a:r>
            <a:r>
              <a:rPr lang="zh-TW" altLang="en-US" sz="1800" dirty="0">
                <a:solidFill>
                  <a:srgbClr val="0000FF"/>
                </a:solidFill>
                <a:latin typeface="標楷體" panose="03000509000000000000" pitchFamily="65" charset="-120"/>
                <a:ea typeface="標楷體" panose="03000509000000000000" pitchFamily="65" charset="-120"/>
              </a:rPr>
              <a:t>。</a:t>
            </a:r>
            <a:endParaRPr lang="en-US" altLang="zh-TW" sz="1800" dirty="0">
              <a:solidFill>
                <a:srgbClr val="0000FF"/>
              </a:solidFill>
              <a:latin typeface="標楷體" panose="03000509000000000000" pitchFamily="65" charset="-120"/>
              <a:ea typeface="標楷體" panose="03000509000000000000" pitchFamily="65" charset="-120"/>
            </a:endParaRPr>
          </a:p>
          <a:p>
            <a:pPr marL="321469" defTabSz="0">
              <a:lnSpc>
                <a:spcPts val="1800"/>
              </a:lnSpc>
              <a:spcBef>
                <a:spcPts val="0"/>
              </a:spcBef>
              <a:spcAft>
                <a:spcPts val="900"/>
              </a:spcAft>
              <a:buFont typeface="+mj-ea"/>
              <a:buAutoNum type="ea1ChtPeriod"/>
              <a:tabLst>
                <a:tab pos="0" algn="l"/>
                <a:tab pos="272700" algn="l"/>
              </a:tabLst>
            </a:pPr>
            <a:r>
              <a:rPr lang="en-US" altLang="zh-TW" sz="1800" dirty="0">
                <a:solidFill>
                  <a:srgbClr val="0000FF"/>
                </a:solidFill>
                <a:latin typeface="標楷體" panose="03000509000000000000" pitchFamily="65" charset="-120"/>
                <a:ea typeface="標楷體" panose="03000509000000000000" pitchFamily="65" charset="-120"/>
              </a:rPr>
              <a:t>110.1</a:t>
            </a:r>
            <a:r>
              <a:rPr lang="zh-TW" altLang="en-US" sz="1800" dirty="0">
                <a:solidFill>
                  <a:srgbClr val="0000FF"/>
                </a:solidFill>
                <a:latin typeface="標楷體" panose="03000509000000000000" pitchFamily="65" charset="-120"/>
                <a:ea typeface="標楷體" panose="03000509000000000000" pitchFamily="65" charset="-120"/>
              </a:rPr>
              <a:t>學期學生就學貸款對保完後須於</a:t>
            </a:r>
            <a:r>
              <a:rPr lang="en-US" altLang="zh-TW" sz="1800" b="1" i="1" dirty="0">
                <a:solidFill>
                  <a:srgbClr val="FF0000"/>
                </a:solidFill>
                <a:latin typeface="標楷體" panose="03000509000000000000" pitchFamily="65" charset="-120"/>
                <a:ea typeface="標楷體" panose="03000509000000000000" pitchFamily="65" charset="-120"/>
              </a:rPr>
              <a:t>110.09.17(</a:t>
            </a:r>
            <a:r>
              <a:rPr lang="zh-TW" altLang="en-US" sz="1800" b="1" i="1" dirty="0">
                <a:solidFill>
                  <a:srgbClr val="FF0000"/>
                </a:solidFill>
                <a:latin typeface="標楷體" panose="03000509000000000000" pitchFamily="65" charset="-120"/>
                <a:ea typeface="標楷體" panose="03000509000000000000" pitchFamily="65" charset="-120"/>
              </a:rPr>
              <a:t>五</a:t>
            </a:r>
            <a:r>
              <a:rPr lang="en-US" altLang="zh-TW" sz="1800" b="1" i="1" dirty="0">
                <a:solidFill>
                  <a:srgbClr val="FF0000"/>
                </a:solidFill>
                <a:latin typeface="標楷體" panose="03000509000000000000" pitchFamily="65" charset="-120"/>
                <a:ea typeface="標楷體" panose="03000509000000000000" pitchFamily="65" charset="-120"/>
              </a:rPr>
              <a:t>)</a:t>
            </a:r>
            <a:r>
              <a:rPr lang="zh-TW" altLang="en-US" sz="1800" b="1" i="1" dirty="0">
                <a:solidFill>
                  <a:srgbClr val="FF0000"/>
                </a:solidFill>
                <a:latin typeface="標楷體" panose="03000509000000000000" pitchFamily="65" charset="-120"/>
                <a:ea typeface="標楷體" panose="03000509000000000000" pitchFamily="65" charset="-120"/>
              </a:rPr>
              <a:t> 晚上</a:t>
            </a:r>
            <a:r>
              <a:rPr lang="en-US" altLang="zh-TW" sz="1800" b="1" i="1" dirty="0">
                <a:solidFill>
                  <a:srgbClr val="FF0000"/>
                </a:solidFill>
                <a:latin typeface="標楷體" panose="03000509000000000000" pitchFamily="65" charset="-120"/>
                <a:ea typeface="標楷體" panose="03000509000000000000" pitchFamily="65" charset="-120"/>
              </a:rPr>
              <a:t>8</a:t>
            </a:r>
            <a:r>
              <a:rPr lang="zh-TW" altLang="en-US" sz="1800" b="1" i="1" dirty="0">
                <a:solidFill>
                  <a:srgbClr val="FF0000"/>
                </a:solidFill>
                <a:latin typeface="標楷體" panose="03000509000000000000" pitchFamily="65" charset="-120"/>
                <a:ea typeface="標楷體" panose="03000509000000000000" pitchFamily="65" charset="-120"/>
              </a:rPr>
              <a:t>點前</a:t>
            </a:r>
            <a:r>
              <a:rPr lang="zh-TW" altLang="en-US" sz="1800" b="1" dirty="0">
                <a:solidFill>
                  <a:srgbClr val="FF0000"/>
                </a:solidFill>
                <a:latin typeface="標楷體" panose="03000509000000000000" pitchFamily="65" charset="-120"/>
                <a:ea typeface="標楷體" panose="03000509000000000000" pitchFamily="65" charset="-120"/>
              </a:rPr>
              <a:t>，將</a:t>
            </a:r>
            <a:r>
              <a:rPr lang="en-US" altLang="zh-TW" sz="1800" dirty="0">
                <a:solidFill>
                  <a:srgbClr val="FF0000"/>
                </a:solidFill>
                <a:latin typeface="標楷體" panose="03000509000000000000" pitchFamily="65" charset="-120"/>
                <a:ea typeface="標楷體" panose="03000509000000000000" pitchFamily="65" charset="-120"/>
              </a:rPr>
              <a:t>『</a:t>
            </a:r>
            <a:r>
              <a:rPr lang="zh-TW" altLang="en-US" sz="1800" b="1" u="sng" dirty="0">
                <a:solidFill>
                  <a:srgbClr val="FF0000"/>
                </a:solidFill>
                <a:latin typeface="標楷體" panose="03000509000000000000" pitchFamily="65" charset="-120"/>
                <a:ea typeface="標楷體" panose="03000509000000000000" pitchFamily="65" charset="-120"/>
              </a:rPr>
              <a:t>註冊單</a:t>
            </a:r>
            <a:r>
              <a:rPr lang="en-US" altLang="zh-TW" sz="1800" b="1" u="sng" dirty="0">
                <a:solidFill>
                  <a:srgbClr val="FF0000"/>
                </a:solidFill>
                <a:latin typeface="標楷體" panose="03000509000000000000" pitchFamily="65" charset="-120"/>
                <a:ea typeface="標楷體" panose="03000509000000000000" pitchFamily="65" charset="-120"/>
              </a:rPr>
              <a:t>(</a:t>
            </a:r>
            <a:r>
              <a:rPr lang="zh-TW" altLang="en-US" sz="1800" b="1" u="sng" dirty="0">
                <a:solidFill>
                  <a:srgbClr val="FF0000"/>
                </a:solidFill>
                <a:latin typeface="標楷體" panose="03000509000000000000" pitchFamily="65" charset="-120"/>
                <a:ea typeface="標楷體" panose="03000509000000000000" pitchFamily="65" charset="-120"/>
              </a:rPr>
              <a:t>整張</a:t>
            </a:r>
            <a:r>
              <a:rPr lang="en-US" altLang="zh-TW" sz="1800" b="1" u="sng" dirty="0">
                <a:solidFill>
                  <a:srgbClr val="FF0000"/>
                </a:solidFill>
                <a:latin typeface="標楷體" panose="03000509000000000000" pitchFamily="65" charset="-120"/>
                <a:ea typeface="標楷體" panose="03000509000000000000" pitchFamily="65" charset="-120"/>
              </a:rPr>
              <a:t>)</a:t>
            </a:r>
            <a:r>
              <a:rPr lang="en-US" altLang="zh-TW" sz="1800" dirty="0">
                <a:solidFill>
                  <a:srgbClr val="FF0000"/>
                </a:solidFill>
                <a:latin typeface="標楷體" panose="03000509000000000000" pitchFamily="65" charset="-120"/>
                <a:ea typeface="標楷體" panose="03000509000000000000" pitchFamily="65" charset="-120"/>
              </a:rPr>
              <a:t>』</a:t>
            </a:r>
            <a:r>
              <a:rPr lang="zh-TW" altLang="en-US" sz="1800" dirty="0">
                <a:solidFill>
                  <a:srgbClr val="FF0000"/>
                </a:solidFill>
                <a:latin typeface="標楷體" panose="03000509000000000000" pitchFamily="65" charset="-120"/>
                <a:ea typeface="標楷體" panose="03000509000000000000" pitchFamily="65" charset="-120"/>
              </a:rPr>
              <a:t>、</a:t>
            </a:r>
            <a:r>
              <a:rPr lang="en-US" altLang="zh-TW" sz="1800" dirty="0">
                <a:solidFill>
                  <a:srgbClr val="FF0000"/>
                </a:solidFill>
                <a:latin typeface="標楷體" panose="03000509000000000000" pitchFamily="65" charset="-120"/>
                <a:ea typeface="標楷體" panose="03000509000000000000" pitchFamily="65" charset="-120"/>
              </a:rPr>
              <a:t> 『</a:t>
            </a:r>
            <a:r>
              <a:rPr lang="zh-TW" altLang="en-US" sz="1800" b="1" u="sng" dirty="0">
                <a:solidFill>
                  <a:srgbClr val="FF0000"/>
                </a:solidFill>
                <a:latin typeface="標楷體" panose="03000509000000000000" pitchFamily="65" charset="-120"/>
                <a:ea typeface="標楷體" panose="03000509000000000000" pitchFamily="65" charset="-120"/>
              </a:rPr>
              <a:t>就貸申請書</a:t>
            </a:r>
            <a:r>
              <a:rPr lang="en-US" altLang="zh-TW" sz="1800" b="1" u="sng" dirty="0">
                <a:solidFill>
                  <a:srgbClr val="FF0000"/>
                </a:solidFill>
                <a:latin typeface="標楷體" panose="03000509000000000000" pitchFamily="65" charset="-120"/>
                <a:ea typeface="標楷體" panose="03000509000000000000" pitchFamily="65" charset="-120"/>
              </a:rPr>
              <a:t>(</a:t>
            </a:r>
            <a:r>
              <a:rPr lang="zh-TW" altLang="en-US" sz="1800" b="1" u="sng" dirty="0">
                <a:solidFill>
                  <a:srgbClr val="FF0000"/>
                </a:solidFill>
                <a:latin typeface="標楷體" panose="03000509000000000000" pitchFamily="65" charset="-120"/>
                <a:ea typeface="標楷體" panose="03000509000000000000" pitchFamily="65" charset="-120"/>
              </a:rPr>
              <a:t>第二聯</a:t>
            </a:r>
            <a:r>
              <a:rPr lang="en-US" altLang="zh-TW" sz="1800" b="1" u="sng" dirty="0">
                <a:solidFill>
                  <a:srgbClr val="FF0000"/>
                </a:solidFill>
                <a:latin typeface="標楷體" panose="03000509000000000000" pitchFamily="65" charset="-120"/>
                <a:ea typeface="標楷體" panose="03000509000000000000" pitchFamily="65" charset="-120"/>
              </a:rPr>
              <a:t>)</a:t>
            </a:r>
            <a:r>
              <a:rPr lang="en-US" altLang="zh-TW" sz="1800" dirty="0">
                <a:solidFill>
                  <a:srgbClr val="FF0000"/>
                </a:solidFill>
                <a:latin typeface="標楷體" panose="03000509000000000000" pitchFamily="65" charset="-120"/>
                <a:ea typeface="標楷體" panose="03000509000000000000" pitchFamily="65" charset="-120"/>
              </a:rPr>
              <a:t> 』</a:t>
            </a:r>
            <a:r>
              <a:rPr lang="zh-TW" altLang="en-US" sz="1800" dirty="0">
                <a:solidFill>
                  <a:srgbClr val="0000FF"/>
                </a:solidFill>
                <a:latin typeface="標楷體" panose="03000509000000000000" pitchFamily="65" charset="-120"/>
                <a:ea typeface="標楷體" panose="03000509000000000000" pitchFamily="65" charset="-120"/>
              </a:rPr>
              <a:t>繳回生住組辦公室</a:t>
            </a:r>
            <a:r>
              <a:rPr lang="en-US" altLang="zh-TW" sz="1800" dirty="0">
                <a:solidFill>
                  <a:srgbClr val="0000FF"/>
                </a:solidFill>
                <a:latin typeface="標楷體" panose="03000509000000000000" pitchFamily="65" charset="-120"/>
                <a:ea typeface="標楷體" panose="03000509000000000000" pitchFamily="65" charset="-120"/>
              </a:rPr>
              <a:t>(B107)</a:t>
            </a:r>
            <a:r>
              <a:rPr lang="zh-TW" altLang="en-US" sz="1800" dirty="0">
                <a:solidFill>
                  <a:srgbClr val="0000FF"/>
                </a:solidFill>
                <a:latin typeface="標楷體" panose="03000509000000000000" pitchFamily="65" charset="-120"/>
                <a:ea typeface="標楷體" panose="03000509000000000000" pitchFamily="65" charset="-120"/>
              </a:rPr>
              <a:t>。</a:t>
            </a:r>
            <a:endParaRPr lang="en-US" altLang="zh-TW" sz="1800" dirty="0">
              <a:solidFill>
                <a:srgbClr val="0000FF"/>
              </a:solidFill>
              <a:latin typeface="標楷體" panose="03000509000000000000" pitchFamily="65" charset="-120"/>
              <a:ea typeface="標楷體" panose="03000509000000000000" pitchFamily="65" charset="-120"/>
            </a:endParaRPr>
          </a:p>
          <a:p>
            <a:pPr marL="321469" defTabSz="0">
              <a:lnSpc>
                <a:spcPts val="1800"/>
              </a:lnSpc>
              <a:spcBef>
                <a:spcPts val="0"/>
              </a:spcBef>
              <a:spcAft>
                <a:spcPts val="900"/>
              </a:spcAft>
              <a:buFont typeface="+mj-ea"/>
              <a:buAutoNum type="ea1ChtPeriod"/>
              <a:tabLst>
                <a:tab pos="0" algn="l"/>
                <a:tab pos="272700" algn="l"/>
              </a:tabLst>
            </a:pPr>
            <a:r>
              <a:rPr lang="zh-TW" altLang="en-US" sz="1800" dirty="0">
                <a:solidFill>
                  <a:srgbClr val="0000FF"/>
                </a:solidFill>
                <a:latin typeface="標楷體" panose="03000509000000000000" pitchFamily="65" charset="-120"/>
                <a:ea typeface="標楷體" panose="03000509000000000000" pitchFamily="65" charset="-120"/>
              </a:rPr>
              <a:t>就學貸款有差額→</a:t>
            </a:r>
            <a:r>
              <a:rPr lang="en-US" altLang="zh-TW" sz="1800" dirty="0">
                <a:solidFill>
                  <a:srgbClr val="0000FF"/>
                </a:solidFill>
                <a:latin typeface="標楷體" panose="03000509000000000000" pitchFamily="65" charset="-120"/>
                <a:ea typeface="標楷體" panose="03000509000000000000" pitchFamily="65" charset="-120"/>
              </a:rPr>
              <a:t>MAL</a:t>
            </a:r>
            <a:r>
              <a:rPr lang="zh-TW" altLang="en-US" sz="1800" u="sng" dirty="0">
                <a:solidFill>
                  <a:srgbClr val="0000FF"/>
                </a:solidFill>
                <a:latin typeface="標楷體" panose="03000509000000000000" pitchFamily="65" charset="-120"/>
                <a:ea typeface="標楷體" panose="03000509000000000000" pitchFamily="65" charset="-120"/>
              </a:rPr>
              <a:t>註冊單</a:t>
            </a:r>
            <a:r>
              <a:rPr lang="en-US" altLang="zh-TW" sz="1800" u="sng" dirty="0">
                <a:solidFill>
                  <a:srgbClr val="0000FF"/>
                </a:solidFill>
                <a:latin typeface="標楷體" panose="03000509000000000000" pitchFamily="65" charset="-120"/>
                <a:ea typeface="標楷體" panose="03000509000000000000" pitchFamily="65" charset="-120"/>
              </a:rPr>
              <a:t>(</a:t>
            </a:r>
            <a:r>
              <a:rPr lang="zh-TW" altLang="en-US" sz="1800" u="sng" dirty="0">
                <a:solidFill>
                  <a:srgbClr val="0000FF"/>
                </a:solidFill>
                <a:latin typeface="標楷體" panose="03000509000000000000" pitchFamily="65" charset="-120"/>
                <a:ea typeface="標楷體" panose="03000509000000000000" pitchFamily="65" charset="-120"/>
              </a:rPr>
              <a:t>整張</a:t>
            </a:r>
            <a:r>
              <a:rPr lang="en-US" altLang="zh-TW" sz="1800" u="sng" dirty="0">
                <a:solidFill>
                  <a:srgbClr val="0000FF"/>
                </a:solidFill>
                <a:latin typeface="標楷體" panose="03000509000000000000" pitchFamily="65" charset="-120"/>
                <a:ea typeface="標楷體" panose="03000509000000000000" pitchFamily="65" charset="-120"/>
              </a:rPr>
              <a:t>)+</a:t>
            </a:r>
            <a:r>
              <a:rPr lang="zh-TW" altLang="en-US" sz="1800" u="sng" dirty="0">
                <a:solidFill>
                  <a:srgbClr val="0000FF"/>
                </a:solidFill>
                <a:latin typeface="標楷體" panose="03000509000000000000" pitchFamily="65" charset="-120"/>
                <a:ea typeface="標楷體" panose="03000509000000000000" pitchFamily="65" charset="-120"/>
              </a:rPr>
              <a:t>就學貸款申請書</a:t>
            </a:r>
            <a:r>
              <a:rPr lang="en-US" altLang="zh-TW" sz="1800" u="sng" dirty="0">
                <a:solidFill>
                  <a:srgbClr val="0000FF"/>
                </a:solidFill>
                <a:latin typeface="標楷體" panose="03000509000000000000" pitchFamily="65" charset="-120"/>
                <a:ea typeface="標楷體" panose="03000509000000000000" pitchFamily="65" charset="-120"/>
              </a:rPr>
              <a:t>(</a:t>
            </a:r>
            <a:r>
              <a:rPr lang="zh-TW" altLang="en-US" sz="1800" u="sng" dirty="0">
                <a:solidFill>
                  <a:srgbClr val="0000FF"/>
                </a:solidFill>
                <a:latin typeface="標楷體" panose="03000509000000000000" pitchFamily="65" charset="-120"/>
                <a:ea typeface="標楷體" panose="03000509000000000000" pitchFamily="65" charset="-120"/>
              </a:rPr>
              <a:t>第二聯</a:t>
            </a:r>
            <a:r>
              <a:rPr lang="en-US" altLang="zh-TW" sz="1800" u="sng" dirty="0">
                <a:solidFill>
                  <a:srgbClr val="0000FF"/>
                </a:solidFill>
                <a:latin typeface="標楷體" panose="03000509000000000000" pitchFamily="65" charset="-120"/>
                <a:ea typeface="標楷體" panose="03000509000000000000" pitchFamily="65" charset="-120"/>
              </a:rPr>
              <a:t>)</a:t>
            </a:r>
            <a:r>
              <a:rPr lang="zh-TW" altLang="en-US" sz="1800" dirty="0">
                <a:solidFill>
                  <a:srgbClr val="0000FF"/>
                </a:solidFill>
                <a:latin typeface="標楷體" panose="03000509000000000000" pitchFamily="65" charset="-120"/>
                <a:ea typeface="標楷體" panose="03000509000000000000" pitchFamily="65" charset="-120"/>
              </a:rPr>
              <a:t>，郵箱：</a:t>
            </a:r>
            <a:r>
              <a:rPr lang="en-US" altLang="zh-TW" sz="1800" dirty="0">
                <a:solidFill>
                  <a:srgbClr val="0000FF"/>
                </a:solidFill>
                <a:latin typeface="標楷體" panose="03000509000000000000" pitchFamily="65" charset="-120"/>
                <a:ea typeface="標楷體" panose="03000509000000000000" pitchFamily="65" charset="-120"/>
                <a:hlinkClick r:id="rId4"/>
              </a:rPr>
              <a:t>LF@hk.edu.tw</a:t>
            </a:r>
            <a:r>
              <a:rPr lang="zh-TW" altLang="en-US" sz="1800" dirty="0">
                <a:solidFill>
                  <a:srgbClr val="0000FF"/>
                </a:solidFill>
                <a:latin typeface="標楷體" panose="03000509000000000000" pitchFamily="65" charset="-120"/>
                <a:ea typeface="標楷體" panose="03000509000000000000" pitchFamily="65" charset="-120"/>
              </a:rPr>
              <a:t>，主旨</a:t>
            </a:r>
            <a:r>
              <a:rPr lang="en-US" altLang="zh-TW" sz="1800" dirty="0">
                <a:solidFill>
                  <a:srgbClr val="0000FF"/>
                </a:solidFill>
                <a:latin typeface="標楷體" panose="03000509000000000000" pitchFamily="65" charset="-120"/>
                <a:ea typeface="標楷體" panose="03000509000000000000" pitchFamily="65" charset="-120"/>
              </a:rPr>
              <a:t>:</a:t>
            </a:r>
            <a:r>
              <a:rPr lang="zh-TW" altLang="en-US" sz="1800" dirty="0">
                <a:solidFill>
                  <a:srgbClr val="0000FF"/>
                </a:solidFill>
                <a:latin typeface="標楷體" panose="03000509000000000000" pitchFamily="65" charset="-120"/>
                <a:ea typeface="標楷體" panose="03000509000000000000" pitchFamily="65" charset="-120"/>
              </a:rPr>
              <a:t>學號、姓名、就學貸款差額，約</a:t>
            </a:r>
            <a:r>
              <a:rPr lang="en-US" altLang="zh-TW" sz="1800" dirty="0">
                <a:solidFill>
                  <a:srgbClr val="0000FF"/>
                </a:solidFill>
                <a:latin typeface="標楷體" panose="03000509000000000000" pitchFamily="65" charset="-120"/>
                <a:ea typeface="標楷體" panose="03000509000000000000" pitchFamily="65" charset="-120"/>
              </a:rPr>
              <a:t>3</a:t>
            </a:r>
            <a:r>
              <a:rPr lang="zh-TW" altLang="en-US" sz="1800" dirty="0">
                <a:solidFill>
                  <a:srgbClr val="0000FF"/>
                </a:solidFill>
                <a:latin typeface="標楷體" panose="03000509000000000000" pitchFamily="65" charset="-120"/>
                <a:ea typeface="標楷體" panose="03000509000000000000" pitchFamily="65" charset="-120"/>
              </a:rPr>
              <a:t>個工作天</a:t>
            </a:r>
            <a:r>
              <a:rPr lang="en-US" altLang="zh-TW" sz="1800" dirty="0">
                <a:solidFill>
                  <a:srgbClr val="0000FF"/>
                </a:solidFill>
                <a:latin typeface="標楷體" panose="03000509000000000000" pitchFamily="65" charset="-120"/>
                <a:ea typeface="標楷體" panose="03000509000000000000" pitchFamily="65" charset="-120"/>
              </a:rPr>
              <a:t>(</a:t>
            </a:r>
            <a:r>
              <a:rPr lang="zh-TW" altLang="en-US" sz="1800" dirty="0">
                <a:solidFill>
                  <a:srgbClr val="0000FF"/>
                </a:solidFill>
                <a:latin typeface="標楷體" panose="03000509000000000000" pitchFamily="65" charset="-120"/>
                <a:ea typeface="標楷體" panose="03000509000000000000" pitchFamily="65" charset="-120"/>
              </a:rPr>
              <a:t>不含工作天</a:t>
            </a:r>
            <a:r>
              <a:rPr lang="en-US" altLang="zh-TW" sz="1800" dirty="0">
                <a:solidFill>
                  <a:srgbClr val="0000FF"/>
                </a:solidFill>
                <a:latin typeface="標楷體" panose="03000509000000000000" pitchFamily="65" charset="-120"/>
                <a:ea typeface="標楷體" panose="03000509000000000000" pitchFamily="65" charset="-120"/>
              </a:rPr>
              <a:t>)</a:t>
            </a:r>
            <a:r>
              <a:rPr lang="zh-TW" altLang="en-US" sz="1800" dirty="0">
                <a:solidFill>
                  <a:srgbClr val="0000FF"/>
                </a:solidFill>
                <a:latin typeface="標楷體" panose="03000509000000000000" pitchFamily="65" charset="-120"/>
                <a:ea typeface="標楷體" panose="03000509000000000000" pitchFamily="65" charset="-120"/>
              </a:rPr>
              <a:t>，修改後會回信告知。</a:t>
            </a:r>
            <a:endParaRPr lang="en-US" altLang="zh-TW" sz="1800" dirty="0">
              <a:solidFill>
                <a:srgbClr val="0000FF"/>
              </a:solidFill>
              <a:latin typeface="標楷體" panose="03000509000000000000" pitchFamily="65" charset="-120"/>
              <a:ea typeface="標楷體" panose="03000509000000000000" pitchFamily="65" charset="-120"/>
            </a:endParaRPr>
          </a:p>
          <a:p>
            <a:pPr marL="321469" defTabSz="0">
              <a:lnSpc>
                <a:spcPts val="1800"/>
              </a:lnSpc>
              <a:spcBef>
                <a:spcPts val="0"/>
              </a:spcBef>
              <a:spcAft>
                <a:spcPts val="225"/>
              </a:spcAft>
              <a:buFont typeface="+mj-ea"/>
              <a:buAutoNum type="ea1ChtPeriod"/>
              <a:tabLst>
                <a:tab pos="0" algn="l"/>
                <a:tab pos="272700" algn="l"/>
              </a:tabLst>
            </a:pPr>
            <a:r>
              <a:rPr lang="zh-TW" altLang="en-US" sz="1800" dirty="0">
                <a:solidFill>
                  <a:srgbClr val="0000FF"/>
                </a:solidFill>
                <a:latin typeface="標楷體" panose="03000509000000000000" pitchFamily="65" charset="-120"/>
                <a:ea typeface="標楷體" panose="03000509000000000000" pitchFamily="65" charset="-120"/>
              </a:rPr>
              <a:t>就學貸款資料為避免開學繳件群聚，鼓勵新生可以提前掛號寄回</a:t>
            </a:r>
            <a:r>
              <a:rPr lang="en-US" altLang="zh-TW" sz="1800" dirty="0">
                <a:solidFill>
                  <a:srgbClr val="FF0000"/>
                </a:solidFill>
                <a:latin typeface="標楷體" panose="03000509000000000000" pitchFamily="65" charset="-120"/>
                <a:ea typeface="標楷體" panose="03000509000000000000" pitchFamily="65" charset="-120"/>
              </a:rPr>
              <a:t>『</a:t>
            </a:r>
            <a:r>
              <a:rPr lang="zh-TW" altLang="en-US" sz="1800" b="1" u="sng" dirty="0">
                <a:solidFill>
                  <a:srgbClr val="FF0000"/>
                </a:solidFill>
                <a:latin typeface="標楷體" panose="03000509000000000000" pitchFamily="65" charset="-120"/>
                <a:ea typeface="標楷體" panose="03000509000000000000" pitchFamily="65" charset="-120"/>
              </a:rPr>
              <a:t>註冊單</a:t>
            </a:r>
            <a:r>
              <a:rPr lang="en-US" altLang="zh-TW" sz="1800" b="1" u="sng" dirty="0">
                <a:solidFill>
                  <a:srgbClr val="FF0000"/>
                </a:solidFill>
                <a:latin typeface="標楷體" panose="03000509000000000000" pitchFamily="65" charset="-120"/>
                <a:ea typeface="標楷體" panose="03000509000000000000" pitchFamily="65" charset="-120"/>
              </a:rPr>
              <a:t>(</a:t>
            </a:r>
            <a:r>
              <a:rPr lang="zh-TW" altLang="en-US" sz="1800" b="1" u="sng" dirty="0">
                <a:solidFill>
                  <a:srgbClr val="FF0000"/>
                </a:solidFill>
                <a:latin typeface="標楷體" panose="03000509000000000000" pitchFamily="65" charset="-120"/>
                <a:ea typeface="標楷體" panose="03000509000000000000" pitchFamily="65" charset="-120"/>
              </a:rPr>
              <a:t>整張</a:t>
            </a:r>
            <a:r>
              <a:rPr lang="en-US" altLang="zh-TW" sz="1800" b="1" u="sng" dirty="0">
                <a:solidFill>
                  <a:srgbClr val="FF0000"/>
                </a:solidFill>
                <a:latin typeface="標楷體" panose="03000509000000000000" pitchFamily="65" charset="-120"/>
                <a:ea typeface="標楷體" panose="03000509000000000000" pitchFamily="65" charset="-120"/>
              </a:rPr>
              <a:t>)</a:t>
            </a:r>
            <a:r>
              <a:rPr lang="en-US" altLang="zh-TW" sz="1800" dirty="0">
                <a:solidFill>
                  <a:srgbClr val="FF0000"/>
                </a:solidFill>
                <a:latin typeface="標楷體" panose="03000509000000000000" pitchFamily="65" charset="-120"/>
                <a:ea typeface="標楷體" panose="03000509000000000000" pitchFamily="65" charset="-120"/>
              </a:rPr>
              <a:t>』</a:t>
            </a:r>
            <a:r>
              <a:rPr lang="zh-TW" altLang="en-US" sz="1800" dirty="0">
                <a:solidFill>
                  <a:srgbClr val="FF0000"/>
                </a:solidFill>
                <a:latin typeface="標楷體" panose="03000509000000000000" pitchFamily="65" charset="-120"/>
                <a:ea typeface="標楷體" panose="03000509000000000000" pitchFamily="65" charset="-120"/>
              </a:rPr>
              <a:t>、</a:t>
            </a:r>
            <a:r>
              <a:rPr lang="en-US" altLang="zh-TW" sz="1800" dirty="0">
                <a:solidFill>
                  <a:srgbClr val="FF0000"/>
                </a:solidFill>
                <a:latin typeface="標楷體" panose="03000509000000000000" pitchFamily="65" charset="-120"/>
                <a:ea typeface="標楷體" panose="03000509000000000000" pitchFamily="65" charset="-120"/>
              </a:rPr>
              <a:t> 『</a:t>
            </a:r>
            <a:r>
              <a:rPr lang="zh-TW" altLang="en-US" sz="1800" b="1" u="sng" dirty="0">
                <a:solidFill>
                  <a:srgbClr val="FF0000"/>
                </a:solidFill>
                <a:latin typeface="標楷體" panose="03000509000000000000" pitchFamily="65" charset="-120"/>
                <a:ea typeface="標楷體" panose="03000509000000000000" pitchFamily="65" charset="-120"/>
              </a:rPr>
              <a:t>就貸申請書</a:t>
            </a:r>
            <a:r>
              <a:rPr lang="en-US" altLang="zh-TW" sz="1800" b="1" u="sng" dirty="0">
                <a:solidFill>
                  <a:srgbClr val="FF0000"/>
                </a:solidFill>
                <a:latin typeface="標楷體" panose="03000509000000000000" pitchFamily="65" charset="-120"/>
                <a:ea typeface="標楷體" panose="03000509000000000000" pitchFamily="65" charset="-120"/>
              </a:rPr>
              <a:t>(</a:t>
            </a:r>
            <a:r>
              <a:rPr lang="zh-TW" altLang="en-US" sz="1800" b="1" u="sng" dirty="0">
                <a:solidFill>
                  <a:srgbClr val="FF0000"/>
                </a:solidFill>
                <a:latin typeface="標楷體" panose="03000509000000000000" pitchFamily="65" charset="-120"/>
                <a:ea typeface="標楷體" panose="03000509000000000000" pitchFamily="65" charset="-120"/>
              </a:rPr>
              <a:t>第二聯</a:t>
            </a:r>
            <a:r>
              <a:rPr lang="en-US" altLang="zh-TW" sz="1800" b="1" u="sng" dirty="0">
                <a:solidFill>
                  <a:srgbClr val="FF0000"/>
                </a:solidFill>
                <a:latin typeface="標楷體" panose="03000509000000000000" pitchFamily="65" charset="-120"/>
                <a:ea typeface="標楷體" panose="03000509000000000000" pitchFamily="65" charset="-120"/>
              </a:rPr>
              <a:t>)</a:t>
            </a:r>
            <a:r>
              <a:rPr lang="en-US" altLang="zh-TW" sz="1800" dirty="0">
                <a:solidFill>
                  <a:srgbClr val="FF0000"/>
                </a:solidFill>
                <a:latin typeface="標楷體" panose="03000509000000000000" pitchFamily="65" charset="-120"/>
                <a:ea typeface="標楷體" panose="03000509000000000000" pitchFamily="65" charset="-120"/>
              </a:rPr>
              <a:t> 』</a:t>
            </a:r>
            <a:r>
              <a:rPr lang="zh-TW" altLang="en-US" sz="1800" dirty="0">
                <a:solidFill>
                  <a:srgbClr val="0000FF"/>
                </a:solidFill>
                <a:latin typeface="標楷體" panose="03000509000000000000" pitchFamily="65" charset="-120"/>
                <a:ea typeface="標楷體" panose="03000509000000000000" pitchFamily="65" charset="-120"/>
              </a:rPr>
              <a:t>，即日起至</a:t>
            </a:r>
            <a:r>
              <a:rPr lang="en-US" altLang="zh-TW" sz="1800" dirty="0">
                <a:solidFill>
                  <a:srgbClr val="0000FF"/>
                </a:solidFill>
                <a:latin typeface="標楷體" panose="03000509000000000000" pitchFamily="65" charset="-120"/>
                <a:ea typeface="標楷體" panose="03000509000000000000" pitchFamily="65" charset="-120"/>
              </a:rPr>
              <a:t>9/17(</a:t>
            </a:r>
            <a:r>
              <a:rPr lang="zh-TW" altLang="en-US" sz="1800" dirty="0">
                <a:solidFill>
                  <a:srgbClr val="0000FF"/>
                </a:solidFill>
                <a:latin typeface="標楷體" panose="03000509000000000000" pitchFamily="65" charset="-120"/>
                <a:ea typeface="標楷體" panose="03000509000000000000" pitchFamily="65" charset="-120"/>
              </a:rPr>
              <a:t>五</a:t>
            </a:r>
            <a:r>
              <a:rPr lang="en-US" altLang="zh-TW" sz="1800" dirty="0">
                <a:solidFill>
                  <a:srgbClr val="0000FF"/>
                </a:solidFill>
                <a:latin typeface="標楷體" panose="03000509000000000000" pitchFamily="65" charset="-120"/>
                <a:ea typeface="標楷體" panose="03000509000000000000" pitchFamily="65" charset="-120"/>
              </a:rPr>
              <a:t>)</a:t>
            </a:r>
            <a:r>
              <a:rPr lang="zh-TW" altLang="en-US" sz="1800" dirty="0">
                <a:solidFill>
                  <a:srgbClr val="0000FF"/>
                </a:solidFill>
                <a:latin typeface="標楷體" panose="03000509000000000000" pitchFamily="65" charset="-120"/>
                <a:ea typeface="標楷體" panose="03000509000000000000" pitchFamily="65" charset="-120"/>
              </a:rPr>
              <a:t>皆可繳件。</a:t>
            </a:r>
            <a:endParaRPr lang="en-US" altLang="zh-TW" sz="1800" dirty="0">
              <a:solidFill>
                <a:srgbClr val="0000FF"/>
              </a:solidFill>
              <a:latin typeface="標楷體" panose="03000509000000000000" pitchFamily="65" charset="-120"/>
              <a:ea typeface="標楷體" panose="03000509000000000000" pitchFamily="65" charset="-120"/>
            </a:endParaRPr>
          </a:p>
          <a:p>
            <a:pPr marL="321469" defTabSz="0">
              <a:lnSpc>
                <a:spcPts val="1725"/>
              </a:lnSpc>
              <a:spcBef>
                <a:spcPts val="0"/>
              </a:spcBef>
              <a:spcAft>
                <a:spcPts val="225"/>
              </a:spcAft>
              <a:buFont typeface="+mj-ea"/>
              <a:buAutoNum type="ea1ChtPeriod"/>
              <a:tabLst>
                <a:tab pos="0" algn="l"/>
                <a:tab pos="272700" algn="l"/>
              </a:tabLst>
            </a:pPr>
            <a:endParaRPr lang="en-US" altLang="zh-TW" sz="1275" dirty="0">
              <a:solidFill>
                <a:srgbClr val="0000FF"/>
              </a:solidFill>
              <a:latin typeface="標楷體" panose="03000509000000000000" pitchFamily="65" charset="-120"/>
              <a:ea typeface="標楷體" panose="03000509000000000000" pitchFamily="65" charset="-120"/>
            </a:endParaRPr>
          </a:p>
          <a:p>
            <a:pPr marL="64294" indent="0" defTabSz="0">
              <a:lnSpc>
                <a:spcPts val="1725"/>
              </a:lnSpc>
              <a:spcBef>
                <a:spcPts val="0"/>
              </a:spcBef>
              <a:spcAft>
                <a:spcPts val="225"/>
              </a:spcAft>
              <a:buNone/>
              <a:tabLst>
                <a:tab pos="0" algn="l"/>
                <a:tab pos="272700" algn="l"/>
              </a:tabLst>
            </a:pPr>
            <a:endParaRPr lang="en-US" altLang="zh-TW" sz="1275" dirty="0">
              <a:solidFill>
                <a:srgbClr val="0000FF"/>
              </a:solidFill>
              <a:latin typeface="標楷體" panose="03000509000000000000" pitchFamily="65" charset="-120"/>
              <a:ea typeface="標楷體" panose="03000509000000000000" pitchFamily="65" charset="-120"/>
            </a:endParaRPr>
          </a:p>
        </p:txBody>
      </p:sp>
      <p:sp>
        <p:nvSpPr>
          <p:cNvPr id="2" name="文字方塊 1"/>
          <p:cNvSpPr txBox="1"/>
          <p:nvPr/>
        </p:nvSpPr>
        <p:spPr>
          <a:xfrm>
            <a:off x="611560" y="109647"/>
            <a:ext cx="7560840" cy="584775"/>
          </a:xfrm>
          <a:prstGeom prst="rect">
            <a:avLst/>
          </a:prstGeom>
          <a:noFill/>
        </p:spPr>
        <p:txBody>
          <a:bodyPr wrap="square" rtlCol="0">
            <a:spAutoFit/>
          </a:bodyPr>
          <a:lstStyle/>
          <a:p>
            <a:pPr marL="214313" indent="-214313">
              <a:buFont typeface="Wingdings" panose="05000000000000000000" pitchFamily="2" charset="2"/>
              <a:buChar char="Ø"/>
            </a:pPr>
            <a:r>
              <a:rPr lang="zh-TW" altLang="en-US" sz="3200" b="1" dirty="0">
                <a:solidFill>
                  <a:srgbClr val="C00000"/>
                </a:solidFill>
                <a:latin typeface="微軟正黑體" pitchFamily="34" charset="-120"/>
                <a:ea typeface="微軟正黑體" pitchFamily="34" charset="-120"/>
              </a:rPr>
              <a:t>學雜費減免暨就學貸款導師協助事項</a:t>
            </a:r>
            <a:endParaRPr lang="en-US" altLang="zh-TW" sz="3200" b="1" dirty="0">
              <a:solidFill>
                <a:srgbClr val="C00000"/>
              </a:solidFill>
              <a:latin typeface="微軟正黑體" pitchFamily="34" charset="-120"/>
              <a:ea typeface="微軟正黑體" pitchFamily="34" charset="-120"/>
            </a:endParaRPr>
          </a:p>
        </p:txBody>
      </p:sp>
      <p:pic>
        <p:nvPicPr>
          <p:cNvPr id="3" name="圖片 2">
            <a:extLst>
              <a:ext uri="{FF2B5EF4-FFF2-40B4-BE49-F238E27FC236}">
                <a16:creationId xmlns="" xmlns:a16="http://schemas.microsoft.com/office/drawing/2014/main" id="{FD8BC863-CD37-40A1-BF1E-D4E35CB46F9A}"/>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992065" y="5157192"/>
            <a:ext cx="1022558" cy="1072847"/>
          </a:xfrm>
          <a:prstGeom prst="rect">
            <a:avLst/>
          </a:prstGeom>
        </p:spPr>
      </p:pic>
      <p:sp>
        <p:nvSpPr>
          <p:cNvPr id="4" name="箭號: 向右 3">
            <a:extLst>
              <a:ext uri="{FF2B5EF4-FFF2-40B4-BE49-F238E27FC236}">
                <a16:creationId xmlns="" xmlns:a16="http://schemas.microsoft.com/office/drawing/2014/main" id="{7E5EAA23-BE01-4D66-BAA8-B3F845F508C6}"/>
              </a:ext>
            </a:extLst>
          </p:cNvPr>
          <p:cNvSpPr/>
          <p:nvPr/>
        </p:nvSpPr>
        <p:spPr>
          <a:xfrm>
            <a:off x="6682368" y="3535448"/>
            <a:ext cx="1310244" cy="90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3167318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內容版面配置區 2"/>
          <p:cNvSpPr>
            <a:spLocks noGrp="1"/>
          </p:cNvSpPr>
          <p:nvPr>
            <p:ph idx="1"/>
          </p:nvPr>
        </p:nvSpPr>
        <p:spPr>
          <a:xfrm>
            <a:off x="899592" y="908720"/>
            <a:ext cx="7838008" cy="5112568"/>
          </a:xfrm>
        </p:spPr>
        <p:txBody>
          <a:bodyPr rtlCol="0">
            <a:noAutofit/>
          </a:bodyPr>
          <a:lstStyle/>
          <a:p>
            <a:pPr marL="64294" indent="0">
              <a:lnSpc>
                <a:spcPts val="2000"/>
              </a:lnSpc>
              <a:spcBef>
                <a:spcPts val="0"/>
              </a:spcBef>
              <a:spcAft>
                <a:spcPts val="225"/>
              </a:spcAft>
              <a:buNone/>
              <a:tabLst>
                <a:tab pos="271463" algn="l"/>
              </a:tabLst>
            </a:pPr>
            <a:r>
              <a:rPr lang="zh-TW" altLang="en-US" sz="2000" dirty="0">
                <a:solidFill>
                  <a:srgbClr val="0000FF"/>
                </a:solidFill>
                <a:latin typeface="標楷體" panose="03000509000000000000" pitchFamily="65" charset="-120"/>
                <a:ea typeface="標楷體" panose="03000509000000000000" pitchFamily="65" charset="-120"/>
              </a:rPr>
              <a:t>一</a:t>
            </a:r>
            <a:r>
              <a:rPr lang="en-US" altLang="zh-TW" sz="2000" dirty="0">
                <a:solidFill>
                  <a:srgbClr val="0000FF"/>
                </a:solidFill>
                <a:latin typeface="標楷體" panose="03000509000000000000" pitchFamily="65" charset="-120"/>
                <a:ea typeface="標楷體" panose="03000509000000000000" pitchFamily="65" charset="-120"/>
              </a:rPr>
              <a:t>.</a:t>
            </a:r>
            <a:r>
              <a:rPr lang="zh-TW" altLang="en-US" sz="2000" dirty="0">
                <a:solidFill>
                  <a:srgbClr val="0000FF"/>
                </a:solidFill>
                <a:latin typeface="標楷體" panose="03000509000000000000" pitchFamily="65" charset="-120"/>
                <a:ea typeface="標楷體" panose="03000509000000000000" pitchFamily="65" charset="-120"/>
              </a:rPr>
              <a:t>校園勞作服務規定</a:t>
            </a:r>
          </a:p>
          <a:p>
            <a:pPr marL="321469">
              <a:lnSpc>
                <a:spcPts val="2000"/>
              </a:lnSpc>
              <a:spcBef>
                <a:spcPts val="0"/>
              </a:spcBef>
              <a:spcAft>
                <a:spcPts val="225"/>
              </a:spcAft>
              <a:buFont typeface="+mj-lt"/>
              <a:buAutoNum type="arabicPeriod"/>
              <a:tabLst>
                <a:tab pos="271463" algn="l"/>
              </a:tabLst>
            </a:pPr>
            <a:r>
              <a:rPr lang="zh-TW" altLang="en-US" sz="2000" dirty="0">
                <a:solidFill>
                  <a:srgbClr val="FF0000"/>
                </a:solidFill>
                <a:latin typeface="標楷體" panose="03000509000000000000" pitchFamily="65" charset="-120"/>
                <a:ea typeface="標楷體" panose="03000509000000000000" pitchFamily="65" charset="-120"/>
              </a:rPr>
              <a:t>勞作教育服務</a:t>
            </a:r>
            <a:r>
              <a:rPr lang="en-US" altLang="zh-TW" sz="2000" dirty="0">
                <a:solidFill>
                  <a:srgbClr val="FF0000"/>
                </a:solidFill>
                <a:latin typeface="標楷體" panose="03000509000000000000" pitchFamily="65" charset="-120"/>
                <a:ea typeface="標楷體" panose="03000509000000000000" pitchFamily="65" charset="-120"/>
              </a:rPr>
              <a:t>18</a:t>
            </a:r>
            <a:r>
              <a:rPr lang="zh-TW" altLang="en-US" sz="2000" dirty="0">
                <a:solidFill>
                  <a:srgbClr val="FF0000"/>
                </a:solidFill>
                <a:latin typeface="標楷體" panose="03000509000000000000" pitchFamily="65" charset="-120"/>
                <a:ea typeface="標楷體" panose="03000509000000000000" pitchFamily="65" charset="-120"/>
              </a:rPr>
              <a:t>小時</a:t>
            </a:r>
            <a:r>
              <a:rPr lang="zh-TW" altLang="en-US" sz="2000" dirty="0">
                <a:solidFill>
                  <a:srgbClr val="0000FF"/>
                </a:solidFill>
                <a:latin typeface="標楷體" panose="03000509000000000000" pitchFamily="65" charset="-120"/>
                <a:ea typeface="標楷體" panose="03000509000000000000" pitchFamily="65" charset="-120"/>
              </a:rPr>
              <a:t>，區分三個時段，</a:t>
            </a:r>
            <a:r>
              <a:rPr lang="zh-TW" altLang="en-US" sz="2000" dirty="0">
                <a:solidFill>
                  <a:srgbClr val="FF0000"/>
                </a:solidFill>
                <a:latin typeface="標楷體" panose="03000509000000000000" pitchFamily="65" charset="-120"/>
                <a:ea typeface="標楷體" panose="03000509000000000000" pitchFamily="65" charset="-120"/>
              </a:rPr>
              <a:t>每次打掃時間</a:t>
            </a:r>
            <a:r>
              <a:rPr lang="en-US" altLang="zh-TW" sz="2000" dirty="0">
                <a:solidFill>
                  <a:srgbClr val="FF0000"/>
                </a:solidFill>
                <a:latin typeface="標楷體" panose="03000509000000000000" pitchFamily="65" charset="-120"/>
                <a:ea typeface="標楷體" panose="03000509000000000000" pitchFamily="65" charset="-120"/>
              </a:rPr>
              <a:t>20</a:t>
            </a:r>
            <a:r>
              <a:rPr lang="zh-TW" altLang="en-US" sz="2000" dirty="0">
                <a:solidFill>
                  <a:srgbClr val="FF0000"/>
                </a:solidFill>
                <a:latin typeface="標楷體" panose="03000509000000000000" pitchFamily="65" charset="-120"/>
                <a:ea typeface="標楷體" panose="03000509000000000000" pitchFamily="65" charset="-120"/>
              </a:rPr>
              <a:t>分鐘，共計</a:t>
            </a:r>
            <a:r>
              <a:rPr lang="en-US" altLang="zh-TW" sz="2000" dirty="0">
                <a:solidFill>
                  <a:srgbClr val="FF0000"/>
                </a:solidFill>
                <a:latin typeface="標楷體" panose="03000509000000000000" pitchFamily="65" charset="-120"/>
                <a:ea typeface="標楷體" panose="03000509000000000000" pitchFamily="65" charset="-120"/>
              </a:rPr>
              <a:t>54</a:t>
            </a:r>
            <a:r>
              <a:rPr lang="zh-TW" altLang="en-US" sz="2000" dirty="0">
                <a:solidFill>
                  <a:srgbClr val="FF0000"/>
                </a:solidFill>
                <a:latin typeface="標楷體" panose="03000509000000000000" pitchFamily="65" charset="-120"/>
                <a:ea typeface="標楷體" panose="03000509000000000000" pitchFamily="65" charset="-120"/>
              </a:rPr>
              <a:t>次</a:t>
            </a:r>
            <a:r>
              <a:rPr lang="en-US" altLang="zh-TW" sz="2000" dirty="0">
                <a:solidFill>
                  <a:srgbClr val="0000FF"/>
                </a:solidFill>
                <a:latin typeface="標楷體" panose="03000509000000000000" pitchFamily="65" charset="-120"/>
                <a:ea typeface="標楷體" panose="03000509000000000000" pitchFamily="65" charset="-120"/>
              </a:rPr>
              <a:t>(</a:t>
            </a:r>
            <a:r>
              <a:rPr lang="zh-TW" altLang="en-US" sz="2000" dirty="0">
                <a:solidFill>
                  <a:srgbClr val="0000FF"/>
                </a:solidFill>
                <a:latin typeface="標楷體" panose="03000509000000000000" pitchFamily="65" charset="-120"/>
                <a:ea typeface="標楷體" panose="03000509000000000000" pitchFamily="65" charset="-120"/>
              </a:rPr>
              <a:t>取消補掃規定，然未於一年級完成勞作教育者，須於每學期完成</a:t>
            </a:r>
            <a:r>
              <a:rPr lang="en-US" altLang="zh-TW" sz="2000" dirty="0">
                <a:solidFill>
                  <a:srgbClr val="0000FF"/>
                </a:solidFill>
                <a:latin typeface="標楷體" panose="03000509000000000000" pitchFamily="65" charset="-120"/>
                <a:ea typeface="標楷體" panose="03000509000000000000" pitchFamily="65" charset="-120"/>
              </a:rPr>
              <a:t>300</a:t>
            </a:r>
            <a:r>
              <a:rPr lang="zh-TW" altLang="en-US" sz="2000" dirty="0">
                <a:solidFill>
                  <a:srgbClr val="0000FF"/>
                </a:solidFill>
                <a:latin typeface="標楷體" panose="03000509000000000000" pitchFamily="65" charset="-120"/>
                <a:ea typeface="標楷體" panose="03000509000000000000" pitchFamily="65" charset="-120"/>
              </a:rPr>
              <a:t>字心得，至完成時數止。</a:t>
            </a:r>
          </a:p>
          <a:p>
            <a:pPr marL="64294" indent="0">
              <a:lnSpc>
                <a:spcPts val="2000"/>
              </a:lnSpc>
              <a:spcBef>
                <a:spcPts val="0"/>
              </a:spcBef>
              <a:spcAft>
                <a:spcPts val="225"/>
              </a:spcAft>
              <a:buNone/>
              <a:tabLst>
                <a:tab pos="271463" algn="l"/>
              </a:tabLst>
            </a:pPr>
            <a:r>
              <a:rPr lang="zh-TW" altLang="en-US" sz="2000" dirty="0">
                <a:solidFill>
                  <a:srgbClr val="0000FF"/>
                </a:solidFill>
                <a:latin typeface="標楷體" panose="03000509000000000000" pitchFamily="65" charset="-120"/>
                <a:ea typeface="標楷體" panose="03000509000000000000" pitchFamily="65" charset="-120"/>
              </a:rPr>
              <a:t>（</a:t>
            </a:r>
            <a:r>
              <a:rPr lang="en-US" altLang="zh-TW" sz="2000" dirty="0">
                <a:solidFill>
                  <a:srgbClr val="0000FF"/>
                </a:solidFill>
                <a:latin typeface="標楷體" panose="03000509000000000000" pitchFamily="65" charset="-120"/>
                <a:ea typeface="標楷體" panose="03000509000000000000" pitchFamily="65" charset="-120"/>
              </a:rPr>
              <a:t>1</a:t>
            </a:r>
            <a:r>
              <a:rPr lang="zh-TW" altLang="en-US" sz="2000" dirty="0">
                <a:solidFill>
                  <a:srgbClr val="0000FF"/>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以班級為單位</a:t>
            </a:r>
            <a:r>
              <a:rPr lang="zh-TW" altLang="en-US" sz="2000" dirty="0">
                <a:solidFill>
                  <a:srgbClr val="0000FF"/>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區分為 </a:t>
            </a:r>
            <a:r>
              <a:rPr lang="en-US" altLang="zh-TW" sz="2000" dirty="0">
                <a:solidFill>
                  <a:srgbClr val="FF0000"/>
                </a:solidFill>
                <a:latin typeface="標楷體" panose="03000509000000000000" pitchFamily="65" charset="-120"/>
                <a:ea typeface="標楷體" panose="03000509000000000000" pitchFamily="65" charset="-120"/>
              </a:rPr>
              <a:t>A</a:t>
            </a:r>
            <a:r>
              <a:rPr lang="zh-TW" altLang="en-US" sz="2000" dirty="0">
                <a:solidFill>
                  <a:srgbClr val="FF0000"/>
                </a:solidFill>
                <a:latin typeface="標楷體" panose="03000509000000000000" pitchFamily="65" charset="-120"/>
                <a:ea typeface="標楷體" panose="03000509000000000000" pitchFamily="65" charset="-120"/>
              </a:rPr>
              <a:t>、</a:t>
            </a:r>
            <a:r>
              <a:rPr lang="en-US" altLang="zh-TW" sz="2000" dirty="0">
                <a:solidFill>
                  <a:srgbClr val="FF0000"/>
                </a:solidFill>
                <a:latin typeface="標楷體" panose="03000509000000000000" pitchFamily="65" charset="-120"/>
                <a:ea typeface="標楷體" panose="03000509000000000000" pitchFamily="65" charset="-120"/>
              </a:rPr>
              <a:t>B </a:t>
            </a:r>
            <a:r>
              <a:rPr lang="zh-TW" altLang="en-US" sz="2000" dirty="0">
                <a:solidFill>
                  <a:srgbClr val="FF0000"/>
                </a:solidFill>
                <a:latin typeface="標楷體" panose="03000509000000000000" pitchFamily="65" charset="-120"/>
                <a:ea typeface="標楷體" panose="03000509000000000000" pitchFamily="65" charset="-120"/>
              </a:rPr>
              <a:t>兩組，每學期第 </a:t>
            </a:r>
            <a:r>
              <a:rPr lang="en-US" altLang="zh-TW" sz="2000" dirty="0">
                <a:solidFill>
                  <a:srgbClr val="FF0000"/>
                </a:solidFill>
                <a:latin typeface="標楷體" panose="03000509000000000000" pitchFamily="65" charset="-120"/>
                <a:ea typeface="標楷體" panose="03000509000000000000" pitchFamily="65" charset="-120"/>
              </a:rPr>
              <a:t>2 </a:t>
            </a:r>
            <a:r>
              <a:rPr lang="zh-TW" altLang="en-US" sz="2000" dirty="0">
                <a:solidFill>
                  <a:srgbClr val="FF0000"/>
                </a:solidFill>
                <a:latin typeface="標楷體" panose="03000509000000000000" pitchFamily="65" charset="-120"/>
                <a:ea typeface="標楷體" panose="03000509000000000000" pitchFamily="65" charset="-120"/>
              </a:rPr>
              <a:t>週起實施，上學期 </a:t>
            </a:r>
            <a:r>
              <a:rPr lang="en-US" altLang="zh-TW" sz="2000" dirty="0">
                <a:solidFill>
                  <a:srgbClr val="FF0000"/>
                </a:solidFill>
                <a:latin typeface="標楷體" panose="03000509000000000000" pitchFamily="65" charset="-120"/>
                <a:ea typeface="標楷體" panose="03000509000000000000" pitchFamily="65" charset="-120"/>
              </a:rPr>
              <a:t>A </a:t>
            </a:r>
            <a:r>
              <a:rPr lang="zh-TW" altLang="en-US" sz="2000" dirty="0">
                <a:solidFill>
                  <a:srgbClr val="FF0000"/>
                </a:solidFill>
                <a:latin typeface="標楷體" panose="03000509000000000000" pitchFamily="65" charset="-120"/>
                <a:ea typeface="標楷體" panose="03000509000000000000" pitchFamily="65" charset="-120"/>
              </a:rPr>
              <a:t>組施作期間第 </a:t>
            </a:r>
            <a:r>
              <a:rPr lang="en-US" altLang="zh-TW" sz="2000" dirty="0">
                <a:solidFill>
                  <a:srgbClr val="FF0000"/>
                </a:solidFill>
                <a:latin typeface="標楷體" panose="03000509000000000000" pitchFamily="65" charset="-120"/>
                <a:ea typeface="標楷體" panose="03000509000000000000" pitchFamily="65" charset="-120"/>
              </a:rPr>
              <a:t>2 </a:t>
            </a:r>
            <a:r>
              <a:rPr lang="zh-TW" altLang="en-US" sz="2000" dirty="0">
                <a:solidFill>
                  <a:srgbClr val="FF0000"/>
                </a:solidFill>
                <a:latin typeface="標楷體" panose="03000509000000000000" pitchFamily="65" charset="-120"/>
                <a:ea typeface="標楷體" panose="03000509000000000000" pitchFamily="65" charset="-120"/>
              </a:rPr>
              <a:t>週至</a:t>
            </a:r>
            <a:endParaRPr lang="en-US" altLang="zh-TW" sz="2000" dirty="0">
              <a:solidFill>
                <a:srgbClr val="FF0000"/>
              </a:solidFill>
              <a:latin typeface="標楷體" panose="03000509000000000000" pitchFamily="65" charset="-120"/>
              <a:ea typeface="標楷體" panose="03000509000000000000" pitchFamily="65" charset="-120"/>
            </a:endParaRPr>
          </a:p>
          <a:p>
            <a:pPr marL="64294" indent="0">
              <a:lnSpc>
                <a:spcPts val="2000"/>
              </a:lnSpc>
              <a:spcBef>
                <a:spcPts val="0"/>
              </a:spcBef>
              <a:spcAft>
                <a:spcPts val="225"/>
              </a:spcAft>
              <a:buNone/>
              <a:tabLst>
                <a:tab pos="271463" algn="l"/>
              </a:tabLst>
            </a:pPr>
            <a:r>
              <a:rPr lang="zh-TW" altLang="en-US" sz="2000" dirty="0">
                <a:solidFill>
                  <a:srgbClr val="FF0000"/>
                </a:solidFill>
                <a:latin typeface="標楷體" panose="03000509000000000000" pitchFamily="65" charset="-120"/>
                <a:ea typeface="標楷體" panose="03000509000000000000" pitchFamily="65" charset="-120"/>
              </a:rPr>
              <a:t>     第 </a:t>
            </a:r>
            <a:r>
              <a:rPr lang="en-US" altLang="zh-TW" sz="2000" dirty="0">
                <a:solidFill>
                  <a:srgbClr val="FF0000"/>
                </a:solidFill>
                <a:latin typeface="標楷體" panose="03000509000000000000" pitchFamily="65" charset="-120"/>
                <a:ea typeface="標楷體" panose="03000509000000000000" pitchFamily="65" charset="-120"/>
              </a:rPr>
              <a:t>8 </a:t>
            </a:r>
            <a:r>
              <a:rPr lang="zh-TW" altLang="en-US" sz="2000" dirty="0">
                <a:solidFill>
                  <a:srgbClr val="FF0000"/>
                </a:solidFill>
                <a:latin typeface="標楷體" panose="03000509000000000000" pitchFamily="65" charset="-120"/>
                <a:ea typeface="標楷體" panose="03000509000000000000" pitchFamily="65" charset="-120"/>
              </a:rPr>
              <a:t>週</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期中考前</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a:t>
            </a:r>
            <a:r>
              <a:rPr lang="en-US" altLang="zh-TW" sz="2000" dirty="0">
                <a:solidFill>
                  <a:srgbClr val="FF0000"/>
                </a:solidFill>
                <a:latin typeface="標楷體" panose="03000509000000000000" pitchFamily="65" charset="-120"/>
                <a:ea typeface="標楷體" panose="03000509000000000000" pitchFamily="65" charset="-120"/>
              </a:rPr>
              <a:t>B </a:t>
            </a:r>
            <a:r>
              <a:rPr lang="zh-TW" altLang="en-US" sz="2000" dirty="0">
                <a:solidFill>
                  <a:srgbClr val="FF0000"/>
                </a:solidFill>
                <a:latin typeface="標楷體" panose="03000509000000000000" pitchFamily="65" charset="-120"/>
                <a:ea typeface="標楷體" panose="03000509000000000000" pitchFamily="65" charset="-120"/>
              </a:rPr>
              <a:t>組第 </a:t>
            </a:r>
            <a:r>
              <a:rPr lang="en-US" altLang="zh-TW" sz="2000" dirty="0">
                <a:solidFill>
                  <a:srgbClr val="FF0000"/>
                </a:solidFill>
                <a:latin typeface="標楷體" panose="03000509000000000000" pitchFamily="65" charset="-120"/>
                <a:ea typeface="標楷體" panose="03000509000000000000" pitchFamily="65" charset="-120"/>
              </a:rPr>
              <a:t>10 </a:t>
            </a:r>
            <a:r>
              <a:rPr lang="zh-TW" altLang="en-US" sz="2000" dirty="0">
                <a:solidFill>
                  <a:srgbClr val="FF0000"/>
                </a:solidFill>
                <a:latin typeface="標楷體" panose="03000509000000000000" pitchFamily="65" charset="-120"/>
                <a:ea typeface="標楷體" panose="03000509000000000000" pitchFamily="65" charset="-120"/>
              </a:rPr>
              <a:t>週至第 </a:t>
            </a:r>
            <a:r>
              <a:rPr lang="en-US" altLang="zh-TW" sz="2000" dirty="0">
                <a:solidFill>
                  <a:srgbClr val="FF0000"/>
                </a:solidFill>
                <a:latin typeface="標楷體" panose="03000509000000000000" pitchFamily="65" charset="-120"/>
                <a:ea typeface="標楷體" panose="03000509000000000000" pitchFamily="65" charset="-120"/>
              </a:rPr>
              <a:t>17 </a:t>
            </a:r>
            <a:r>
              <a:rPr lang="zh-TW" altLang="en-US" sz="2000" dirty="0">
                <a:solidFill>
                  <a:srgbClr val="FF0000"/>
                </a:solidFill>
                <a:latin typeface="標楷體" panose="03000509000000000000" pitchFamily="65" charset="-120"/>
                <a:ea typeface="標楷體" panose="03000509000000000000" pitchFamily="65" charset="-120"/>
              </a:rPr>
              <a:t>週</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期末考前</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；下學期</a:t>
            </a:r>
            <a:r>
              <a:rPr lang="en-US" altLang="zh-TW" sz="2000" dirty="0">
                <a:solidFill>
                  <a:srgbClr val="FF0000"/>
                </a:solidFill>
                <a:latin typeface="標楷體" panose="03000509000000000000" pitchFamily="65" charset="-120"/>
                <a:ea typeface="標楷體" panose="03000509000000000000" pitchFamily="65" charset="-120"/>
              </a:rPr>
              <a:t>B </a:t>
            </a:r>
            <a:r>
              <a:rPr lang="zh-TW" altLang="en-US" sz="2000" dirty="0">
                <a:solidFill>
                  <a:srgbClr val="FF0000"/>
                </a:solidFill>
                <a:latin typeface="標楷體" panose="03000509000000000000" pitchFamily="65" charset="-120"/>
                <a:ea typeface="標楷體" panose="03000509000000000000" pitchFamily="65" charset="-120"/>
              </a:rPr>
              <a:t>組期中考週之前，</a:t>
            </a:r>
            <a:r>
              <a:rPr lang="en-US" altLang="zh-TW" sz="2000" dirty="0">
                <a:solidFill>
                  <a:srgbClr val="FF0000"/>
                </a:solidFill>
                <a:latin typeface="標楷體" panose="03000509000000000000" pitchFamily="65" charset="-120"/>
                <a:ea typeface="標楷體" panose="03000509000000000000" pitchFamily="65" charset="-120"/>
              </a:rPr>
              <a:t>A </a:t>
            </a:r>
            <a:r>
              <a:rPr lang="zh-TW" altLang="en-US" sz="2000" dirty="0">
                <a:solidFill>
                  <a:srgbClr val="FF0000"/>
                </a:solidFill>
                <a:latin typeface="標楷體" panose="03000509000000000000" pitchFamily="65" charset="-120"/>
                <a:ea typeface="標楷體" panose="03000509000000000000" pitchFamily="65" charset="-120"/>
              </a:rPr>
              <a:t>組</a:t>
            </a:r>
            <a:endParaRPr lang="en-US" altLang="zh-TW" sz="2000" dirty="0">
              <a:solidFill>
                <a:srgbClr val="FF0000"/>
              </a:solidFill>
              <a:latin typeface="標楷體" panose="03000509000000000000" pitchFamily="65" charset="-120"/>
              <a:ea typeface="標楷體" panose="03000509000000000000" pitchFamily="65" charset="-120"/>
            </a:endParaRPr>
          </a:p>
          <a:p>
            <a:pPr marL="64294" indent="0">
              <a:lnSpc>
                <a:spcPts val="2000"/>
              </a:lnSpc>
              <a:spcBef>
                <a:spcPts val="0"/>
              </a:spcBef>
              <a:spcAft>
                <a:spcPts val="225"/>
              </a:spcAft>
              <a:buNone/>
              <a:tabLst>
                <a:tab pos="271463" algn="l"/>
              </a:tabLst>
            </a:pPr>
            <a:r>
              <a:rPr lang="zh-TW" altLang="en-US" sz="2000" dirty="0">
                <a:solidFill>
                  <a:srgbClr val="FF0000"/>
                </a:solidFill>
                <a:latin typeface="標楷體" panose="03000509000000000000" pitchFamily="65" charset="-120"/>
                <a:ea typeface="標楷體" panose="03000509000000000000" pitchFamily="65" charset="-120"/>
              </a:rPr>
              <a:t>     期中考週之後。</a:t>
            </a:r>
          </a:p>
          <a:p>
            <a:pPr marL="64294" indent="0">
              <a:lnSpc>
                <a:spcPts val="2000"/>
              </a:lnSpc>
              <a:spcBef>
                <a:spcPts val="0"/>
              </a:spcBef>
              <a:spcAft>
                <a:spcPts val="225"/>
              </a:spcAft>
              <a:buNone/>
              <a:tabLst>
                <a:tab pos="271463" algn="l"/>
              </a:tabLst>
            </a:pPr>
            <a:r>
              <a:rPr lang="zh-TW" altLang="en-US" sz="2000" dirty="0">
                <a:solidFill>
                  <a:srgbClr val="0000FF"/>
                </a:solidFill>
                <a:latin typeface="標楷體" panose="03000509000000000000" pitchFamily="65" charset="-120"/>
                <a:ea typeface="標楷體" panose="03000509000000000000" pitchFamily="65" charset="-120"/>
              </a:rPr>
              <a:t>（</a:t>
            </a:r>
            <a:r>
              <a:rPr lang="en-US" altLang="zh-TW" sz="2000" dirty="0">
                <a:solidFill>
                  <a:srgbClr val="0000FF"/>
                </a:solidFill>
                <a:latin typeface="標楷體" panose="03000509000000000000" pitchFamily="65" charset="-120"/>
                <a:ea typeface="標楷體" panose="03000509000000000000" pitchFamily="65" charset="-120"/>
              </a:rPr>
              <a:t>2</a:t>
            </a:r>
            <a:r>
              <a:rPr lang="zh-TW" altLang="en-US" sz="2000" dirty="0">
                <a:solidFill>
                  <a:srgbClr val="0000FF"/>
                </a:solidFill>
                <a:latin typeface="標楷體" panose="03000509000000000000" pitchFamily="65" charset="-120"/>
                <a:ea typeface="標楷體" panose="03000509000000000000" pitchFamily="65" charset="-120"/>
              </a:rPr>
              <a:t>）</a:t>
            </a:r>
            <a:r>
              <a:rPr lang="en-US" altLang="zh-TW" sz="2000" dirty="0">
                <a:solidFill>
                  <a:srgbClr val="0000FF"/>
                </a:solidFill>
                <a:latin typeface="標楷體" panose="03000509000000000000" pitchFamily="65" charset="-120"/>
                <a:ea typeface="標楷體" panose="03000509000000000000" pitchFamily="65" charset="-120"/>
              </a:rPr>
              <a:t>A</a:t>
            </a:r>
            <a:r>
              <a:rPr lang="zh-TW" altLang="en-US" sz="2000" dirty="0">
                <a:solidFill>
                  <a:srgbClr val="0000FF"/>
                </a:solidFill>
                <a:latin typeface="標楷體" panose="03000509000000000000" pitchFamily="65" charset="-120"/>
                <a:ea typeface="標楷體" panose="03000509000000000000" pitchFamily="65" charset="-120"/>
              </a:rPr>
              <a:t>、</a:t>
            </a:r>
            <a:r>
              <a:rPr lang="en-US" altLang="zh-TW" sz="2000" dirty="0">
                <a:solidFill>
                  <a:srgbClr val="0000FF"/>
                </a:solidFill>
                <a:latin typeface="標楷體" panose="03000509000000000000" pitchFamily="65" charset="-120"/>
                <a:ea typeface="標楷體" panose="03000509000000000000" pitchFamily="65" charset="-120"/>
              </a:rPr>
              <a:t>B </a:t>
            </a:r>
            <a:r>
              <a:rPr lang="zh-TW" altLang="en-US" sz="2000" dirty="0">
                <a:solidFill>
                  <a:srgbClr val="0000FF"/>
                </a:solidFill>
                <a:latin typeface="標楷體" panose="03000509000000000000" pitchFamily="65" charset="-120"/>
                <a:ea typeface="標楷體" panose="03000509000000000000" pitchFamily="65" charset="-120"/>
              </a:rPr>
              <a:t>組依勞作時段與掃地區域分為</a:t>
            </a:r>
            <a:r>
              <a:rPr lang="zh-TW" altLang="en-US" sz="2000" dirty="0">
                <a:solidFill>
                  <a:srgbClr val="FF0000"/>
                </a:solidFill>
                <a:latin typeface="標楷體" panose="03000509000000000000" pitchFamily="65" charset="-120"/>
                <a:ea typeface="標楷體" panose="03000509000000000000" pitchFamily="65" charset="-120"/>
              </a:rPr>
              <a:t>晨間組 </a:t>
            </a:r>
            <a:r>
              <a:rPr lang="en-US" altLang="zh-TW" sz="2000" dirty="0">
                <a:solidFill>
                  <a:srgbClr val="FF0000"/>
                </a:solidFill>
                <a:latin typeface="標楷體" panose="03000509000000000000" pitchFamily="65" charset="-120"/>
                <a:ea typeface="標楷體" panose="03000509000000000000" pitchFamily="65" charset="-120"/>
              </a:rPr>
              <a:t>0740-0800(</a:t>
            </a:r>
            <a:r>
              <a:rPr lang="zh-TW" altLang="en-US" sz="2000" dirty="0">
                <a:solidFill>
                  <a:srgbClr val="FF0000"/>
                </a:solidFill>
                <a:latin typeface="標楷體" panose="03000509000000000000" pitchFamily="65" charset="-120"/>
                <a:ea typeface="標楷體" panose="03000509000000000000" pitchFamily="65" charset="-120"/>
              </a:rPr>
              <a:t>教室</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、中午組</a:t>
            </a:r>
            <a:r>
              <a:rPr lang="en-US" altLang="zh-TW" sz="2000" dirty="0">
                <a:solidFill>
                  <a:srgbClr val="FF0000"/>
                </a:solidFill>
                <a:latin typeface="標楷體" panose="03000509000000000000" pitchFamily="65" charset="-120"/>
                <a:ea typeface="標楷體" panose="03000509000000000000" pitchFamily="65" charset="-120"/>
              </a:rPr>
              <a:t>1205-1225(</a:t>
            </a:r>
            <a:r>
              <a:rPr lang="zh-TW" altLang="en-US" sz="2000" dirty="0">
                <a:solidFill>
                  <a:srgbClr val="FF0000"/>
                </a:solidFill>
                <a:latin typeface="標楷體" panose="03000509000000000000" pitchFamily="65" charset="-120"/>
                <a:ea typeface="標楷體" panose="03000509000000000000" pitchFamily="65" charset="-120"/>
              </a:rPr>
              <a:t>公共區域</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及  </a:t>
            </a:r>
            <a:endParaRPr lang="en-US" altLang="zh-TW" sz="2000" dirty="0">
              <a:solidFill>
                <a:srgbClr val="FF0000"/>
              </a:solidFill>
              <a:latin typeface="標楷體" panose="03000509000000000000" pitchFamily="65" charset="-120"/>
              <a:ea typeface="標楷體" panose="03000509000000000000" pitchFamily="65" charset="-120"/>
            </a:endParaRPr>
          </a:p>
          <a:p>
            <a:pPr marL="64294" indent="0">
              <a:lnSpc>
                <a:spcPts val="2000"/>
              </a:lnSpc>
              <a:spcBef>
                <a:spcPts val="0"/>
              </a:spcBef>
              <a:spcAft>
                <a:spcPts val="225"/>
              </a:spcAft>
              <a:buNone/>
              <a:tabLst>
                <a:tab pos="271463" algn="l"/>
              </a:tabLst>
            </a:pPr>
            <a:r>
              <a:rPr lang="zh-TW" altLang="en-US" sz="2000" dirty="0">
                <a:solidFill>
                  <a:srgbClr val="FF0000"/>
                </a:solidFill>
                <a:latin typeface="標楷體" panose="03000509000000000000" pitchFamily="65" charset="-120"/>
                <a:ea typeface="標楷體" panose="03000509000000000000" pitchFamily="65" charset="-120"/>
              </a:rPr>
              <a:t>     下午組 </a:t>
            </a:r>
            <a:r>
              <a:rPr lang="en-US" altLang="zh-TW" sz="2000" dirty="0">
                <a:solidFill>
                  <a:srgbClr val="FF0000"/>
                </a:solidFill>
                <a:latin typeface="標楷體" panose="03000509000000000000" pitchFamily="65" charset="-120"/>
                <a:ea typeface="標楷體" panose="03000509000000000000" pitchFamily="65" charset="-120"/>
              </a:rPr>
              <a:t>1630-1650(</a:t>
            </a:r>
            <a:r>
              <a:rPr lang="zh-TW" altLang="en-US" sz="2000" dirty="0">
                <a:solidFill>
                  <a:srgbClr val="FF0000"/>
                </a:solidFill>
                <a:latin typeface="標楷體" panose="03000509000000000000" pitchFamily="65" charset="-120"/>
                <a:ea typeface="標楷體" panose="03000509000000000000" pitchFamily="65" charset="-120"/>
              </a:rPr>
              <a:t>教室</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0000FF"/>
                </a:solidFill>
                <a:latin typeface="標楷體" panose="03000509000000000000" pitchFamily="65" charset="-120"/>
                <a:ea typeface="標楷體" panose="03000509000000000000" pitchFamily="65" charset="-120"/>
              </a:rPr>
              <a:t>等，（晨間時段加乘績分</a:t>
            </a:r>
            <a:r>
              <a:rPr lang="en-US" altLang="zh-TW" sz="2000" dirty="0">
                <a:solidFill>
                  <a:srgbClr val="0000FF"/>
                </a:solidFill>
                <a:latin typeface="標楷體" panose="03000509000000000000" pitchFamily="65" charset="-120"/>
                <a:ea typeface="標楷體" panose="03000509000000000000" pitchFamily="65" charset="-120"/>
              </a:rPr>
              <a:t>1.2</a:t>
            </a:r>
            <a:r>
              <a:rPr lang="zh-TW" altLang="en-US" sz="2000" dirty="0">
                <a:solidFill>
                  <a:srgbClr val="0000FF"/>
                </a:solidFill>
                <a:latin typeface="標楷體" panose="03000509000000000000" pitchFamily="65" charset="-120"/>
                <a:ea typeface="標楷體" panose="03000509000000000000" pitchFamily="65" charset="-120"/>
              </a:rPr>
              <a:t>，打掃次數為</a:t>
            </a:r>
            <a:r>
              <a:rPr lang="en-US" altLang="zh-TW" sz="2000" dirty="0">
                <a:solidFill>
                  <a:srgbClr val="0000FF"/>
                </a:solidFill>
                <a:latin typeface="標楷體" panose="03000509000000000000" pitchFamily="65" charset="-120"/>
                <a:ea typeface="標楷體" panose="03000509000000000000" pitchFamily="65" charset="-120"/>
              </a:rPr>
              <a:t>45</a:t>
            </a:r>
            <a:r>
              <a:rPr lang="zh-TW" altLang="en-US" sz="2000" dirty="0">
                <a:solidFill>
                  <a:srgbClr val="0000FF"/>
                </a:solidFill>
                <a:latin typeface="標楷體" panose="03000509000000000000" pitchFamily="65" charset="-120"/>
                <a:ea typeface="標楷體" panose="03000509000000000000" pitchFamily="65" charset="-120"/>
              </a:rPr>
              <a:t>次）</a:t>
            </a:r>
            <a:endParaRPr lang="en-US" altLang="zh-TW" sz="2000" dirty="0">
              <a:solidFill>
                <a:srgbClr val="0000FF"/>
              </a:solidFill>
              <a:latin typeface="標楷體" panose="03000509000000000000" pitchFamily="65" charset="-120"/>
              <a:ea typeface="標楷體" panose="03000509000000000000" pitchFamily="65" charset="-120"/>
            </a:endParaRPr>
          </a:p>
          <a:p>
            <a:pPr marL="64294" indent="0">
              <a:lnSpc>
                <a:spcPts val="2000"/>
              </a:lnSpc>
              <a:spcBef>
                <a:spcPts val="0"/>
              </a:spcBef>
              <a:spcAft>
                <a:spcPts val="225"/>
              </a:spcAft>
              <a:buNone/>
              <a:tabLst>
                <a:tab pos="271463" algn="l"/>
              </a:tabLst>
            </a:pPr>
            <a:r>
              <a:rPr lang="zh-TW" altLang="en-US" sz="2000" dirty="0">
                <a:solidFill>
                  <a:srgbClr val="0000FF"/>
                </a:solidFill>
                <a:latin typeface="標楷體" panose="03000509000000000000" pitchFamily="65" charset="-120"/>
                <a:ea typeface="標楷體" panose="03000509000000000000" pitchFamily="65" charset="-120"/>
              </a:rPr>
              <a:t>二</a:t>
            </a:r>
            <a:r>
              <a:rPr lang="en-US" altLang="zh-TW" sz="2000" dirty="0">
                <a:solidFill>
                  <a:srgbClr val="0000FF"/>
                </a:solidFill>
                <a:latin typeface="標楷體" panose="03000509000000000000" pitchFamily="65" charset="-120"/>
                <a:ea typeface="標楷體" panose="03000509000000000000" pitchFamily="65" charset="-120"/>
              </a:rPr>
              <a:t>.110.1</a:t>
            </a:r>
            <a:r>
              <a:rPr lang="zh-TW" altLang="en-US" sz="2000" dirty="0">
                <a:solidFill>
                  <a:srgbClr val="0000FF"/>
                </a:solidFill>
                <a:latin typeface="標楷體" panose="03000509000000000000" pitchFamily="65" charset="-120"/>
                <a:ea typeface="標楷體" panose="03000509000000000000" pitchFamily="65" charset="-120"/>
              </a:rPr>
              <a:t>學期</a:t>
            </a:r>
            <a:r>
              <a:rPr lang="en-US" altLang="zh-TW" sz="2000" dirty="0">
                <a:solidFill>
                  <a:srgbClr val="0000FF"/>
                </a:solidFill>
                <a:latin typeface="標楷體" panose="03000509000000000000" pitchFamily="65" charset="-120"/>
                <a:ea typeface="標楷體" panose="03000509000000000000" pitchFamily="65" charset="-120"/>
              </a:rPr>
              <a:t>-</a:t>
            </a:r>
            <a:r>
              <a:rPr lang="zh-TW" altLang="en-US" sz="2000" dirty="0">
                <a:solidFill>
                  <a:srgbClr val="0000FF"/>
                </a:solidFill>
                <a:latin typeface="標楷體" panose="03000509000000000000" pitchFamily="65" charset="-120"/>
                <a:ea typeface="標楷體" panose="03000509000000000000" pitchFamily="65" charset="-120"/>
              </a:rPr>
              <a:t>勞作教育宣導事項：</a:t>
            </a:r>
            <a:endParaRPr lang="en-US" altLang="zh-TW" sz="2000" dirty="0">
              <a:solidFill>
                <a:srgbClr val="0000FF"/>
              </a:solidFill>
              <a:latin typeface="標楷體" panose="03000509000000000000" pitchFamily="65" charset="-120"/>
              <a:ea typeface="標楷體" panose="03000509000000000000" pitchFamily="65" charset="-120"/>
            </a:endParaRPr>
          </a:p>
          <a:p>
            <a:pPr marL="321469">
              <a:lnSpc>
                <a:spcPts val="2000"/>
              </a:lnSpc>
              <a:spcBef>
                <a:spcPts val="0"/>
              </a:spcBef>
              <a:spcAft>
                <a:spcPts val="0"/>
              </a:spcAft>
              <a:buFont typeface="+mj-lt"/>
              <a:buAutoNum type="arabicPeriod"/>
              <a:tabLst>
                <a:tab pos="271463" algn="l"/>
              </a:tabLst>
            </a:pPr>
            <a:r>
              <a:rPr lang="zh-TW" altLang="en-US" sz="2000" dirty="0">
                <a:solidFill>
                  <a:srgbClr val="0000FF"/>
                </a:solidFill>
                <a:latin typeface="標楷體" panose="03000509000000000000" pitchFamily="65" charset="-120"/>
                <a:ea typeface="標楷體" panose="03000509000000000000" pitchFamily="65" charset="-120"/>
              </a:rPr>
              <a:t>推動教室使用公約維護教室清潔：於普通教室內及講台上張貼教室使用公約，提醒授課老師暨同學，實施一分鐘環保工作。</a:t>
            </a:r>
            <a:endParaRPr lang="en-US" altLang="zh-TW" sz="2000" dirty="0">
              <a:solidFill>
                <a:srgbClr val="0000FF"/>
              </a:solidFill>
              <a:latin typeface="標楷體" panose="03000509000000000000" pitchFamily="65" charset="-120"/>
              <a:ea typeface="標楷體" panose="03000509000000000000" pitchFamily="65" charset="-120"/>
            </a:endParaRPr>
          </a:p>
          <a:p>
            <a:pPr marL="321469">
              <a:lnSpc>
                <a:spcPts val="2000"/>
              </a:lnSpc>
              <a:spcBef>
                <a:spcPts val="0"/>
              </a:spcBef>
              <a:spcAft>
                <a:spcPts val="225"/>
              </a:spcAft>
              <a:buFont typeface="+mj-lt"/>
              <a:buAutoNum type="arabicPeriod"/>
              <a:tabLst>
                <a:tab pos="271463" algn="l"/>
              </a:tabLst>
            </a:pPr>
            <a:r>
              <a:rPr lang="zh-TW" altLang="en-US" sz="2000" dirty="0">
                <a:solidFill>
                  <a:srgbClr val="0000FF"/>
                </a:solidFill>
                <a:latin typeface="標楷體" panose="03000509000000000000" pitchFamily="65" charset="-120"/>
                <a:ea typeface="標楷體" panose="03000509000000000000" pitchFamily="65" charset="-120"/>
              </a:rPr>
              <a:t>班級未完成勞作教育名單己放置班級櫃中，請領回並由同學簽名確認後繳回生住組存參，</a:t>
            </a:r>
            <a:r>
              <a:rPr lang="en-US" altLang="zh-TW" sz="2000" dirty="0">
                <a:solidFill>
                  <a:srgbClr val="0000FF"/>
                </a:solidFill>
                <a:latin typeface="標楷體" panose="03000509000000000000" pitchFamily="65" charset="-120"/>
                <a:ea typeface="標楷體" panose="03000509000000000000" pitchFamily="65" charset="-120"/>
              </a:rPr>
              <a:t>(</a:t>
            </a:r>
            <a:r>
              <a:rPr lang="zh-TW" altLang="en-US" sz="2000" dirty="0">
                <a:solidFill>
                  <a:srgbClr val="0000FF"/>
                </a:solidFill>
                <a:latin typeface="標楷體" panose="03000509000000000000" pitchFamily="65" charset="-120"/>
                <a:ea typeface="標楷體" panose="03000509000000000000" pitchFamily="65" charset="-120"/>
              </a:rPr>
              <a:t>另對次數有疑問可至生住組查詢</a:t>
            </a:r>
            <a:r>
              <a:rPr lang="en-US" altLang="zh-TW" sz="2000" dirty="0">
                <a:solidFill>
                  <a:srgbClr val="0000FF"/>
                </a:solidFill>
                <a:latin typeface="標楷體" panose="03000509000000000000" pitchFamily="65" charset="-120"/>
                <a:ea typeface="標楷體" panose="03000509000000000000" pitchFamily="65" charset="-120"/>
              </a:rPr>
              <a:t>)</a:t>
            </a:r>
            <a:r>
              <a:rPr lang="zh-TW" altLang="en-US" sz="2000" dirty="0">
                <a:solidFill>
                  <a:srgbClr val="0000FF"/>
                </a:solidFill>
                <a:latin typeface="標楷體" panose="03000509000000000000" pitchFamily="65" charset="-120"/>
                <a:ea typeface="標楷體" panose="03000509000000000000" pitchFamily="65" charset="-120"/>
              </a:rPr>
              <a:t>。</a:t>
            </a:r>
            <a:endParaRPr lang="en-US" altLang="zh-TW" sz="2000" dirty="0">
              <a:solidFill>
                <a:srgbClr val="0000FF"/>
              </a:solidFill>
              <a:latin typeface="標楷體" panose="03000509000000000000" pitchFamily="65" charset="-120"/>
              <a:ea typeface="標楷體" panose="03000509000000000000" pitchFamily="65" charset="-120"/>
            </a:endParaRPr>
          </a:p>
          <a:p>
            <a:pPr marL="64294" indent="0">
              <a:lnSpc>
                <a:spcPts val="1725"/>
              </a:lnSpc>
              <a:spcBef>
                <a:spcPts val="0"/>
              </a:spcBef>
              <a:spcAft>
                <a:spcPts val="225"/>
              </a:spcAft>
              <a:buNone/>
              <a:tabLst>
                <a:tab pos="271463" algn="l"/>
              </a:tabLst>
            </a:pPr>
            <a:endParaRPr lang="zh-TW" altLang="en-US" sz="1350" dirty="0">
              <a:solidFill>
                <a:srgbClr val="0000FF"/>
              </a:solidFill>
              <a:latin typeface="標楷體" panose="03000509000000000000" pitchFamily="65" charset="-120"/>
              <a:ea typeface="標楷體" panose="03000509000000000000" pitchFamily="65" charset="-120"/>
            </a:endParaRPr>
          </a:p>
        </p:txBody>
      </p:sp>
      <p:sp>
        <p:nvSpPr>
          <p:cNvPr id="2" name="文字方塊 1"/>
          <p:cNvSpPr txBox="1"/>
          <p:nvPr/>
        </p:nvSpPr>
        <p:spPr>
          <a:xfrm>
            <a:off x="899592" y="260648"/>
            <a:ext cx="2646294" cy="523220"/>
          </a:xfrm>
          <a:prstGeom prst="rect">
            <a:avLst/>
          </a:prstGeom>
          <a:noFill/>
        </p:spPr>
        <p:txBody>
          <a:bodyPr wrap="square" rtlCol="0">
            <a:spAutoFit/>
          </a:bodyPr>
          <a:lstStyle/>
          <a:p>
            <a:pPr marL="214313" indent="-214313">
              <a:buFont typeface="Wingdings" panose="05000000000000000000" pitchFamily="2" charset="2"/>
              <a:buChar char="Ø"/>
            </a:pPr>
            <a:r>
              <a:rPr lang="zh-TW" altLang="en-US" sz="2800" b="1" dirty="0">
                <a:solidFill>
                  <a:srgbClr val="C00000"/>
                </a:solidFill>
                <a:latin typeface="微軟正黑體" pitchFamily="34" charset="-120"/>
                <a:ea typeface="微軟正黑體" pitchFamily="34" charset="-120"/>
              </a:rPr>
              <a:t>勞作教育</a:t>
            </a:r>
            <a:endParaRPr lang="en-US" altLang="zh-TW" sz="2800" b="1" dirty="0">
              <a:solidFill>
                <a:srgbClr val="C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33172112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內容版面配置區 2"/>
          <p:cNvSpPr>
            <a:spLocks noGrp="1"/>
          </p:cNvSpPr>
          <p:nvPr>
            <p:ph idx="1"/>
          </p:nvPr>
        </p:nvSpPr>
        <p:spPr>
          <a:xfrm>
            <a:off x="971600" y="711860"/>
            <a:ext cx="7632848" cy="5309428"/>
          </a:xfrm>
        </p:spPr>
        <p:txBody>
          <a:bodyPr rtlCol="0">
            <a:normAutofit/>
          </a:bodyPr>
          <a:lstStyle/>
          <a:p>
            <a:pPr algn="just">
              <a:lnSpc>
                <a:spcPts val="2000"/>
              </a:lnSpc>
              <a:spcBef>
                <a:spcPts val="0"/>
              </a:spcBef>
              <a:spcAft>
                <a:spcPts val="0"/>
              </a:spcAft>
              <a:buFont typeface="+mj-ea"/>
              <a:buAutoNum type="ea1ChtPeriod"/>
            </a:pPr>
            <a:r>
              <a:rPr lang="zh-TW" altLang="en-US" sz="2000" b="1" dirty="0">
                <a:solidFill>
                  <a:srgbClr val="FF0000"/>
                </a:solidFill>
                <a:latin typeface="標楷體" panose="03000509000000000000" pitchFamily="65" charset="-120"/>
                <a:ea typeface="標楷體" panose="03000509000000000000" pitchFamily="65" charset="-120"/>
              </a:rPr>
              <a:t>導師查詢班上同學出缺情形</a:t>
            </a:r>
            <a:r>
              <a:rPr lang="zh-TW" altLang="en-US" sz="2000" b="1" dirty="0" smtClean="0">
                <a:solidFill>
                  <a:srgbClr val="FF0000"/>
                </a:solidFill>
                <a:latin typeface="標楷體" panose="03000509000000000000" pitchFamily="65" charset="-120"/>
                <a:ea typeface="標楷體" panose="03000509000000000000" pitchFamily="65" charset="-120"/>
              </a:rPr>
              <a:t>：</a:t>
            </a:r>
            <a:r>
              <a:rPr lang="zh-TW" altLang="en-US" sz="2000" b="1" dirty="0" smtClean="0">
                <a:solidFill>
                  <a:srgbClr val="0000FF"/>
                </a:solidFill>
                <a:latin typeface="標楷體" panose="03000509000000000000" pitchFamily="65" charset="-120"/>
                <a:ea typeface="標楷體" panose="03000509000000000000" pitchFamily="65" charset="-120"/>
              </a:rPr>
              <a:t>請</a:t>
            </a:r>
            <a:r>
              <a:rPr lang="zh-TW" altLang="en-US" sz="2000" b="1" dirty="0">
                <a:solidFill>
                  <a:srgbClr val="0000FF"/>
                </a:solidFill>
                <a:latin typeface="標楷體" panose="03000509000000000000" pitchFamily="65" charset="-120"/>
                <a:ea typeface="標楷體" panose="03000509000000000000" pitchFamily="65" charset="-120"/>
              </a:rPr>
              <a:t>導師留意班級學生缺曠情形適時予以輔導。</a:t>
            </a:r>
            <a:endParaRPr lang="en-US" altLang="zh-TW" sz="2000" b="1" dirty="0">
              <a:solidFill>
                <a:srgbClr val="0000FF"/>
              </a:solidFill>
              <a:latin typeface="標楷體" panose="03000509000000000000" pitchFamily="65" charset="-120"/>
              <a:ea typeface="標楷體" panose="03000509000000000000" pitchFamily="65" charset="-120"/>
            </a:endParaRPr>
          </a:p>
          <a:p>
            <a:pPr marL="406004" indent="-140494" algn="just">
              <a:lnSpc>
                <a:spcPts val="2000"/>
              </a:lnSpc>
              <a:spcBef>
                <a:spcPts val="0"/>
              </a:spcBef>
              <a:spcAft>
                <a:spcPts val="225"/>
              </a:spcAft>
              <a:buNone/>
            </a:pPr>
            <a:r>
              <a:rPr lang="zh-TW" altLang="en-US" sz="2000" b="1" dirty="0">
                <a:solidFill>
                  <a:srgbClr val="0000FF"/>
                </a:solidFill>
                <a:latin typeface="標楷體" panose="03000509000000000000" pitchFamily="65" charset="-120"/>
                <a:ea typeface="標楷體" panose="03000509000000000000" pitchFamily="65" charset="-120"/>
              </a:rPr>
              <a:t>「校務系統」→「</a:t>
            </a:r>
            <a:r>
              <a:rPr lang="en-US" altLang="zh-TW" sz="2000" b="1" dirty="0">
                <a:solidFill>
                  <a:srgbClr val="0000FF"/>
                </a:solidFill>
                <a:latin typeface="標楷體" panose="03000509000000000000" pitchFamily="65" charset="-120"/>
                <a:ea typeface="標楷體" panose="03000509000000000000" pitchFamily="65" charset="-120"/>
              </a:rPr>
              <a:t>B01</a:t>
            </a:r>
            <a:r>
              <a:rPr lang="zh-TW" altLang="en-US" sz="2000" b="1" dirty="0">
                <a:solidFill>
                  <a:srgbClr val="0000FF"/>
                </a:solidFill>
                <a:latin typeface="標楷體" panose="03000509000000000000" pitchFamily="65" charset="-120"/>
                <a:ea typeface="標楷體" panose="03000509000000000000" pitchFamily="65" charset="-120"/>
              </a:rPr>
              <a:t>操行管理系統」→「報表」→「報表」→「學生缺曠課統計表</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導師用</a:t>
            </a:r>
            <a:r>
              <a:rPr lang="en-US" altLang="zh-TW" sz="2000" b="1" dirty="0">
                <a:solidFill>
                  <a:srgbClr val="0000FF"/>
                </a:solidFill>
                <a:latin typeface="標楷體" panose="03000509000000000000" pitchFamily="65" charset="-120"/>
                <a:ea typeface="標楷體" panose="03000509000000000000" pitchFamily="65" charset="-120"/>
              </a:rPr>
              <a:t>) </a:t>
            </a:r>
            <a:r>
              <a:rPr lang="zh-TW" altLang="en-US" sz="2000" b="1" dirty="0">
                <a:solidFill>
                  <a:srgbClr val="0000FF"/>
                </a:solidFill>
                <a:latin typeface="標楷體" panose="03000509000000000000" pitchFamily="65" charset="-120"/>
                <a:ea typeface="標楷體" panose="03000509000000000000" pitchFamily="65" charset="-120"/>
              </a:rPr>
              <a:t>。</a:t>
            </a:r>
          </a:p>
          <a:p>
            <a:pPr algn="just">
              <a:lnSpc>
                <a:spcPts val="2000"/>
              </a:lnSpc>
              <a:spcBef>
                <a:spcPts val="0"/>
              </a:spcBef>
              <a:spcAft>
                <a:spcPts val="0"/>
              </a:spcAft>
              <a:buFont typeface="+mj-ea"/>
              <a:buAutoNum type="ea1ChtPeriod" startAt="2"/>
            </a:pPr>
            <a:r>
              <a:rPr lang="zh-TW" altLang="en-US" sz="2000" b="1" dirty="0">
                <a:solidFill>
                  <a:srgbClr val="FF0000"/>
                </a:solidFill>
                <a:latin typeface="標楷體" panose="03000509000000000000" pitchFamily="65" charset="-120"/>
                <a:ea typeface="標楷體" panose="03000509000000000000" pitchFamily="65" charset="-120"/>
              </a:rPr>
              <a:t>學生請假系統登錄路徑：</a:t>
            </a:r>
            <a:endParaRPr lang="en-US" altLang="zh-TW" sz="2000" b="1" dirty="0">
              <a:solidFill>
                <a:srgbClr val="FF0000"/>
              </a:solidFill>
              <a:latin typeface="標楷體" panose="03000509000000000000" pitchFamily="65" charset="-120"/>
              <a:ea typeface="標楷體" panose="03000509000000000000" pitchFamily="65" charset="-120"/>
            </a:endParaRPr>
          </a:p>
          <a:p>
            <a:pPr marL="265510" indent="0" algn="just">
              <a:lnSpc>
                <a:spcPts val="2000"/>
              </a:lnSpc>
              <a:spcBef>
                <a:spcPts val="0"/>
              </a:spcBef>
              <a:spcAft>
                <a:spcPts val="0"/>
              </a:spcAft>
              <a:buNone/>
            </a:pPr>
            <a:r>
              <a:rPr lang="zh-TW" altLang="en-US" sz="2000" b="1" dirty="0">
                <a:solidFill>
                  <a:srgbClr val="0000FF"/>
                </a:solidFill>
                <a:latin typeface="標楷體" panose="03000509000000000000" pitchFamily="65" charset="-120"/>
                <a:ea typeface="標楷體" panose="03000509000000000000" pitchFamily="65" charset="-120"/>
              </a:rPr>
              <a:t>「學校首頁」→「在校學生」→「學生帳號、密碼」→「學生資訊系統</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新</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」→「學務」→「學生請假申請」。</a:t>
            </a:r>
            <a:endParaRPr lang="en-US" altLang="zh-TW" sz="2000" b="1" dirty="0">
              <a:solidFill>
                <a:srgbClr val="0000FF"/>
              </a:solidFill>
              <a:latin typeface="標楷體" panose="03000509000000000000" pitchFamily="65" charset="-120"/>
              <a:ea typeface="標楷體" panose="03000509000000000000" pitchFamily="65" charset="-120"/>
            </a:endParaRPr>
          </a:p>
          <a:p>
            <a:pPr algn="just">
              <a:lnSpc>
                <a:spcPts val="2000"/>
              </a:lnSpc>
              <a:spcBef>
                <a:spcPts val="0"/>
              </a:spcBef>
              <a:spcAft>
                <a:spcPts val="0"/>
              </a:spcAft>
              <a:buFont typeface="+mj-ea"/>
              <a:buAutoNum type="ea1ChtPeriod" startAt="3"/>
            </a:pPr>
            <a:r>
              <a:rPr lang="zh-TW" altLang="en-US" sz="2000" b="1" dirty="0">
                <a:solidFill>
                  <a:srgbClr val="FF0000"/>
                </a:solidFill>
                <a:latin typeface="標楷體" panose="03000509000000000000" pitchFamily="65" charset="-120"/>
                <a:ea typeface="標楷體" panose="03000509000000000000" pitchFamily="65" charset="-120"/>
              </a:rPr>
              <a:t>學生公假：</a:t>
            </a:r>
            <a:endParaRPr lang="en-US" altLang="zh-TW" sz="2000" b="1" dirty="0">
              <a:solidFill>
                <a:srgbClr val="FF0000"/>
              </a:solidFill>
              <a:latin typeface="標楷體" panose="03000509000000000000" pitchFamily="65" charset="-120"/>
              <a:ea typeface="標楷體" panose="03000509000000000000" pitchFamily="65" charset="-120"/>
            </a:endParaRPr>
          </a:p>
          <a:p>
            <a:pPr marL="0" indent="0" algn="just">
              <a:lnSpc>
                <a:spcPts val="2000"/>
              </a:lnSpc>
              <a:spcBef>
                <a:spcPts val="0"/>
              </a:spcBef>
              <a:spcAft>
                <a:spcPts val="0"/>
              </a:spcAft>
              <a:buNone/>
            </a:pPr>
            <a:r>
              <a:rPr lang="en-US" altLang="zh-TW" sz="2000" b="1" dirty="0">
                <a:solidFill>
                  <a:srgbClr val="FF0000"/>
                </a:solidFill>
                <a:latin typeface="標楷體" panose="03000509000000000000" pitchFamily="65" charset="-120"/>
                <a:ea typeface="標楷體" panose="03000509000000000000" pitchFamily="65" charset="-120"/>
              </a:rPr>
              <a:t>   </a:t>
            </a:r>
            <a:r>
              <a:rPr lang="zh-TW" altLang="en-US" sz="2000" b="1" dirty="0">
                <a:solidFill>
                  <a:srgbClr val="0000FF"/>
                </a:solidFill>
                <a:latin typeface="標楷體" panose="03000509000000000000" pitchFamily="65" charset="-120"/>
                <a:ea typeface="標楷體" panose="03000509000000000000" pitchFamily="65" charset="-120"/>
              </a:rPr>
              <a:t>公假改為線上填報方式，須檢附證明請派遣老師、導師簽核後並逐級簽核。</a:t>
            </a:r>
            <a:endParaRPr lang="en-US" altLang="zh-TW" sz="2000" b="1" dirty="0">
              <a:solidFill>
                <a:srgbClr val="0000FF"/>
              </a:solidFill>
              <a:latin typeface="標楷體" panose="03000509000000000000" pitchFamily="65" charset="-120"/>
              <a:ea typeface="標楷體" panose="03000509000000000000" pitchFamily="65" charset="-120"/>
            </a:endParaRPr>
          </a:p>
          <a:p>
            <a:pPr algn="just">
              <a:lnSpc>
                <a:spcPts val="2000"/>
              </a:lnSpc>
              <a:spcBef>
                <a:spcPts val="0"/>
              </a:spcBef>
              <a:spcAft>
                <a:spcPts val="225"/>
              </a:spcAft>
              <a:buFont typeface="+mj-ea"/>
              <a:buAutoNum type="ea1ChtPeriod" startAt="4"/>
            </a:pPr>
            <a:r>
              <a:rPr lang="zh-TW" altLang="en-US" sz="2000" b="1" dirty="0">
                <a:solidFill>
                  <a:srgbClr val="FF0000"/>
                </a:solidFill>
                <a:latin typeface="標楷體" panose="03000509000000000000" pitchFamily="65" charset="-120"/>
                <a:ea typeface="標楷體" panose="03000509000000000000" pitchFamily="65" charset="-120"/>
              </a:rPr>
              <a:t>學生公假路徑：</a:t>
            </a:r>
            <a:endParaRPr lang="en-US" altLang="zh-TW" sz="2000" b="1" dirty="0">
              <a:solidFill>
                <a:srgbClr val="FF0000"/>
              </a:solidFill>
              <a:latin typeface="標楷體" panose="03000509000000000000" pitchFamily="65" charset="-120"/>
              <a:ea typeface="標楷體" panose="03000509000000000000" pitchFamily="65" charset="-120"/>
            </a:endParaRPr>
          </a:p>
          <a:p>
            <a:pPr marL="0" indent="0" algn="just">
              <a:lnSpc>
                <a:spcPts val="2000"/>
              </a:lnSpc>
              <a:spcBef>
                <a:spcPts val="0"/>
              </a:spcBef>
              <a:spcAft>
                <a:spcPts val="225"/>
              </a:spcAft>
              <a:buNone/>
            </a:pPr>
            <a:r>
              <a:rPr lang="en-US" altLang="zh-TW" sz="2000" b="1" dirty="0">
                <a:solidFill>
                  <a:srgbClr val="FF0000"/>
                </a:solidFill>
                <a:latin typeface="標楷體" panose="03000509000000000000" pitchFamily="65" charset="-120"/>
                <a:ea typeface="標楷體" panose="03000509000000000000" pitchFamily="65" charset="-120"/>
              </a:rPr>
              <a:t> </a:t>
            </a:r>
            <a:r>
              <a:rPr lang="zh-TW" altLang="en-US" sz="2000" b="1" dirty="0">
                <a:solidFill>
                  <a:srgbClr val="0000FF"/>
                </a:solidFill>
                <a:latin typeface="標楷體" panose="03000509000000000000" pitchFamily="65" charset="-120"/>
                <a:ea typeface="標楷體" panose="03000509000000000000" pitchFamily="65" charset="-120"/>
              </a:rPr>
              <a:t>「學校首頁」 → 「學生資訊系統</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新</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 「</a:t>
            </a:r>
            <a:r>
              <a:rPr lang="zh-TW" altLang="zh-TW" sz="2000" b="1" dirty="0">
                <a:solidFill>
                  <a:srgbClr val="0000FF"/>
                </a:solidFill>
                <a:latin typeface="標楷體" panose="03000509000000000000" pitchFamily="65" charset="-120"/>
                <a:ea typeface="標楷體" panose="03000509000000000000" pitchFamily="65" charset="-120"/>
              </a:rPr>
              <a:t>學務</a:t>
            </a:r>
            <a:r>
              <a:rPr lang="zh-TW" altLang="en-US" sz="2000" b="1" dirty="0">
                <a:solidFill>
                  <a:srgbClr val="0000FF"/>
                </a:solidFill>
                <a:latin typeface="標楷體" panose="03000509000000000000" pitchFamily="65" charset="-120"/>
                <a:ea typeface="標楷體" panose="03000509000000000000" pitchFamily="65" charset="-120"/>
              </a:rPr>
              <a:t>」→ 「</a:t>
            </a:r>
            <a:r>
              <a:rPr lang="zh-TW" altLang="zh-TW" sz="2000" b="1" dirty="0">
                <a:solidFill>
                  <a:srgbClr val="0000FF"/>
                </a:solidFill>
                <a:latin typeface="標楷體" panose="03000509000000000000" pitchFamily="65" charset="-120"/>
                <a:ea typeface="標楷體" panose="03000509000000000000" pitchFamily="65" charset="-120"/>
              </a:rPr>
              <a:t>學生請假申請</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zh-TW" sz="2000" b="1" dirty="0">
                <a:solidFill>
                  <a:srgbClr val="0000FF"/>
                </a:solidFill>
                <a:latin typeface="標楷體" panose="03000509000000000000" pitchFamily="65" charset="-120"/>
                <a:ea typeface="標楷體" panose="03000509000000000000" pitchFamily="65" charset="-120"/>
              </a:rPr>
              <a:t>假別請選擇</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zh-TW" sz="2000" b="1" dirty="0">
                <a:solidFill>
                  <a:srgbClr val="0000FF"/>
                </a:solidFill>
                <a:latin typeface="標楷體" panose="03000509000000000000" pitchFamily="65" charset="-120"/>
                <a:ea typeface="標楷體" panose="03000509000000000000" pitchFamily="65" charset="-120"/>
              </a:rPr>
              <a:t>公假</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 」</a:t>
            </a:r>
            <a:r>
              <a:rPr lang="zh-TW" altLang="zh-TW" sz="2000" b="1" dirty="0">
                <a:solidFill>
                  <a:srgbClr val="0000FF"/>
                </a:solidFill>
                <a:latin typeface="標楷體" panose="03000509000000000000" pitchFamily="65" charset="-120"/>
                <a:ea typeface="標楷體" panose="03000509000000000000" pitchFamily="65" charset="-120"/>
              </a:rPr>
              <a:t>，</a:t>
            </a:r>
            <a:r>
              <a:rPr lang="zh-TW" altLang="zh-TW" sz="2000" b="1" u="sng" dirty="0">
                <a:solidFill>
                  <a:srgbClr val="0000FF"/>
                </a:solidFill>
                <a:latin typeface="標楷體" panose="03000509000000000000" pitchFamily="65" charset="-120"/>
                <a:ea typeface="標楷體" panose="03000509000000000000" pitchFamily="65" charset="-120"/>
              </a:rPr>
              <a:t>線上申請應檢附相關公假證明</a:t>
            </a:r>
            <a:r>
              <a:rPr lang="en-US" altLang="zh-TW" sz="2000" b="1" u="sng" dirty="0">
                <a:solidFill>
                  <a:srgbClr val="0000FF"/>
                </a:solidFill>
                <a:latin typeface="標楷體" panose="03000509000000000000" pitchFamily="65" charset="-120"/>
                <a:ea typeface="標楷體" panose="03000509000000000000" pitchFamily="65" charset="-120"/>
              </a:rPr>
              <a:t>(</a:t>
            </a:r>
            <a:r>
              <a:rPr lang="zh-TW" altLang="zh-TW" sz="2000" b="1" u="sng" dirty="0">
                <a:solidFill>
                  <a:srgbClr val="0000FF"/>
                </a:solidFill>
                <a:latin typeface="標楷體" panose="03000509000000000000" pitchFamily="65" charset="-120"/>
                <a:ea typeface="標楷體" panose="03000509000000000000" pitchFamily="65" charset="-120"/>
              </a:rPr>
              <a:t>請以</a:t>
            </a:r>
            <a:r>
              <a:rPr lang="en-US" altLang="zh-TW" sz="2000" b="1" u="sng" dirty="0">
                <a:solidFill>
                  <a:srgbClr val="0000FF"/>
                </a:solidFill>
                <a:latin typeface="標楷體" panose="03000509000000000000" pitchFamily="65" charset="-120"/>
                <a:ea typeface="標楷體" panose="03000509000000000000" pitchFamily="65" charset="-120"/>
              </a:rPr>
              <a:t>JPG</a:t>
            </a:r>
            <a:r>
              <a:rPr lang="zh-TW" altLang="zh-TW" sz="2000" b="1" u="sng" dirty="0">
                <a:solidFill>
                  <a:srgbClr val="0000FF"/>
                </a:solidFill>
                <a:latin typeface="標楷體" panose="03000509000000000000" pitchFamily="65" charset="-120"/>
                <a:ea typeface="標楷體" panose="03000509000000000000" pitchFamily="65" charset="-120"/>
              </a:rPr>
              <a:t>檔上傳並確保清晰可辨視</a:t>
            </a:r>
            <a:r>
              <a:rPr lang="en-US" altLang="zh-TW" sz="2000" b="1" u="sng" dirty="0">
                <a:solidFill>
                  <a:srgbClr val="0000FF"/>
                </a:solidFill>
                <a:latin typeface="標楷體" panose="03000509000000000000" pitchFamily="65" charset="-120"/>
                <a:ea typeface="標楷體" panose="03000509000000000000" pitchFamily="65" charset="-120"/>
              </a:rPr>
              <a:t>)</a:t>
            </a:r>
            <a:r>
              <a:rPr lang="zh-TW" altLang="zh-TW" sz="2000" b="1" u="sng" dirty="0">
                <a:solidFill>
                  <a:srgbClr val="0000FF"/>
                </a:solidFill>
                <a:latin typeface="標楷體" panose="03000509000000000000" pitchFamily="65" charset="-120"/>
                <a:ea typeface="標楷體" panose="03000509000000000000" pitchFamily="65" charset="-120"/>
              </a:rPr>
              <a:t>，依流程請導師等權責師長逐級線上簽核，另請務必於公假日前完成請假手續</a:t>
            </a:r>
            <a:r>
              <a:rPr lang="en-US" altLang="zh-TW" sz="2000" b="1" u="sng" dirty="0">
                <a:solidFill>
                  <a:srgbClr val="0000FF"/>
                </a:solidFill>
                <a:latin typeface="標楷體" panose="03000509000000000000" pitchFamily="65" charset="-120"/>
                <a:ea typeface="標楷體" panose="03000509000000000000" pitchFamily="65" charset="-120"/>
              </a:rPr>
              <a:t>(</a:t>
            </a:r>
            <a:r>
              <a:rPr lang="zh-TW" altLang="zh-TW" sz="2000" b="1" u="sng" dirty="0">
                <a:solidFill>
                  <a:srgbClr val="0000FF"/>
                </a:solidFill>
                <a:latin typeface="標楷體" panose="03000509000000000000" pitchFamily="65" charset="-120"/>
                <a:ea typeface="標楷體" panose="03000509000000000000" pitchFamily="65" charset="-120"/>
              </a:rPr>
              <a:t>請預留前置作業量提前請假</a:t>
            </a:r>
            <a:r>
              <a:rPr lang="en-US" altLang="zh-TW" sz="2000" b="1" u="sng" dirty="0">
                <a:solidFill>
                  <a:srgbClr val="0000FF"/>
                </a:solidFill>
                <a:latin typeface="標楷體" panose="03000509000000000000" pitchFamily="65" charset="-120"/>
                <a:ea typeface="標楷體" panose="03000509000000000000" pitchFamily="65" charset="-120"/>
              </a:rPr>
              <a:t>)</a:t>
            </a:r>
            <a:r>
              <a:rPr lang="zh-TW" altLang="zh-TW" sz="2000" b="1" dirty="0">
                <a:solidFill>
                  <a:srgbClr val="0000FF"/>
                </a:solidFill>
                <a:latin typeface="標楷體" panose="03000509000000000000" pitchFamily="65" charset="-120"/>
                <a:ea typeface="標楷體" panose="03000509000000000000" pitchFamily="65" charset="-120"/>
              </a:rPr>
              <a:t>。</a:t>
            </a:r>
            <a:endParaRPr lang="zh-TW" altLang="en-US" sz="2000" b="1" dirty="0">
              <a:solidFill>
                <a:srgbClr val="0000FF"/>
              </a:solidFill>
              <a:latin typeface="標楷體" panose="03000509000000000000" pitchFamily="65" charset="-120"/>
              <a:ea typeface="標楷體" panose="03000509000000000000" pitchFamily="65" charset="-120"/>
            </a:endParaRPr>
          </a:p>
          <a:p>
            <a:pPr algn="just">
              <a:lnSpc>
                <a:spcPts val="2000"/>
              </a:lnSpc>
              <a:spcBef>
                <a:spcPts val="0"/>
              </a:spcBef>
              <a:spcAft>
                <a:spcPts val="0"/>
              </a:spcAft>
              <a:buFont typeface="+mj-ea"/>
              <a:buAutoNum type="ea1ChtPeriod" startAt="5"/>
            </a:pPr>
            <a:r>
              <a:rPr lang="zh-TW" altLang="en-US" sz="2000" b="1" dirty="0">
                <a:solidFill>
                  <a:srgbClr val="FF0000"/>
                </a:solidFill>
                <a:latin typeface="標楷體" panose="03000509000000000000" pitchFamily="65" charset="-120"/>
                <a:ea typeface="標楷體" panose="03000509000000000000" pitchFamily="65" charset="-120"/>
              </a:rPr>
              <a:t>學生考試假：*不得事後補請</a:t>
            </a:r>
            <a:endParaRPr lang="en-US" altLang="zh-TW" sz="2000" b="1" dirty="0">
              <a:solidFill>
                <a:srgbClr val="FF0000"/>
              </a:solidFill>
              <a:latin typeface="標楷體" panose="03000509000000000000" pitchFamily="65" charset="-120"/>
              <a:ea typeface="標楷體" panose="03000509000000000000" pitchFamily="65" charset="-120"/>
            </a:endParaRPr>
          </a:p>
          <a:p>
            <a:pPr marL="198835" indent="0" algn="just">
              <a:lnSpc>
                <a:spcPts val="2000"/>
              </a:lnSpc>
              <a:spcBef>
                <a:spcPts val="0"/>
              </a:spcBef>
              <a:spcAft>
                <a:spcPts val="225"/>
              </a:spcAft>
              <a:buNone/>
            </a:pPr>
            <a:r>
              <a:rPr lang="zh-TW" altLang="en-US" sz="2000" b="1" dirty="0">
                <a:solidFill>
                  <a:srgbClr val="0000FF"/>
                </a:solidFill>
                <a:latin typeface="標楷體" panose="03000509000000000000" pitchFamily="65" charset="-120"/>
                <a:ea typeface="標楷體" panose="03000509000000000000" pitchFamily="65" charset="-120"/>
              </a:rPr>
              <a:t>應於考試日前至教務處領取紙本請假單，並檢附證明完成請假手續，一併完成線上請假手續。</a:t>
            </a:r>
          </a:p>
        </p:txBody>
      </p:sp>
      <p:sp>
        <p:nvSpPr>
          <p:cNvPr id="11" name="文字方塊 10"/>
          <p:cNvSpPr txBox="1"/>
          <p:nvPr/>
        </p:nvSpPr>
        <p:spPr>
          <a:xfrm>
            <a:off x="827584" y="188640"/>
            <a:ext cx="2646294" cy="523220"/>
          </a:xfrm>
          <a:prstGeom prst="rect">
            <a:avLst/>
          </a:prstGeom>
          <a:noFill/>
        </p:spPr>
        <p:txBody>
          <a:bodyPr wrap="square" rtlCol="0">
            <a:spAutoFit/>
          </a:bodyPr>
          <a:lstStyle/>
          <a:p>
            <a:pPr marL="214313" indent="-214313">
              <a:buFont typeface="Wingdings" panose="05000000000000000000" pitchFamily="2" charset="2"/>
              <a:buChar char="Ø"/>
            </a:pPr>
            <a:r>
              <a:rPr lang="zh-TW" altLang="en-US" sz="2800" b="1" dirty="0">
                <a:solidFill>
                  <a:srgbClr val="C00000"/>
                </a:solidFill>
                <a:latin typeface="微軟正黑體" pitchFamily="34" charset="-120"/>
                <a:ea typeface="微軟正黑體" pitchFamily="34" charset="-120"/>
              </a:rPr>
              <a:t>學生請假系統</a:t>
            </a:r>
            <a:endParaRPr lang="en-US" altLang="zh-TW" sz="2800" b="1" dirty="0">
              <a:solidFill>
                <a:srgbClr val="C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2734149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內容版面配置區 2"/>
          <p:cNvSpPr>
            <a:spLocks noGrp="1"/>
          </p:cNvSpPr>
          <p:nvPr>
            <p:ph idx="1"/>
          </p:nvPr>
        </p:nvSpPr>
        <p:spPr>
          <a:xfrm>
            <a:off x="899592" y="885928"/>
            <a:ext cx="7848872" cy="5207368"/>
          </a:xfrm>
        </p:spPr>
        <p:txBody>
          <a:bodyPr rtlCol="0">
            <a:normAutofit/>
          </a:bodyPr>
          <a:lstStyle/>
          <a:p>
            <a:pPr>
              <a:lnSpc>
                <a:spcPts val="2300"/>
              </a:lnSpc>
              <a:spcBef>
                <a:spcPts val="0"/>
              </a:spcBef>
              <a:spcAft>
                <a:spcPts val="0"/>
              </a:spcAft>
              <a:buFont typeface="+mj-ea"/>
              <a:buAutoNum type="ea1ChtPeriod" startAt="6"/>
            </a:pPr>
            <a:r>
              <a:rPr lang="zh-TW" altLang="en-US" sz="2000" b="1" dirty="0">
                <a:solidFill>
                  <a:srgbClr val="FF0000"/>
                </a:solidFill>
                <a:latin typeface="標楷體" panose="03000509000000000000" pitchFamily="65" charset="-120"/>
                <a:ea typeface="標楷體" panose="03000509000000000000" pitchFamily="65" charset="-120"/>
              </a:rPr>
              <a:t>本學期學生奬懲系統登錄截止時間至</a:t>
            </a:r>
            <a:r>
              <a:rPr lang="en-US" altLang="zh-TW" sz="2000" b="1" dirty="0">
                <a:solidFill>
                  <a:srgbClr val="FF0000"/>
                </a:solidFill>
                <a:latin typeface="標楷體" panose="03000509000000000000" pitchFamily="65" charset="-120"/>
                <a:ea typeface="標楷體" panose="03000509000000000000" pitchFamily="65" charset="-120"/>
              </a:rPr>
              <a:t>111.01.10(</a:t>
            </a:r>
            <a:r>
              <a:rPr lang="zh-TW" altLang="en-US" sz="2000" b="1" dirty="0">
                <a:solidFill>
                  <a:srgbClr val="FF0000"/>
                </a:solidFill>
                <a:latin typeface="標楷體" panose="03000509000000000000" pitchFamily="65" charset="-120"/>
                <a:ea typeface="標楷體" panose="03000509000000000000" pitchFamily="65" charset="-120"/>
              </a:rPr>
              <a:t>一</a:t>
            </a:r>
            <a:r>
              <a:rPr lang="en-US" altLang="zh-TW" sz="2000" b="1" dirty="0">
                <a:solidFill>
                  <a:srgbClr val="FF0000"/>
                </a:solidFill>
                <a:latin typeface="標楷體" panose="03000509000000000000" pitchFamily="65" charset="-120"/>
                <a:ea typeface="標楷體" panose="03000509000000000000" pitchFamily="65" charset="-120"/>
              </a:rPr>
              <a:t>) </a:t>
            </a:r>
            <a:r>
              <a:rPr lang="zh-TW" altLang="en-US" sz="2000" b="1" dirty="0">
                <a:solidFill>
                  <a:srgbClr val="FF0000"/>
                </a:solidFill>
                <a:latin typeface="標楷體" panose="03000509000000000000" pitchFamily="65" charset="-120"/>
                <a:ea typeface="標楷體" panose="03000509000000000000" pitchFamily="65" charset="-120"/>
              </a:rPr>
              <a:t>止。</a:t>
            </a:r>
            <a:endParaRPr lang="en-US" altLang="zh-TW" sz="2000" b="1" dirty="0">
              <a:solidFill>
                <a:srgbClr val="FF0000"/>
              </a:solidFill>
              <a:latin typeface="標楷體" panose="03000509000000000000" pitchFamily="65" charset="-120"/>
              <a:ea typeface="標楷體" panose="03000509000000000000" pitchFamily="65" charset="-120"/>
            </a:endParaRPr>
          </a:p>
          <a:p>
            <a:pPr marL="198835" indent="0">
              <a:lnSpc>
                <a:spcPts val="2300"/>
              </a:lnSpc>
              <a:spcBef>
                <a:spcPts val="0"/>
              </a:spcBef>
              <a:spcAft>
                <a:spcPts val="0"/>
              </a:spcAft>
              <a:buNone/>
            </a:pPr>
            <a:r>
              <a:rPr lang="zh-TW" altLang="en-US" sz="2000" b="1" dirty="0">
                <a:solidFill>
                  <a:srgbClr val="0000FF"/>
                </a:solidFill>
                <a:latin typeface="標楷體" panose="03000509000000000000" pitchFamily="65" charset="-120"/>
                <a:ea typeface="標楷體" panose="03000509000000000000" pitchFamily="65" charset="-120"/>
              </a:rPr>
              <a:t>*大功請於</a:t>
            </a:r>
            <a:r>
              <a:rPr lang="en-US" altLang="zh-TW" sz="2000" b="1" dirty="0">
                <a:solidFill>
                  <a:srgbClr val="0000FF"/>
                </a:solidFill>
                <a:latin typeface="標楷體" panose="03000509000000000000" pitchFamily="65" charset="-120"/>
                <a:ea typeface="標楷體" panose="03000509000000000000" pitchFamily="65" charset="-120"/>
              </a:rPr>
              <a:t>110.12.13</a:t>
            </a:r>
            <a:r>
              <a:rPr lang="zh-TW" altLang="en-US" sz="2000" b="1" dirty="0">
                <a:solidFill>
                  <a:srgbClr val="0000FF"/>
                </a:solidFill>
                <a:latin typeface="標楷體" panose="03000509000000000000" pitchFamily="65" charset="-120"/>
                <a:ea typeface="標楷體" panose="03000509000000000000" pitchFamily="65" charset="-120"/>
              </a:rPr>
              <a:t>日前登錄。 老師如有獎勵事項請於系統開放期間內隨時進行提報。</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學生會</a:t>
            </a:r>
            <a:r>
              <a:rPr lang="zh-TW" altLang="en-US" sz="2000" b="1" dirty="0" smtClean="0">
                <a:solidFill>
                  <a:srgbClr val="0000FF"/>
                </a:solidFill>
                <a:latin typeface="標楷體" panose="03000509000000000000" pitchFamily="65" charset="-120"/>
                <a:ea typeface="標楷體" panose="03000509000000000000" pitchFamily="65" charset="-120"/>
              </a:rPr>
              <a:t>、各</a:t>
            </a:r>
            <a:r>
              <a:rPr lang="zh-TW" altLang="en-US" sz="2000" b="1" dirty="0">
                <a:solidFill>
                  <a:srgbClr val="0000FF"/>
                </a:solidFill>
                <a:latin typeface="標楷體" panose="03000509000000000000" pitchFamily="65" charset="-120"/>
                <a:ea typeface="標楷體" panose="03000509000000000000" pitchFamily="65" charset="-120"/>
              </a:rPr>
              <a:t>班畢聯會代表、系學會幹部、社團幹部由課指組統一提報獎勵，請勿重複提報</a:t>
            </a:r>
            <a:r>
              <a:rPr lang="en-US" altLang="zh-TW" sz="2000" b="1" dirty="0">
                <a:solidFill>
                  <a:srgbClr val="0000FF"/>
                </a:solidFill>
                <a:latin typeface="標楷體" panose="03000509000000000000" pitchFamily="65" charset="-120"/>
                <a:ea typeface="標楷體" panose="03000509000000000000" pitchFamily="65" charset="-120"/>
              </a:rPr>
              <a:t>)</a:t>
            </a:r>
          </a:p>
          <a:p>
            <a:pPr>
              <a:lnSpc>
                <a:spcPts val="2300"/>
              </a:lnSpc>
              <a:spcBef>
                <a:spcPts val="0"/>
              </a:spcBef>
              <a:spcAft>
                <a:spcPts val="0"/>
              </a:spcAft>
              <a:buFont typeface="+mj-ea"/>
              <a:buAutoNum type="ea1ChtPeriod" startAt="7"/>
            </a:pPr>
            <a:r>
              <a:rPr lang="zh-TW" altLang="en-US" sz="2000" b="1" dirty="0">
                <a:solidFill>
                  <a:srgbClr val="FF0000"/>
                </a:solidFill>
                <a:latin typeface="標楷體" panose="03000509000000000000" pitchFamily="65" charset="-120"/>
                <a:ea typeface="標楷體" panose="03000509000000000000" pitchFamily="65" charset="-120"/>
              </a:rPr>
              <a:t>本學期學生請假及缺曠更正截止第</a:t>
            </a:r>
            <a:r>
              <a:rPr lang="en-US" altLang="zh-TW" sz="2000" b="1" dirty="0">
                <a:solidFill>
                  <a:srgbClr val="FF0000"/>
                </a:solidFill>
                <a:latin typeface="標楷體" panose="03000509000000000000" pitchFamily="65" charset="-120"/>
                <a:ea typeface="標楷體" panose="03000509000000000000" pitchFamily="65" charset="-120"/>
              </a:rPr>
              <a:t>17</a:t>
            </a:r>
            <a:r>
              <a:rPr lang="zh-TW" altLang="en-US" sz="2000" b="1" dirty="0">
                <a:solidFill>
                  <a:srgbClr val="FF0000"/>
                </a:solidFill>
                <a:latin typeface="標楷體" panose="03000509000000000000" pitchFamily="65" charset="-120"/>
                <a:ea typeface="標楷體" panose="03000509000000000000" pitchFamily="65" charset="-120"/>
              </a:rPr>
              <a:t>週</a:t>
            </a:r>
            <a:r>
              <a:rPr lang="en-US" altLang="zh-TW" sz="2000" b="1" dirty="0">
                <a:solidFill>
                  <a:srgbClr val="FF0000"/>
                </a:solidFill>
                <a:latin typeface="標楷體" panose="03000509000000000000" pitchFamily="65" charset="-120"/>
                <a:ea typeface="標楷體" panose="03000509000000000000" pitchFamily="65" charset="-120"/>
              </a:rPr>
              <a:t>(1/7</a:t>
            </a:r>
            <a:r>
              <a:rPr lang="zh-TW" altLang="en-US" sz="2000" b="1" dirty="0">
                <a:solidFill>
                  <a:srgbClr val="FF0000"/>
                </a:solidFill>
                <a:latin typeface="標楷體" panose="03000509000000000000" pitchFamily="65" charset="-120"/>
                <a:ea typeface="標楷體" panose="03000509000000000000" pitchFamily="65" charset="-120"/>
              </a:rPr>
              <a:t>日</a:t>
            </a:r>
            <a:r>
              <a:rPr lang="en-US" altLang="zh-TW" sz="2000" b="1" dirty="0">
                <a:solidFill>
                  <a:srgbClr val="FF0000"/>
                </a:solidFill>
                <a:latin typeface="標楷體" panose="03000509000000000000" pitchFamily="65" charset="-120"/>
                <a:ea typeface="標楷體" panose="03000509000000000000" pitchFamily="65" charset="-120"/>
              </a:rPr>
              <a:t>2400</a:t>
            </a:r>
            <a:r>
              <a:rPr lang="zh-TW" altLang="en-US" sz="2000" b="1" dirty="0">
                <a:solidFill>
                  <a:srgbClr val="FF0000"/>
                </a:solidFill>
                <a:latin typeface="標楷體" panose="03000509000000000000" pitchFamily="65" charset="-120"/>
                <a:ea typeface="標楷體" panose="03000509000000000000" pitchFamily="65" charset="-120"/>
              </a:rPr>
              <a:t>時</a:t>
            </a:r>
            <a:r>
              <a:rPr lang="en-US" altLang="zh-TW" sz="2000" b="1" dirty="0">
                <a:solidFill>
                  <a:srgbClr val="FF0000"/>
                </a:solidFill>
                <a:latin typeface="標楷體" panose="03000509000000000000" pitchFamily="65" charset="-120"/>
                <a:ea typeface="標楷體" panose="03000509000000000000" pitchFamily="65" charset="-120"/>
              </a:rPr>
              <a:t>)</a:t>
            </a:r>
            <a:r>
              <a:rPr lang="zh-TW" altLang="en-US" sz="2000" b="1" dirty="0">
                <a:solidFill>
                  <a:srgbClr val="FF0000"/>
                </a:solidFill>
                <a:latin typeface="標楷體" panose="03000509000000000000" pitchFamily="65" charset="-120"/>
                <a:ea typeface="標楷體" panose="03000509000000000000" pitchFamily="65" charset="-120"/>
              </a:rPr>
              <a:t>止，逾期不受理。</a:t>
            </a:r>
            <a:r>
              <a:rPr lang="zh-TW" altLang="en-US" sz="2000" b="1" u="sng" dirty="0">
                <a:solidFill>
                  <a:srgbClr val="0000FF"/>
                </a:solidFill>
                <a:latin typeface="標楷體" panose="03000509000000000000" pitchFamily="65" charset="-120"/>
                <a:ea typeface="標楷體" panose="03000509000000000000" pitchFamily="65" charset="-120"/>
              </a:rPr>
              <a:t>學生請假規定</a:t>
            </a:r>
            <a:r>
              <a:rPr lang="en-US" altLang="zh-TW" sz="2000" b="1" u="sng" dirty="0">
                <a:solidFill>
                  <a:srgbClr val="0000FF"/>
                </a:solidFill>
                <a:latin typeface="標楷體" panose="03000509000000000000" pitchFamily="65" charset="-120"/>
                <a:ea typeface="標楷體" panose="03000509000000000000" pitchFamily="65" charset="-120"/>
              </a:rPr>
              <a:t>:</a:t>
            </a:r>
            <a:r>
              <a:rPr lang="zh-TW" altLang="en-US" sz="2000" b="1" u="sng" dirty="0">
                <a:solidFill>
                  <a:srgbClr val="0000FF"/>
                </a:solidFill>
                <a:latin typeface="標楷體" panose="03000509000000000000" pitchFamily="65" charset="-120"/>
                <a:ea typeface="標楷體" panose="03000509000000000000" pitchFamily="65" charset="-120"/>
              </a:rPr>
              <a:t>應於三週內完成請假作業。學生缺曠規定</a:t>
            </a:r>
            <a:r>
              <a:rPr lang="en-US" altLang="zh-TW" sz="2000" b="1" u="sng" dirty="0">
                <a:solidFill>
                  <a:srgbClr val="0000FF"/>
                </a:solidFill>
                <a:latin typeface="標楷體" panose="03000509000000000000" pitchFamily="65" charset="-120"/>
                <a:ea typeface="標楷體" panose="03000509000000000000" pitchFamily="65" charset="-120"/>
              </a:rPr>
              <a:t>:</a:t>
            </a:r>
            <a:r>
              <a:rPr lang="zh-TW" altLang="en-US" sz="2000" b="1" u="sng" dirty="0">
                <a:solidFill>
                  <a:srgbClr val="0000FF"/>
                </a:solidFill>
                <a:latin typeface="標楷體" panose="03000509000000000000" pitchFamily="65" charset="-120"/>
                <a:ea typeface="標楷體" panose="03000509000000000000" pitchFamily="65" charset="-120"/>
              </a:rPr>
              <a:t>有誤應於二週內更正。避免至學期末或操行已結算才知因誤登曠課成績被當或操行成績被扣分，無法改正</a:t>
            </a:r>
            <a:r>
              <a:rPr lang="en-US" altLang="zh-TW" sz="2000" b="1" u="sng" dirty="0">
                <a:solidFill>
                  <a:srgbClr val="0000FF"/>
                </a:solidFill>
                <a:latin typeface="標楷體" panose="03000509000000000000" pitchFamily="65" charset="-120"/>
                <a:ea typeface="標楷體" panose="03000509000000000000" pitchFamily="65" charset="-120"/>
              </a:rPr>
              <a:t>!</a:t>
            </a:r>
          </a:p>
          <a:p>
            <a:pPr>
              <a:lnSpc>
                <a:spcPts val="2300"/>
              </a:lnSpc>
              <a:spcBef>
                <a:spcPts val="0"/>
              </a:spcBef>
              <a:spcAft>
                <a:spcPts val="0"/>
              </a:spcAft>
              <a:buFont typeface="+mj-ea"/>
              <a:buAutoNum type="ea1ChtPeriod" startAt="8"/>
            </a:pPr>
            <a:r>
              <a:rPr lang="zh-TW" altLang="en-US" sz="2000" b="1" dirty="0">
                <a:solidFill>
                  <a:srgbClr val="0000FF"/>
                </a:solidFill>
                <a:latin typeface="標楷體" panose="03000509000000000000" pitchFamily="65" charset="-120"/>
                <a:ea typeface="標楷體" panose="03000509000000000000" pitchFamily="65" charset="-120"/>
              </a:rPr>
              <a:t>授課教師於每節課開始</a:t>
            </a:r>
            <a:r>
              <a:rPr lang="en-US" altLang="zh-TW" sz="2000" b="1" dirty="0">
                <a:solidFill>
                  <a:srgbClr val="0000FF"/>
                </a:solidFill>
                <a:latin typeface="標楷體" panose="03000509000000000000" pitchFamily="65" charset="-120"/>
                <a:ea typeface="標楷體" panose="03000509000000000000" pitchFamily="65" charset="-120"/>
              </a:rPr>
              <a:t>15</a:t>
            </a:r>
            <a:r>
              <a:rPr lang="zh-TW" altLang="en-US" sz="2000" b="1" dirty="0">
                <a:solidFill>
                  <a:srgbClr val="0000FF"/>
                </a:solidFill>
                <a:latin typeface="標楷體" panose="03000509000000000000" pitchFamily="65" charset="-120"/>
                <a:ea typeface="標楷體" panose="03000509000000000000" pitchFamily="65" charset="-120"/>
              </a:rPr>
              <a:t>分鐘內完成點名，教師必須進校務資訊系統</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學務系統→</a:t>
            </a:r>
            <a:r>
              <a:rPr lang="en-US" altLang="zh-TW" sz="2000" b="1" dirty="0">
                <a:solidFill>
                  <a:srgbClr val="0000FF"/>
                </a:solidFill>
                <a:latin typeface="標楷體" panose="03000509000000000000" pitchFamily="65" charset="-120"/>
                <a:ea typeface="標楷體" panose="03000509000000000000" pitchFamily="65" charset="-120"/>
              </a:rPr>
              <a:t>B01</a:t>
            </a:r>
            <a:r>
              <a:rPr lang="zh-TW" altLang="en-US" sz="2000" b="1" dirty="0">
                <a:solidFill>
                  <a:srgbClr val="0000FF"/>
                </a:solidFill>
                <a:latin typeface="標楷體" panose="03000509000000000000" pitchFamily="65" charset="-120"/>
                <a:ea typeface="標楷體" panose="03000509000000000000" pitchFamily="65" charset="-120"/>
              </a:rPr>
              <a:t>生輔</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操行</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管理系統→任課老師點名作業→依節次點名</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此系統自動存檔，最後須點選</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完成點名通報</a:t>
            </a:r>
            <a:r>
              <a:rPr lang="en-US" altLang="zh-TW" sz="2000" b="1" dirty="0">
                <a:solidFill>
                  <a:srgbClr val="0000FF"/>
                </a:solidFill>
                <a:latin typeface="標楷體" panose="03000509000000000000" pitchFamily="65" charset="-120"/>
                <a:ea typeface="標楷體" panose="03000509000000000000" pitchFamily="65" charset="-120"/>
              </a:rPr>
              <a:t>]</a:t>
            </a:r>
            <a:r>
              <a:rPr lang="zh-TW" altLang="en-US" sz="2000" b="1" dirty="0">
                <a:solidFill>
                  <a:srgbClr val="0000FF"/>
                </a:solidFill>
                <a:latin typeface="標楷體" panose="03000509000000000000" pitchFamily="65" charset="-120"/>
                <a:ea typeface="標楷體" panose="03000509000000000000" pitchFamily="65" charset="-120"/>
              </a:rPr>
              <a:t>按鈕完成通報</a:t>
            </a:r>
            <a:r>
              <a:rPr lang="en-US" altLang="zh-TW" sz="2000" b="1" dirty="0">
                <a:solidFill>
                  <a:srgbClr val="0000FF"/>
                </a:solidFill>
                <a:latin typeface="標楷體" panose="03000509000000000000" pitchFamily="65" charset="-120"/>
                <a:ea typeface="標楷體" panose="03000509000000000000" pitchFamily="65" charset="-120"/>
              </a:rPr>
              <a:t>)</a:t>
            </a:r>
          </a:p>
          <a:p>
            <a:pPr>
              <a:lnSpc>
                <a:spcPts val="2300"/>
              </a:lnSpc>
              <a:spcBef>
                <a:spcPts val="0"/>
              </a:spcBef>
              <a:spcAft>
                <a:spcPts val="0"/>
              </a:spcAft>
              <a:buFont typeface="+mj-ea"/>
              <a:buAutoNum type="ea1ChtPeriod" startAt="9"/>
            </a:pPr>
            <a:r>
              <a:rPr lang="zh-TW" altLang="en-US" sz="2000" b="1" dirty="0">
                <a:solidFill>
                  <a:srgbClr val="0000FF"/>
                </a:solidFill>
                <a:latin typeface="標楷體" panose="03000509000000000000" pitchFamily="65" charset="-120"/>
                <a:ea typeface="標楷體" panose="03000509000000000000" pitchFamily="65" charset="-120"/>
              </a:rPr>
              <a:t>教師如利用</a:t>
            </a:r>
            <a:r>
              <a:rPr lang="en-US" altLang="zh-TW" sz="2000" b="1" dirty="0">
                <a:solidFill>
                  <a:srgbClr val="0000FF"/>
                </a:solidFill>
                <a:latin typeface="標楷體" panose="03000509000000000000" pitchFamily="65" charset="-120"/>
                <a:ea typeface="標楷體" panose="03000509000000000000" pitchFamily="65" charset="-120"/>
              </a:rPr>
              <a:t>TRONCLASS</a:t>
            </a:r>
            <a:r>
              <a:rPr lang="zh-TW" altLang="en-US" sz="2000" b="1" dirty="0">
                <a:solidFill>
                  <a:srgbClr val="0000FF"/>
                </a:solidFill>
                <a:latin typeface="標楷體" panose="03000509000000000000" pitchFamily="65" charset="-120"/>
                <a:ea typeface="標楷體" panose="03000509000000000000" pitchFamily="65" charset="-120"/>
              </a:rPr>
              <a:t>或</a:t>
            </a:r>
            <a:r>
              <a:rPr lang="en-US" altLang="zh-TW" sz="2000" b="1" dirty="0">
                <a:solidFill>
                  <a:srgbClr val="0000FF"/>
                </a:solidFill>
                <a:latin typeface="標楷體" panose="03000509000000000000" pitchFamily="65" charset="-120"/>
                <a:ea typeface="標楷體" panose="03000509000000000000" pitchFamily="65" charset="-120"/>
              </a:rPr>
              <a:t>ZUVIO</a:t>
            </a:r>
            <a:r>
              <a:rPr lang="zh-TW" altLang="en-US" sz="2000" b="1" dirty="0">
                <a:solidFill>
                  <a:srgbClr val="0000FF"/>
                </a:solidFill>
                <a:latin typeface="標楷體" panose="03000509000000000000" pitchFamily="65" charset="-120"/>
                <a:ea typeface="標楷體" panose="03000509000000000000" pitchFamily="65" charset="-120"/>
              </a:rPr>
              <a:t>做快速點名工具，也必須進入上述系統完成缺席狀況的輸入和存檔。若學生於點名後才到校，教師須將缺席調整為遲到登錄。</a:t>
            </a:r>
            <a:endParaRPr lang="en-US" altLang="zh-TW" sz="2000" b="1" dirty="0">
              <a:solidFill>
                <a:srgbClr val="0000FF"/>
              </a:solidFill>
              <a:latin typeface="標楷體" panose="03000509000000000000" pitchFamily="65" charset="-120"/>
              <a:ea typeface="標楷體" panose="03000509000000000000" pitchFamily="65" charset="-120"/>
            </a:endParaRPr>
          </a:p>
          <a:p>
            <a:pPr>
              <a:lnSpc>
                <a:spcPts val="2300"/>
              </a:lnSpc>
              <a:spcBef>
                <a:spcPts val="0"/>
              </a:spcBef>
              <a:spcAft>
                <a:spcPts val="0"/>
              </a:spcAft>
              <a:buFont typeface="+mj-ea"/>
              <a:buAutoNum type="ea1ChtPeriod" startAt="9"/>
            </a:pPr>
            <a:r>
              <a:rPr lang="zh-TW" altLang="en-US" sz="2000" b="1" dirty="0">
                <a:solidFill>
                  <a:srgbClr val="0000FF"/>
                </a:solidFill>
                <a:latin typeface="標楷體" panose="03000509000000000000" pitchFamily="65" charset="-120"/>
                <a:ea typeface="標楷體" panose="03000509000000000000" pitchFamily="65" charset="-120"/>
              </a:rPr>
              <a:t>班會紀錄簿、班級建議事項、學生輔導約談紀錄</a:t>
            </a:r>
            <a:r>
              <a:rPr lang="zh-TW" altLang="en-US" sz="2000" dirty="0">
                <a:solidFill>
                  <a:srgbClr val="0000FF"/>
                </a:solidFill>
                <a:latin typeface="標楷體" panose="03000509000000000000" pitchFamily="65" charset="-120"/>
                <a:ea typeface="標楷體" panose="03000509000000000000" pitchFamily="65" charset="-120"/>
              </a:rPr>
              <a:t>等各項簽核，請導師於</a:t>
            </a:r>
            <a:r>
              <a:rPr lang="zh-TW" altLang="en-US" sz="2000" b="1" dirty="0">
                <a:solidFill>
                  <a:srgbClr val="FF0000"/>
                </a:solidFill>
                <a:latin typeface="標楷體" panose="03000509000000000000" pitchFamily="65" charset="-120"/>
                <a:ea typeface="標楷體" panose="03000509000000000000" pitchFamily="65" charset="-120"/>
              </a:rPr>
              <a:t>學期結束前</a:t>
            </a:r>
            <a:r>
              <a:rPr lang="zh-TW" altLang="en-US" sz="2000" dirty="0">
                <a:solidFill>
                  <a:srgbClr val="0000FF"/>
                </a:solidFill>
                <a:latin typeface="標楷體" panose="03000509000000000000" pitchFamily="65" charset="-120"/>
                <a:ea typeface="標楷體" panose="03000509000000000000" pitchFamily="65" charset="-120"/>
              </a:rPr>
              <a:t>完成，以利四項評量分數統計結算。</a:t>
            </a:r>
            <a:endParaRPr lang="en-US" altLang="zh-TW" sz="2000" dirty="0">
              <a:solidFill>
                <a:srgbClr val="0000FF"/>
              </a:solidFill>
              <a:latin typeface="標楷體" panose="03000509000000000000" pitchFamily="65" charset="-120"/>
              <a:ea typeface="標楷體" panose="03000509000000000000" pitchFamily="65" charset="-120"/>
            </a:endParaRPr>
          </a:p>
        </p:txBody>
      </p:sp>
      <p:sp>
        <p:nvSpPr>
          <p:cNvPr id="11" name="文字方塊 10"/>
          <p:cNvSpPr txBox="1"/>
          <p:nvPr/>
        </p:nvSpPr>
        <p:spPr>
          <a:xfrm>
            <a:off x="817471" y="332656"/>
            <a:ext cx="2646294" cy="523220"/>
          </a:xfrm>
          <a:prstGeom prst="rect">
            <a:avLst/>
          </a:prstGeom>
          <a:noFill/>
        </p:spPr>
        <p:txBody>
          <a:bodyPr wrap="square" rtlCol="0">
            <a:spAutoFit/>
          </a:bodyPr>
          <a:lstStyle/>
          <a:p>
            <a:pPr marL="214313" indent="-214313">
              <a:buFont typeface="Wingdings" panose="05000000000000000000" pitchFamily="2" charset="2"/>
              <a:buChar char="Ø"/>
            </a:pPr>
            <a:r>
              <a:rPr lang="zh-TW" altLang="en-US" sz="2800" b="1" dirty="0">
                <a:solidFill>
                  <a:srgbClr val="C00000"/>
                </a:solidFill>
                <a:latin typeface="微軟正黑體" pitchFamily="34" charset="-120"/>
                <a:ea typeface="微軟正黑體" pitchFamily="34" charset="-120"/>
              </a:rPr>
              <a:t>學生獎懲</a:t>
            </a:r>
            <a:endParaRPr lang="en-US" altLang="zh-TW" sz="2800" b="1" dirty="0">
              <a:solidFill>
                <a:srgbClr val="C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36549286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p:cNvGraphicFramePr>
            <a:graphicFrameLocks noGrp="1"/>
          </p:cNvGraphicFramePr>
          <p:nvPr>
            <p:extLst>
              <p:ext uri="{D42A27DB-BD31-4B8C-83A1-F6EECF244321}">
                <p14:modId xmlns:p14="http://schemas.microsoft.com/office/powerpoint/2010/main" val="2442530806"/>
              </p:ext>
            </p:extLst>
          </p:nvPr>
        </p:nvGraphicFramePr>
        <p:xfrm>
          <a:off x="812800" y="908720"/>
          <a:ext cx="7791648" cy="5112568"/>
        </p:xfrm>
        <a:graphic>
          <a:graphicData uri="http://schemas.openxmlformats.org/drawingml/2006/table">
            <a:tbl>
              <a:tblPr firstRow="1" firstCol="1" bandRow="1">
                <a:tableStyleId>{5C22544A-7EE6-4342-B048-85BDC9FD1C3A}</a:tableStyleId>
              </a:tblPr>
              <a:tblGrid>
                <a:gridCol w="1477727">
                  <a:extLst>
                    <a:ext uri="{9D8B030D-6E8A-4147-A177-3AD203B41FA5}">
                      <a16:colId xmlns="" xmlns:a16="http://schemas.microsoft.com/office/drawing/2014/main" val="20000"/>
                    </a:ext>
                  </a:extLst>
                </a:gridCol>
                <a:gridCol w="6313921">
                  <a:extLst>
                    <a:ext uri="{9D8B030D-6E8A-4147-A177-3AD203B41FA5}">
                      <a16:colId xmlns="" xmlns:a16="http://schemas.microsoft.com/office/drawing/2014/main" val="20001"/>
                    </a:ext>
                  </a:extLst>
                </a:gridCol>
              </a:tblGrid>
              <a:tr h="383161">
                <a:tc>
                  <a:txBody>
                    <a:bodyPr/>
                    <a:lstStyle/>
                    <a:p>
                      <a:pPr algn="ctr"/>
                      <a:r>
                        <a:rPr lang="zh-TW" altLang="en-US" sz="1800" dirty="0">
                          <a:latin typeface="標楷體" pitchFamily="65" charset="-120"/>
                          <a:ea typeface="標楷體" pitchFamily="65" charset="-120"/>
                        </a:rPr>
                        <a:t>系統</a:t>
                      </a:r>
                    </a:p>
                  </a:txBody>
                  <a:tcPr marL="44276" marR="44276" marT="0" marB="0" anchor="ctr"/>
                </a:tc>
                <a:tc>
                  <a:txBody>
                    <a:bodyPr/>
                    <a:lstStyle/>
                    <a:p>
                      <a:pPr algn="ctr"/>
                      <a:r>
                        <a:rPr lang="zh-TW" altLang="en-US" sz="1800" dirty="0">
                          <a:latin typeface="標楷體" pitchFamily="65" charset="-120"/>
                          <a:ea typeface="標楷體" pitchFamily="65" charset="-120"/>
                        </a:rPr>
                        <a:t>使用路徑說明</a:t>
                      </a:r>
                    </a:p>
                  </a:txBody>
                  <a:tcPr marL="44276" marR="44276" marT="0" marB="0" anchor="ctr"/>
                </a:tc>
                <a:extLst>
                  <a:ext uri="{0D108BD9-81ED-4DB2-BD59-A6C34878D82A}">
                    <a16:rowId xmlns="" xmlns:a16="http://schemas.microsoft.com/office/drawing/2014/main" val="10000"/>
                  </a:ext>
                </a:extLst>
              </a:tr>
              <a:tr h="1086715">
                <a:tc>
                  <a:txBody>
                    <a:bodyPr/>
                    <a:lstStyle/>
                    <a:p>
                      <a:pPr algn="ctr">
                        <a:spcAft>
                          <a:spcPts val="0"/>
                        </a:spcAft>
                      </a:pPr>
                      <a:r>
                        <a:rPr lang="zh-TW" sz="1800" kern="100" dirty="0">
                          <a:effectLst/>
                          <a:latin typeface="+mn-lt"/>
                          <a:ea typeface="標楷體" pitchFamily="65" charset="-120"/>
                        </a:rPr>
                        <a:t>學生缺曠系統</a:t>
                      </a:r>
                      <a:endParaRPr lang="zh-TW" sz="1800" kern="100" dirty="0">
                        <a:effectLst/>
                        <a:latin typeface="+mn-lt"/>
                        <a:ea typeface="標楷體" pitchFamily="65" charset="-120"/>
                        <a:cs typeface="Times New Roman"/>
                      </a:endParaRPr>
                    </a:p>
                  </a:txBody>
                  <a:tcPr marL="44276" marR="44276" marT="0" marB="0" anchor="ctr"/>
                </a:tc>
                <a:tc>
                  <a:txBody>
                    <a:bodyPr/>
                    <a:lstStyle/>
                    <a:p>
                      <a:pPr marL="0" lvl="0" indent="0" algn="just">
                        <a:lnSpc>
                          <a:spcPts val="2300"/>
                        </a:lnSpc>
                        <a:spcAft>
                          <a:spcPts val="0"/>
                        </a:spcAft>
                        <a:buSzPts val="1200"/>
                        <a:buFont typeface="+mj-lt"/>
                        <a:buNone/>
                      </a:pPr>
                      <a:r>
                        <a:rPr lang="zh-TW" sz="1400" b="1" u="sng" kern="100" dirty="0">
                          <a:solidFill>
                            <a:srgbClr val="0000FF"/>
                          </a:solidFill>
                          <a:effectLst/>
                          <a:latin typeface="+mn-lt"/>
                          <a:ea typeface="標楷體" pitchFamily="65" charset="-120"/>
                        </a:rPr>
                        <a:t>任課老師登錄學生缺曠系統路徑：</a:t>
                      </a:r>
                      <a:endParaRPr lang="en-US" altLang="zh-TW" sz="1400" b="1" u="sng" kern="100" dirty="0">
                        <a:solidFill>
                          <a:srgbClr val="0000FF"/>
                        </a:solidFill>
                        <a:effectLst/>
                        <a:latin typeface="+mn-lt"/>
                        <a:ea typeface="標楷體" pitchFamily="65" charset="-120"/>
                      </a:endParaRPr>
                    </a:p>
                    <a:p>
                      <a:pPr marL="0" lvl="0" indent="0" algn="just">
                        <a:lnSpc>
                          <a:spcPts val="2300"/>
                        </a:lnSpc>
                        <a:spcAft>
                          <a:spcPts val="0"/>
                        </a:spcAft>
                        <a:buSzPts val="1200"/>
                        <a:buFont typeface="+mj-lt"/>
                        <a:buNone/>
                      </a:pPr>
                      <a:r>
                        <a:rPr lang="zh-TW" sz="1400" kern="0" dirty="0">
                          <a:effectLst/>
                          <a:latin typeface="+mn-lt"/>
                          <a:ea typeface="標楷體" pitchFamily="65" charset="-120"/>
                        </a:rPr>
                        <a:t>弘光首頁</a:t>
                      </a:r>
                      <a:r>
                        <a:rPr lang="en-US" sz="1400" kern="0" dirty="0">
                          <a:effectLst/>
                          <a:latin typeface="+mn-lt"/>
                          <a:ea typeface="標楷體" pitchFamily="65" charset="-120"/>
                        </a:rPr>
                        <a:t>→</a:t>
                      </a:r>
                      <a:r>
                        <a:rPr lang="zh-TW" sz="1400" kern="0" dirty="0">
                          <a:effectLst/>
                          <a:latin typeface="+mn-lt"/>
                          <a:ea typeface="標楷體" pitchFamily="65" charset="-120"/>
                        </a:rPr>
                        <a:t>教師職員</a:t>
                      </a:r>
                      <a:r>
                        <a:rPr lang="en-US" sz="1400" kern="0" dirty="0">
                          <a:effectLst/>
                          <a:latin typeface="+mn-lt"/>
                          <a:ea typeface="標楷體" pitchFamily="65" charset="-120"/>
                        </a:rPr>
                        <a:t>→</a:t>
                      </a:r>
                      <a:r>
                        <a:rPr lang="zh-TW" sz="1400" kern="0" dirty="0">
                          <a:effectLst/>
                          <a:latin typeface="+mn-lt"/>
                          <a:ea typeface="標楷體" pitchFamily="65" charset="-120"/>
                        </a:rPr>
                        <a:t>校務整合資訊系統</a:t>
                      </a:r>
                      <a:r>
                        <a:rPr lang="en-US" sz="1400" kern="0" dirty="0">
                          <a:effectLst/>
                          <a:latin typeface="+mn-lt"/>
                          <a:ea typeface="標楷體" pitchFamily="65" charset="-120"/>
                        </a:rPr>
                        <a:t>→(</a:t>
                      </a:r>
                      <a:r>
                        <a:rPr lang="zh-TW" sz="1400" kern="0" dirty="0">
                          <a:effectLst/>
                          <a:latin typeface="+mn-lt"/>
                          <a:ea typeface="標楷體" pitchFamily="65" charset="-120"/>
                        </a:rPr>
                        <a:t>帳號、密碼</a:t>
                      </a:r>
                      <a:r>
                        <a:rPr lang="en-US" sz="1400" kern="0" dirty="0">
                          <a:effectLst/>
                          <a:latin typeface="+mn-lt"/>
                          <a:ea typeface="標楷體" pitchFamily="65" charset="-120"/>
                        </a:rPr>
                        <a:t>)</a:t>
                      </a:r>
                      <a:r>
                        <a:rPr lang="zh-TW" sz="1400" kern="0" dirty="0">
                          <a:effectLst/>
                          <a:latin typeface="+mn-lt"/>
                          <a:ea typeface="標楷體" pitchFamily="65" charset="-120"/>
                        </a:rPr>
                        <a:t>登入</a:t>
                      </a:r>
                      <a:endParaRPr lang="en-US" altLang="zh-TW" sz="1400" kern="0" dirty="0">
                        <a:effectLst/>
                        <a:latin typeface="+mn-lt"/>
                        <a:ea typeface="標楷體" pitchFamily="65" charset="-120"/>
                      </a:endParaRPr>
                    </a:p>
                    <a:p>
                      <a:pPr marL="0" lvl="0" indent="0" algn="just">
                        <a:lnSpc>
                          <a:spcPts val="2300"/>
                        </a:lnSpc>
                        <a:spcAft>
                          <a:spcPts val="0"/>
                        </a:spcAft>
                        <a:buSzPts val="1200"/>
                        <a:buFont typeface="+mj-lt"/>
                        <a:buNone/>
                      </a:pPr>
                      <a:r>
                        <a:rPr lang="en-US" sz="1400" kern="0" dirty="0">
                          <a:effectLst/>
                          <a:latin typeface="+mn-lt"/>
                          <a:ea typeface="標楷體" pitchFamily="65" charset="-120"/>
                        </a:rPr>
                        <a:t>→</a:t>
                      </a:r>
                      <a:r>
                        <a:rPr lang="zh-TW" sz="1400" kern="0" dirty="0">
                          <a:effectLst/>
                          <a:latin typeface="+mn-lt"/>
                          <a:ea typeface="標楷體" pitchFamily="65" charset="-120"/>
                        </a:rPr>
                        <a:t>學務</a:t>
                      </a:r>
                      <a:r>
                        <a:rPr lang="en-US" sz="1400" kern="100" dirty="0">
                          <a:effectLst/>
                          <a:latin typeface="+mn-lt"/>
                          <a:ea typeface="標楷體" pitchFamily="65" charset="-120"/>
                        </a:rPr>
                        <a:t>→</a:t>
                      </a:r>
                      <a:r>
                        <a:rPr lang="zh-TW" sz="1400" kern="0" dirty="0">
                          <a:effectLst/>
                          <a:latin typeface="+mn-lt"/>
                          <a:ea typeface="標楷體" pitchFamily="65" charset="-120"/>
                        </a:rPr>
                        <a:t>生輔</a:t>
                      </a:r>
                      <a:r>
                        <a:rPr lang="en-US" sz="1400" kern="0" dirty="0">
                          <a:effectLst/>
                          <a:latin typeface="+mn-lt"/>
                          <a:ea typeface="標楷體" pitchFamily="65" charset="-120"/>
                        </a:rPr>
                        <a:t>(</a:t>
                      </a:r>
                      <a:r>
                        <a:rPr lang="zh-TW" sz="1400" kern="0" dirty="0">
                          <a:effectLst/>
                          <a:latin typeface="+mn-lt"/>
                          <a:ea typeface="標楷體" pitchFamily="65" charset="-120"/>
                        </a:rPr>
                        <a:t>操行</a:t>
                      </a:r>
                      <a:r>
                        <a:rPr lang="en-US" sz="1400" kern="0" dirty="0">
                          <a:effectLst/>
                          <a:latin typeface="+mn-lt"/>
                          <a:ea typeface="標楷體" pitchFamily="65" charset="-120"/>
                        </a:rPr>
                        <a:t>)</a:t>
                      </a:r>
                      <a:r>
                        <a:rPr lang="zh-TW" sz="1400" kern="0" dirty="0">
                          <a:effectLst/>
                          <a:latin typeface="+mn-lt"/>
                          <a:ea typeface="標楷體" pitchFamily="65" charset="-120"/>
                        </a:rPr>
                        <a:t>管理系統</a:t>
                      </a:r>
                      <a:r>
                        <a:rPr lang="en-US" sz="1400" kern="0" dirty="0">
                          <a:effectLst/>
                          <a:latin typeface="+mn-lt"/>
                          <a:ea typeface="標楷體" pitchFamily="65" charset="-120"/>
                        </a:rPr>
                        <a:t>→</a:t>
                      </a:r>
                      <a:r>
                        <a:rPr lang="zh-TW" sz="1400" kern="0" dirty="0">
                          <a:effectLst/>
                          <a:latin typeface="+mn-lt"/>
                          <a:ea typeface="標楷體" pitchFamily="65" charset="-120"/>
                        </a:rPr>
                        <a:t>一般作業</a:t>
                      </a:r>
                      <a:r>
                        <a:rPr lang="en-US" sz="1400" kern="0" dirty="0">
                          <a:effectLst/>
                          <a:latin typeface="+mn-lt"/>
                          <a:ea typeface="標楷體" pitchFamily="65" charset="-120"/>
                        </a:rPr>
                        <a:t>→</a:t>
                      </a:r>
                      <a:r>
                        <a:rPr lang="zh-TW" sz="1400" kern="0" dirty="0">
                          <a:effectLst/>
                          <a:latin typeface="+mn-lt"/>
                          <a:ea typeface="標楷體" pitchFamily="65" charset="-120"/>
                        </a:rPr>
                        <a:t>任課老師點名作業。</a:t>
                      </a:r>
                      <a:endParaRPr lang="zh-TW" sz="1400" kern="100" dirty="0">
                        <a:effectLst/>
                        <a:latin typeface="+mn-lt"/>
                        <a:ea typeface="標楷體" pitchFamily="65" charset="-120"/>
                      </a:endParaRPr>
                    </a:p>
                  </a:txBody>
                  <a:tcPr marL="44276" marR="44276" marT="0" marB="0" anchor="ctr"/>
                </a:tc>
                <a:extLst>
                  <a:ext uri="{0D108BD9-81ED-4DB2-BD59-A6C34878D82A}">
                    <a16:rowId xmlns="" xmlns:a16="http://schemas.microsoft.com/office/drawing/2014/main" val="10001"/>
                  </a:ext>
                </a:extLst>
              </a:tr>
              <a:tr h="1069423">
                <a:tc>
                  <a:txBody>
                    <a:bodyPr/>
                    <a:lstStyle/>
                    <a:p>
                      <a:pPr algn="ctr">
                        <a:spcAft>
                          <a:spcPts val="0"/>
                        </a:spcAft>
                      </a:pPr>
                      <a:r>
                        <a:rPr lang="zh-TW" sz="1800" kern="100" dirty="0">
                          <a:effectLst/>
                          <a:latin typeface="+mn-lt"/>
                          <a:ea typeface="標楷體" pitchFamily="65" charset="-120"/>
                        </a:rPr>
                        <a:t>導師簽核假單</a:t>
                      </a:r>
                      <a:endParaRPr lang="zh-TW" sz="1800" kern="100" dirty="0">
                        <a:effectLst/>
                        <a:latin typeface="+mn-lt"/>
                        <a:ea typeface="標楷體" pitchFamily="65" charset="-120"/>
                        <a:cs typeface="Times New Roman"/>
                      </a:endParaRPr>
                    </a:p>
                  </a:txBody>
                  <a:tcPr marL="44276" marR="44276" marT="0" marB="0" anchor="ctr"/>
                </a:tc>
                <a:tc>
                  <a:txBody>
                    <a:bodyPr/>
                    <a:lstStyle/>
                    <a:p>
                      <a:pPr algn="just">
                        <a:lnSpc>
                          <a:spcPts val="2300"/>
                        </a:lnSpc>
                        <a:spcAft>
                          <a:spcPts val="0"/>
                        </a:spcAft>
                      </a:pPr>
                      <a:r>
                        <a:rPr lang="zh-TW" sz="1400" kern="0" dirty="0">
                          <a:effectLst/>
                          <a:latin typeface="+mn-lt"/>
                          <a:ea typeface="標楷體" pitchFamily="65" charset="-120"/>
                        </a:rPr>
                        <a:t>弘光首頁</a:t>
                      </a:r>
                      <a:r>
                        <a:rPr lang="en-US" sz="1400" kern="0" dirty="0">
                          <a:effectLst/>
                          <a:latin typeface="+mn-lt"/>
                          <a:ea typeface="標楷體" pitchFamily="65" charset="-120"/>
                        </a:rPr>
                        <a:t>→</a:t>
                      </a:r>
                      <a:r>
                        <a:rPr lang="zh-TW" sz="1400" kern="0" dirty="0">
                          <a:effectLst/>
                          <a:latin typeface="+mn-lt"/>
                          <a:ea typeface="標楷體" pitchFamily="65" charset="-120"/>
                        </a:rPr>
                        <a:t>資訊服務</a:t>
                      </a:r>
                      <a:r>
                        <a:rPr lang="en-US" sz="1400" kern="100" dirty="0">
                          <a:effectLst/>
                          <a:latin typeface="+mn-lt"/>
                          <a:ea typeface="標楷體" pitchFamily="65" charset="-120"/>
                        </a:rPr>
                        <a:t>→</a:t>
                      </a:r>
                      <a:r>
                        <a:rPr lang="zh-TW" sz="1400" kern="100" dirty="0">
                          <a:effectLst/>
                          <a:latin typeface="+mn-lt"/>
                          <a:ea typeface="標楷體" pitchFamily="65" charset="-120"/>
                        </a:rPr>
                        <a:t>單一登入平台</a:t>
                      </a:r>
                      <a:r>
                        <a:rPr lang="en-US" sz="1400" kern="100" dirty="0">
                          <a:effectLst/>
                          <a:latin typeface="+mn-lt"/>
                          <a:ea typeface="標楷體" pitchFamily="65" charset="-120"/>
                        </a:rPr>
                        <a:t>→</a:t>
                      </a:r>
                      <a:r>
                        <a:rPr lang="zh-TW" sz="1400" kern="0" dirty="0">
                          <a:effectLst/>
                          <a:latin typeface="+mn-lt"/>
                          <a:ea typeface="標楷體" pitchFamily="65" charset="-120"/>
                        </a:rPr>
                        <a:t>教師職員</a:t>
                      </a:r>
                      <a:r>
                        <a:rPr lang="en-US" sz="1400" kern="100" dirty="0">
                          <a:effectLst/>
                          <a:latin typeface="+mn-lt"/>
                          <a:ea typeface="標楷體" pitchFamily="65" charset="-120"/>
                        </a:rPr>
                        <a:t>→</a:t>
                      </a:r>
                      <a:r>
                        <a:rPr lang="en-US" sz="1400" kern="0" dirty="0">
                          <a:effectLst/>
                          <a:latin typeface="+mn-lt"/>
                          <a:ea typeface="標楷體" pitchFamily="65" charset="-120"/>
                        </a:rPr>
                        <a:t>(</a:t>
                      </a:r>
                      <a:r>
                        <a:rPr lang="zh-TW" sz="1400" kern="0" dirty="0">
                          <a:effectLst/>
                          <a:latin typeface="+mn-lt"/>
                          <a:ea typeface="標楷體" pitchFamily="65" charset="-120"/>
                        </a:rPr>
                        <a:t>帳號、密碼</a:t>
                      </a:r>
                      <a:r>
                        <a:rPr lang="en-US" sz="1400" kern="0" dirty="0">
                          <a:effectLst/>
                          <a:latin typeface="+mn-lt"/>
                          <a:ea typeface="標楷體" pitchFamily="65" charset="-120"/>
                        </a:rPr>
                        <a:t>)</a:t>
                      </a:r>
                      <a:r>
                        <a:rPr lang="zh-TW" sz="1400" kern="0" dirty="0">
                          <a:effectLst/>
                          <a:latin typeface="+mn-lt"/>
                          <a:ea typeface="標楷體" pitchFamily="65" charset="-120"/>
                        </a:rPr>
                        <a:t>登入</a:t>
                      </a:r>
                      <a:endParaRPr lang="en-US" altLang="zh-TW" sz="1400" kern="0" dirty="0">
                        <a:effectLst/>
                        <a:latin typeface="+mn-lt"/>
                        <a:ea typeface="標楷體" pitchFamily="65" charset="-120"/>
                      </a:endParaRPr>
                    </a:p>
                    <a:p>
                      <a:pPr algn="just">
                        <a:lnSpc>
                          <a:spcPts val="2300"/>
                        </a:lnSpc>
                        <a:spcAft>
                          <a:spcPts val="0"/>
                        </a:spcAft>
                      </a:pPr>
                      <a:r>
                        <a:rPr lang="en-US" sz="1400" kern="100" dirty="0">
                          <a:effectLst/>
                          <a:latin typeface="+mn-lt"/>
                          <a:ea typeface="標楷體" pitchFamily="65" charset="-120"/>
                        </a:rPr>
                        <a:t>→</a:t>
                      </a:r>
                      <a:r>
                        <a:rPr lang="zh-TW" sz="1400" kern="100" dirty="0">
                          <a:effectLst/>
                          <a:latin typeface="+mn-lt"/>
                          <a:ea typeface="標楷體" pitchFamily="65" charset="-120"/>
                        </a:rPr>
                        <a:t>校務整合資訊系統</a:t>
                      </a:r>
                      <a:r>
                        <a:rPr lang="en-US" sz="1400" kern="0" dirty="0">
                          <a:effectLst/>
                          <a:latin typeface="+mn-lt"/>
                          <a:ea typeface="標楷體" pitchFamily="65" charset="-120"/>
                        </a:rPr>
                        <a:t>→</a:t>
                      </a:r>
                      <a:r>
                        <a:rPr lang="zh-TW" sz="1400" kern="0" dirty="0">
                          <a:effectLst/>
                          <a:latin typeface="+mn-lt"/>
                          <a:ea typeface="標楷體" pitchFamily="65" charset="-120"/>
                        </a:rPr>
                        <a:t>學務</a:t>
                      </a:r>
                      <a:r>
                        <a:rPr lang="en-US" sz="1400" kern="0" dirty="0">
                          <a:effectLst/>
                          <a:latin typeface="+mn-lt"/>
                          <a:ea typeface="標楷體" pitchFamily="65" charset="-120"/>
                        </a:rPr>
                        <a:t>→</a:t>
                      </a:r>
                      <a:r>
                        <a:rPr lang="zh-TW" sz="1400" kern="100" dirty="0">
                          <a:effectLst/>
                          <a:latin typeface="+mn-lt"/>
                          <a:ea typeface="標楷體" pitchFamily="65" charset="-120"/>
                        </a:rPr>
                        <a:t>生輔</a:t>
                      </a:r>
                      <a:r>
                        <a:rPr lang="en-US" sz="1400" kern="100" dirty="0">
                          <a:effectLst/>
                          <a:latin typeface="+mn-lt"/>
                          <a:ea typeface="標楷體" pitchFamily="65" charset="-120"/>
                        </a:rPr>
                        <a:t>(</a:t>
                      </a:r>
                      <a:r>
                        <a:rPr lang="zh-TW" sz="1400" kern="100" dirty="0">
                          <a:effectLst/>
                          <a:latin typeface="+mn-lt"/>
                          <a:ea typeface="標楷體" pitchFamily="65" charset="-120"/>
                        </a:rPr>
                        <a:t>操行</a:t>
                      </a:r>
                      <a:r>
                        <a:rPr lang="en-US" sz="1400" kern="100" dirty="0">
                          <a:effectLst/>
                          <a:latin typeface="+mn-lt"/>
                          <a:ea typeface="標楷體" pitchFamily="65" charset="-120"/>
                        </a:rPr>
                        <a:t>)</a:t>
                      </a:r>
                      <a:r>
                        <a:rPr lang="zh-TW" sz="1400" kern="100" dirty="0">
                          <a:effectLst/>
                          <a:latin typeface="+mn-lt"/>
                          <a:ea typeface="標楷體" pitchFamily="65" charset="-120"/>
                        </a:rPr>
                        <a:t>管理系統</a:t>
                      </a:r>
                      <a:r>
                        <a:rPr lang="en-US" sz="1400" kern="100" dirty="0">
                          <a:effectLst/>
                          <a:latin typeface="+mn-lt"/>
                          <a:ea typeface="標楷體" pitchFamily="65" charset="-120"/>
                        </a:rPr>
                        <a:t>→</a:t>
                      </a:r>
                      <a:r>
                        <a:rPr lang="zh-TW" sz="1400" kern="100" dirty="0">
                          <a:effectLst/>
                          <a:latin typeface="+mn-lt"/>
                          <a:ea typeface="標楷體" pitchFamily="65" charset="-120"/>
                        </a:rPr>
                        <a:t>學生請假系統</a:t>
                      </a:r>
                      <a:endParaRPr lang="en-US" altLang="zh-TW" sz="1400" kern="100" dirty="0">
                        <a:effectLst/>
                        <a:latin typeface="+mn-lt"/>
                        <a:ea typeface="標楷體" pitchFamily="65" charset="-120"/>
                      </a:endParaRPr>
                    </a:p>
                    <a:p>
                      <a:pPr algn="just">
                        <a:lnSpc>
                          <a:spcPts val="2300"/>
                        </a:lnSpc>
                        <a:spcAft>
                          <a:spcPts val="0"/>
                        </a:spcAft>
                      </a:pPr>
                      <a:r>
                        <a:rPr lang="en-US" sz="1400" kern="100" dirty="0">
                          <a:effectLst/>
                          <a:latin typeface="+mn-lt"/>
                          <a:ea typeface="標楷體" pitchFamily="65" charset="-120"/>
                        </a:rPr>
                        <a:t>→</a:t>
                      </a:r>
                      <a:r>
                        <a:rPr lang="zh-TW" sz="1400" kern="100" dirty="0">
                          <a:effectLst/>
                          <a:latin typeface="+mn-lt"/>
                          <a:ea typeface="標楷體" pitchFamily="65" charset="-120"/>
                        </a:rPr>
                        <a:t>日常作業</a:t>
                      </a:r>
                      <a:r>
                        <a:rPr lang="en-US" sz="1400" kern="0" dirty="0">
                          <a:effectLst/>
                          <a:latin typeface="+mn-lt"/>
                          <a:ea typeface="標楷體" pitchFamily="65" charset="-120"/>
                        </a:rPr>
                        <a:t>→</a:t>
                      </a:r>
                      <a:r>
                        <a:rPr lang="zh-TW" sz="1400" kern="100" dirty="0">
                          <a:effectLst/>
                          <a:latin typeface="+mn-lt"/>
                          <a:ea typeface="標楷體" pitchFamily="65" charset="-120"/>
                        </a:rPr>
                        <a:t>學生請假單簽核。</a:t>
                      </a:r>
                      <a:endParaRPr lang="zh-TW" sz="1400" kern="100" dirty="0">
                        <a:effectLst/>
                        <a:latin typeface="+mn-lt"/>
                        <a:ea typeface="標楷體" pitchFamily="65" charset="-120"/>
                        <a:cs typeface="Times New Roman"/>
                      </a:endParaRPr>
                    </a:p>
                  </a:txBody>
                  <a:tcPr marL="44276" marR="44276" marT="0" marB="0" anchor="ctr"/>
                </a:tc>
                <a:extLst>
                  <a:ext uri="{0D108BD9-81ED-4DB2-BD59-A6C34878D82A}">
                    <a16:rowId xmlns="" xmlns:a16="http://schemas.microsoft.com/office/drawing/2014/main" val="10002"/>
                  </a:ext>
                </a:extLst>
              </a:tr>
              <a:tr h="790897">
                <a:tc>
                  <a:txBody>
                    <a:bodyPr/>
                    <a:lstStyle/>
                    <a:p>
                      <a:pPr algn="ctr">
                        <a:spcAft>
                          <a:spcPts val="0"/>
                        </a:spcAft>
                      </a:pPr>
                      <a:r>
                        <a:rPr lang="zh-TW" sz="1800" kern="100" dirty="0">
                          <a:effectLst/>
                          <a:latin typeface="+mn-lt"/>
                          <a:ea typeface="標楷體" pitchFamily="65" charset="-120"/>
                        </a:rPr>
                        <a:t>學生獎懲提報</a:t>
                      </a:r>
                      <a:endParaRPr lang="zh-TW" sz="1800" kern="100" dirty="0">
                        <a:effectLst/>
                        <a:latin typeface="+mn-lt"/>
                        <a:ea typeface="標楷體" pitchFamily="65" charset="-120"/>
                        <a:cs typeface="Times New Roman"/>
                      </a:endParaRPr>
                    </a:p>
                  </a:txBody>
                  <a:tcPr marL="44276" marR="44276" marT="0" marB="0" anchor="ctr"/>
                </a:tc>
                <a:tc>
                  <a:txBody>
                    <a:bodyPr/>
                    <a:lstStyle/>
                    <a:p>
                      <a:pPr algn="just">
                        <a:lnSpc>
                          <a:spcPts val="2300"/>
                        </a:lnSpc>
                        <a:spcAft>
                          <a:spcPts val="0"/>
                        </a:spcAft>
                      </a:pPr>
                      <a:r>
                        <a:rPr lang="zh-TW" sz="1400" kern="0" dirty="0">
                          <a:effectLst/>
                          <a:latin typeface="+mn-lt"/>
                          <a:ea typeface="標楷體" pitchFamily="65" charset="-120"/>
                        </a:rPr>
                        <a:t>弘光首頁</a:t>
                      </a:r>
                      <a:r>
                        <a:rPr lang="en-US" sz="1400" kern="0" dirty="0">
                          <a:effectLst/>
                          <a:latin typeface="+mn-lt"/>
                          <a:ea typeface="標楷體" pitchFamily="65" charset="-120"/>
                        </a:rPr>
                        <a:t>→</a:t>
                      </a:r>
                      <a:r>
                        <a:rPr lang="zh-TW" sz="1400" kern="0" dirty="0">
                          <a:effectLst/>
                          <a:latin typeface="+mn-lt"/>
                          <a:ea typeface="標楷體" pitchFamily="65" charset="-120"/>
                        </a:rPr>
                        <a:t>教師職員</a:t>
                      </a:r>
                      <a:r>
                        <a:rPr lang="en-US" sz="1400" kern="100" dirty="0">
                          <a:effectLst/>
                          <a:latin typeface="+mn-lt"/>
                          <a:ea typeface="標楷體" pitchFamily="65" charset="-120"/>
                        </a:rPr>
                        <a:t>→</a:t>
                      </a:r>
                      <a:r>
                        <a:rPr lang="zh-TW" sz="1400" kern="100" dirty="0">
                          <a:effectLst/>
                          <a:latin typeface="+mn-lt"/>
                          <a:ea typeface="標楷體" pitchFamily="65" charset="-120"/>
                        </a:rPr>
                        <a:t>校務整合資訊系統</a:t>
                      </a:r>
                      <a:r>
                        <a:rPr lang="en-US" sz="1400" kern="100" dirty="0">
                          <a:effectLst/>
                          <a:latin typeface="+mn-lt"/>
                          <a:ea typeface="標楷體" pitchFamily="65" charset="-120"/>
                        </a:rPr>
                        <a:t>→</a:t>
                      </a:r>
                      <a:r>
                        <a:rPr lang="en-US" sz="1400" kern="0" dirty="0">
                          <a:effectLst/>
                          <a:latin typeface="+mn-lt"/>
                          <a:ea typeface="標楷體" pitchFamily="65" charset="-120"/>
                        </a:rPr>
                        <a:t>(</a:t>
                      </a:r>
                      <a:r>
                        <a:rPr lang="zh-TW" sz="1400" kern="0" dirty="0">
                          <a:effectLst/>
                          <a:latin typeface="+mn-lt"/>
                          <a:ea typeface="標楷體" pitchFamily="65" charset="-120"/>
                        </a:rPr>
                        <a:t>帳號、密碼</a:t>
                      </a:r>
                      <a:r>
                        <a:rPr lang="en-US" sz="1400" kern="0" dirty="0">
                          <a:effectLst/>
                          <a:latin typeface="+mn-lt"/>
                          <a:ea typeface="標楷體" pitchFamily="65" charset="-120"/>
                        </a:rPr>
                        <a:t>)</a:t>
                      </a:r>
                      <a:r>
                        <a:rPr lang="zh-TW" sz="1400" kern="0" dirty="0">
                          <a:effectLst/>
                          <a:latin typeface="+mn-lt"/>
                          <a:ea typeface="標楷體" pitchFamily="65" charset="-120"/>
                        </a:rPr>
                        <a:t>登入</a:t>
                      </a:r>
                      <a:endParaRPr lang="en-US" altLang="zh-TW" sz="1400" kern="0" dirty="0">
                        <a:effectLst/>
                        <a:latin typeface="+mn-lt"/>
                        <a:ea typeface="標楷體" pitchFamily="65" charset="-120"/>
                      </a:endParaRPr>
                    </a:p>
                    <a:p>
                      <a:pPr algn="just">
                        <a:lnSpc>
                          <a:spcPts val="2300"/>
                        </a:lnSpc>
                        <a:spcAft>
                          <a:spcPts val="0"/>
                        </a:spcAft>
                      </a:pPr>
                      <a:r>
                        <a:rPr lang="en-US" sz="1400" kern="0" dirty="0">
                          <a:effectLst/>
                          <a:latin typeface="+mn-lt"/>
                          <a:ea typeface="標楷體" pitchFamily="65" charset="-120"/>
                        </a:rPr>
                        <a:t>→</a:t>
                      </a:r>
                      <a:r>
                        <a:rPr lang="zh-TW" sz="1400" kern="0" dirty="0">
                          <a:effectLst/>
                          <a:latin typeface="+mn-lt"/>
                          <a:ea typeface="標楷體" pitchFamily="65" charset="-120"/>
                        </a:rPr>
                        <a:t>學務</a:t>
                      </a:r>
                      <a:r>
                        <a:rPr lang="en-US" sz="1400" kern="0" dirty="0">
                          <a:effectLst/>
                          <a:latin typeface="+mn-lt"/>
                          <a:ea typeface="標楷體" pitchFamily="65" charset="-120"/>
                        </a:rPr>
                        <a:t>→</a:t>
                      </a:r>
                      <a:r>
                        <a:rPr lang="zh-TW" sz="1400" kern="0" dirty="0">
                          <a:effectLst/>
                          <a:latin typeface="+mn-lt"/>
                          <a:ea typeface="標楷體" pitchFamily="65" charset="-120"/>
                        </a:rPr>
                        <a:t>學生獎懲提報申請系統</a:t>
                      </a:r>
                      <a:r>
                        <a:rPr lang="en-US" sz="1400" kern="0" dirty="0">
                          <a:effectLst/>
                          <a:latin typeface="+mn-lt"/>
                          <a:ea typeface="標楷體" pitchFamily="65" charset="-120"/>
                        </a:rPr>
                        <a:t>→</a:t>
                      </a:r>
                      <a:r>
                        <a:rPr lang="zh-TW" sz="1400" kern="0" dirty="0">
                          <a:effectLst/>
                          <a:latin typeface="+mn-lt"/>
                          <a:ea typeface="標楷體" pitchFamily="65" charset="-120"/>
                        </a:rPr>
                        <a:t>學生獎懲提報</a:t>
                      </a:r>
                      <a:r>
                        <a:rPr lang="en-US" sz="1400" kern="0" dirty="0">
                          <a:effectLst/>
                          <a:latin typeface="+mn-lt"/>
                          <a:ea typeface="標楷體" pitchFamily="65" charset="-120"/>
                        </a:rPr>
                        <a:t>→</a:t>
                      </a:r>
                      <a:r>
                        <a:rPr lang="zh-TW" sz="1400" kern="0" dirty="0">
                          <a:effectLst/>
                          <a:latin typeface="+mn-lt"/>
                          <a:ea typeface="標楷體" pitchFamily="65" charset="-120"/>
                        </a:rPr>
                        <a:t>學生獎懲簽核</a:t>
                      </a:r>
                      <a:r>
                        <a:rPr lang="en-US" sz="1400" kern="0" dirty="0">
                          <a:effectLst/>
                          <a:latin typeface="+mn-lt"/>
                          <a:ea typeface="標楷體" pitchFamily="65" charset="-120"/>
                        </a:rPr>
                        <a:t>(</a:t>
                      </a:r>
                      <a:r>
                        <a:rPr lang="zh-TW" sz="1400" kern="0" dirty="0">
                          <a:effectLst/>
                          <a:latin typeface="+mn-lt"/>
                          <a:ea typeface="標楷體" pitchFamily="65" charset="-120"/>
                        </a:rPr>
                        <a:t>導師</a:t>
                      </a:r>
                      <a:r>
                        <a:rPr lang="en-US" sz="1400" kern="0" dirty="0">
                          <a:effectLst/>
                          <a:latin typeface="+mn-lt"/>
                          <a:ea typeface="標楷體" pitchFamily="65" charset="-120"/>
                        </a:rPr>
                        <a:t>)</a:t>
                      </a:r>
                      <a:r>
                        <a:rPr lang="zh-TW" sz="1400" kern="0" dirty="0">
                          <a:effectLst/>
                          <a:latin typeface="+mn-lt"/>
                          <a:ea typeface="標楷體" pitchFamily="65" charset="-120"/>
                        </a:rPr>
                        <a:t>。</a:t>
                      </a:r>
                      <a:endParaRPr lang="zh-TW" sz="1400" kern="100" dirty="0">
                        <a:effectLst/>
                        <a:latin typeface="+mn-lt"/>
                        <a:ea typeface="標楷體" pitchFamily="65" charset="-120"/>
                        <a:cs typeface="Times New Roman"/>
                      </a:endParaRPr>
                    </a:p>
                  </a:txBody>
                  <a:tcPr marL="44276" marR="44276" marT="0" marB="0" anchor="ctr"/>
                </a:tc>
                <a:extLst>
                  <a:ext uri="{0D108BD9-81ED-4DB2-BD59-A6C34878D82A}">
                    <a16:rowId xmlns="" xmlns:a16="http://schemas.microsoft.com/office/drawing/2014/main" val="10003"/>
                  </a:ext>
                </a:extLst>
              </a:tr>
              <a:tr h="1782372">
                <a:tc>
                  <a:txBody>
                    <a:bodyPr/>
                    <a:lstStyle/>
                    <a:p>
                      <a:pPr algn="ctr">
                        <a:spcAft>
                          <a:spcPts val="0"/>
                        </a:spcAft>
                      </a:pPr>
                      <a:r>
                        <a:rPr lang="zh-TW" sz="1800" b="1" kern="100" dirty="0">
                          <a:solidFill>
                            <a:schemeClr val="lt1"/>
                          </a:solidFill>
                          <a:effectLst/>
                          <a:latin typeface="+mn-lt"/>
                          <a:ea typeface="標楷體" pitchFamily="65" charset="-120"/>
                          <a:cs typeface="+mn-cs"/>
                        </a:rPr>
                        <a:t>導</a:t>
                      </a:r>
                      <a:r>
                        <a:rPr lang="en-US" altLang="zh-TW" sz="1800" b="1" kern="100" dirty="0">
                          <a:solidFill>
                            <a:schemeClr val="lt1"/>
                          </a:solidFill>
                          <a:effectLst/>
                          <a:latin typeface="+mn-lt"/>
                          <a:ea typeface="標楷體" pitchFamily="65" charset="-120"/>
                          <a:cs typeface="+mn-cs"/>
                        </a:rPr>
                        <a:t>   </a:t>
                      </a:r>
                      <a:r>
                        <a:rPr lang="zh-TW" sz="1800" b="1" kern="100" dirty="0">
                          <a:solidFill>
                            <a:schemeClr val="lt1"/>
                          </a:solidFill>
                          <a:effectLst/>
                          <a:latin typeface="+mn-lt"/>
                          <a:ea typeface="標楷體" pitchFamily="65" charset="-120"/>
                          <a:cs typeface="+mn-cs"/>
                        </a:rPr>
                        <a:t>師</a:t>
                      </a:r>
                      <a:r>
                        <a:rPr lang="en-US" altLang="zh-TW" sz="1800" b="1" kern="100" dirty="0">
                          <a:solidFill>
                            <a:schemeClr val="lt1"/>
                          </a:solidFill>
                          <a:effectLst/>
                          <a:latin typeface="+mn-lt"/>
                          <a:ea typeface="標楷體" pitchFamily="65" charset="-120"/>
                          <a:cs typeface="+mn-cs"/>
                        </a:rPr>
                        <a:t>   </a:t>
                      </a:r>
                      <a:r>
                        <a:rPr lang="zh-TW" sz="1800" b="1" kern="100" dirty="0">
                          <a:solidFill>
                            <a:schemeClr val="lt1"/>
                          </a:solidFill>
                          <a:effectLst/>
                          <a:latin typeface="+mn-lt"/>
                          <a:ea typeface="標楷體" pitchFamily="65" charset="-120"/>
                          <a:cs typeface="+mn-cs"/>
                        </a:rPr>
                        <a:t>評</a:t>
                      </a:r>
                      <a:r>
                        <a:rPr lang="en-US" altLang="zh-TW" sz="1800" b="1" kern="100" dirty="0">
                          <a:solidFill>
                            <a:schemeClr val="lt1"/>
                          </a:solidFill>
                          <a:effectLst/>
                          <a:latin typeface="+mn-lt"/>
                          <a:ea typeface="標楷體" pitchFamily="65" charset="-120"/>
                          <a:cs typeface="+mn-cs"/>
                        </a:rPr>
                        <a:t>   </a:t>
                      </a:r>
                      <a:r>
                        <a:rPr lang="zh-TW" sz="1800" b="1" kern="100" dirty="0">
                          <a:solidFill>
                            <a:schemeClr val="lt1"/>
                          </a:solidFill>
                          <a:effectLst/>
                          <a:latin typeface="+mn-lt"/>
                          <a:ea typeface="標楷體" pitchFamily="65" charset="-120"/>
                          <a:cs typeface="+mn-cs"/>
                        </a:rPr>
                        <a:t>量</a:t>
                      </a:r>
                    </a:p>
                  </a:txBody>
                  <a:tcPr marL="44276" marR="44276" marT="0" marB="0" anchor="ctr"/>
                </a:tc>
                <a:tc>
                  <a:txBody>
                    <a:bodyPr/>
                    <a:lstStyle/>
                    <a:p>
                      <a:pPr algn="just">
                        <a:lnSpc>
                          <a:spcPts val="2300"/>
                        </a:lnSpc>
                        <a:spcAft>
                          <a:spcPts val="0"/>
                        </a:spcAft>
                      </a:pPr>
                      <a:r>
                        <a:rPr lang="zh-TW" sz="1400" b="1" kern="100" dirty="0">
                          <a:solidFill>
                            <a:srgbClr val="0000FF"/>
                          </a:solidFill>
                          <a:effectLst/>
                          <a:latin typeface="+mn-lt"/>
                          <a:ea typeface="標楷體" pitchFamily="65" charset="-120"/>
                        </a:rPr>
                        <a:t>期中考</a:t>
                      </a:r>
                      <a:r>
                        <a:rPr lang="zh-TW" altLang="en-US" sz="1400" b="1" kern="100" dirty="0">
                          <a:solidFill>
                            <a:srgbClr val="0000FF"/>
                          </a:solidFill>
                          <a:effectLst/>
                          <a:latin typeface="+mn-lt"/>
                          <a:ea typeface="標楷體" pitchFamily="65" charset="-120"/>
                        </a:rPr>
                        <a:t>至期末考</a:t>
                      </a:r>
                      <a:r>
                        <a:rPr lang="zh-TW" sz="1400" b="1" kern="100" dirty="0">
                          <a:solidFill>
                            <a:srgbClr val="0000FF"/>
                          </a:solidFill>
                          <a:effectLst/>
                          <a:latin typeface="+mn-lt"/>
                          <a:ea typeface="標楷體" pitchFamily="65" charset="-120"/>
                        </a:rPr>
                        <a:t>前：</a:t>
                      </a:r>
                      <a:r>
                        <a:rPr lang="zh-TW" sz="1400" kern="100" dirty="0">
                          <a:effectLst/>
                          <a:latin typeface="+mn-lt"/>
                          <a:ea typeface="標楷體" pitchFamily="65" charset="-120"/>
                        </a:rPr>
                        <a:t>弘光首頁</a:t>
                      </a:r>
                      <a:r>
                        <a:rPr lang="en-US" sz="1400" kern="100" dirty="0">
                          <a:effectLst/>
                          <a:latin typeface="+mn-lt"/>
                          <a:ea typeface="標楷體" pitchFamily="65" charset="-120"/>
                        </a:rPr>
                        <a:t>→</a:t>
                      </a:r>
                      <a:r>
                        <a:rPr lang="zh-TW" sz="1400" kern="100" dirty="0">
                          <a:effectLst/>
                          <a:latin typeface="+mn-lt"/>
                          <a:ea typeface="標楷體" pitchFamily="65" charset="-120"/>
                        </a:rPr>
                        <a:t>在校學生</a:t>
                      </a:r>
                      <a:r>
                        <a:rPr lang="en-US" sz="1400" kern="100" dirty="0">
                          <a:effectLst/>
                          <a:latin typeface="+mn-lt"/>
                          <a:ea typeface="標楷體" pitchFamily="65" charset="-120"/>
                        </a:rPr>
                        <a:t>→</a:t>
                      </a:r>
                      <a:r>
                        <a:rPr lang="zh-TW" sz="1400" kern="100" dirty="0">
                          <a:effectLst/>
                          <a:latin typeface="+mn-lt"/>
                          <a:ea typeface="標楷體" pitchFamily="65" charset="-120"/>
                        </a:rPr>
                        <a:t>單一入口平台</a:t>
                      </a:r>
                      <a:r>
                        <a:rPr lang="en-US" sz="1400" kern="100" dirty="0">
                          <a:effectLst/>
                          <a:latin typeface="+mn-lt"/>
                          <a:ea typeface="標楷體" pitchFamily="65" charset="-120"/>
                        </a:rPr>
                        <a:t>(</a:t>
                      </a:r>
                      <a:r>
                        <a:rPr lang="zh-TW" sz="1400" kern="100" dirty="0">
                          <a:effectLst/>
                          <a:latin typeface="+mn-lt"/>
                          <a:ea typeface="標楷體" pitchFamily="65" charset="-120"/>
                        </a:rPr>
                        <a:t>輸入帳號密碼</a:t>
                      </a:r>
                      <a:r>
                        <a:rPr lang="en-US" sz="1400" kern="100" dirty="0">
                          <a:effectLst/>
                          <a:latin typeface="+mn-lt"/>
                          <a:ea typeface="標楷體" pitchFamily="65" charset="-120"/>
                        </a:rPr>
                        <a:t>)</a:t>
                      </a:r>
                    </a:p>
                    <a:p>
                      <a:pPr algn="just">
                        <a:lnSpc>
                          <a:spcPts val="2300"/>
                        </a:lnSpc>
                        <a:spcAft>
                          <a:spcPts val="0"/>
                        </a:spcAft>
                      </a:pPr>
                      <a:r>
                        <a:rPr lang="en-US" sz="1400" kern="100" dirty="0">
                          <a:effectLst/>
                          <a:latin typeface="+mn-lt"/>
                          <a:ea typeface="標楷體" pitchFamily="65" charset="-120"/>
                        </a:rPr>
                        <a:t>→</a:t>
                      </a:r>
                      <a:r>
                        <a:rPr lang="zh-TW" sz="1400" kern="100" dirty="0">
                          <a:effectLst/>
                          <a:latin typeface="+mn-lt"/>
                          <a:ea typeface="標楷體" pitchFamily="65" charset="-120"/>
                        </a:rPr>
                        <a:t>學生校務資訊</a:t>
                      </a:r>
                      <a:r>
                        <a:rPr lang="en-US" sz="1400" kern="100" dirty="0">
                          <a:effectLst/>
                          <a:latin typeface="+mn-lt"/>
                          <a:ea typeface="標楷體" pitchFamily="65" charset="-120"/>
                        </a:rPr>
                        <a:t>(</a:t>
                      </a:r>
                      <a:r>
                        <a:rPr lang="zh-TW" sz="1400" kern="100" dirty="0">
                          <a:effectLst/>
                          <a:latin typeface="+mn-lt"/>
                          <a:ea typeface="標楷體" pitchFamily="65" charset="-120"/>
                        </a:rPr>
                        <a:t>新</a:t>
                      </a:r>
                      <a:r>
                        <a:rPr lang="en-US" sz="1400" kern="100" dirty="0">
                          <a:effectLst/>
                          <a:latin typeface="+mn-lt"/>
                          <a:ea typeface="標楷體" pitchFamily="65" charset="-120"/>
                        </a:rPr>
                        <a:t>)  →</a:t>
                      </a:r>
                      <a:r>
                        <a:rPr lang="zh-TW" sz="1400" b="1" kern="100" dirty="0">
                          <a:solidFill>
                            <a:srgbClr val="C00000"/>
                          </a:solidFill>
                          <a:effectLst/>
                          <a:latin typeface="+mn-lt"/>
                          <a:ea typeface="標楷體" pitchFamily="65" charset="-120"/>
                        </a:rPr>
                        <a:t>學務</a:t>
                      </a:r>
                      <a:r>
                        <a:rPr lang="en-US" sz="1400" b="1" kern="100" dirty="0">
                          <a:solidFill>
                            <a:srgbClr val="C00000"/>
                          </a:solidFill>
                          <a:effectLst/>
                          <a:latin typeface="+mn-lt"/>
                          <a:ea typeface="標楷體" pitchFamily="65" charset="-120"/>
                        </a:rPr>
                        <a:t>→</a:t>
                      </a:r>
                      <a:r>
                        <a:rPr lang="zh-TW" sz="1400" b="1" kern="100" dirty="0">
                          <a:solidFill>
                            <a:srgbClr val="C00000"/>
                          </a:solidFill>
                          <a:effectLst/>
                          <a:latin typeface="+mn-lt"/>
                          <a:ea typeface="標楷體" pitchFamily="65" charset="-120"/>
                        </a:rPr>
                        <a:t>導師評量</a:t>
                      </a:r>
                      <a:r>
                        <a:rPr lang="zh-TW" sz="1400" b="1" kern="0" dirty="0">
                          <a:solidFill>
                            <a:srgbClr val="C00000"/>
                          </a:solidFill>
                          <a:effectLst/>
                          <a:latin typeface="+mn-lt"/>
                          <a:ea typeface="標楷體" pitchFamily="65" charset="-120"/>
                        </a:rPr>
                        <a:t>。</a:t>
                      </a:r>
                      <a:r>
                        <a:rPr lang="en-US" altLang="zh-TW" sz="1400" kern="100" dirty="0">
                          <a:solidFill>
                            <a:schemeClr val="dk1"/>
                          </a:solidFill>
                          <a:effectLst/>
                          <a:latin typeface="+mn-lt"/>
                          <a:ea typeface="標楷體" pitchFamily="65" charset="-120"/>
                          <a:cs typeface="+mn-cs"/>
                        </a:rPr>
                        <a:t>(</a:t>
                      </a:r>
                      <a:r>
                        <a:rPr lang="zh-TW" altLang="en-US" sz="1400" kern="100" dirty="0">
                          <a:solidFill>
                            <a:schemeClr val="dk1"/>
                          </a:solidFill>
                          <a:effectLst/>
                          <a:latin typeface="+mn-lt"/>
                          <a:ea typeface="標楷體" pitchFamily="65" charset="-120"/>
                          <a:cs typeface="+mn-cs"/>
                        </a:rPr>
                        <a:t>實際日期已公告時間為主</a:t>
                      </a:r>
                      <a:r>
                        <a:rPr lang="en-US" altLang="zh-TW" sz="1400" kern="100" dirty="0">
                          <a:solidFill>
                            <a:schemeClr val="dk1"/>
                          </a:solidFill>
                          <a:effectLst/>
                          <a:latin typeface="+mn-lt"/>
                          <a:ea typeface="標楷體" pitchFamily="65" charset="-120"/>
                          <a:cs typeface="+mn-cs"/>
                        </a:rPr>
                        <a:t>)</a:t>
                      </a:r>
                      <a:endParaRPr lang="zh-TW" sz="1400" kern="100" dirty="0">
                        <a:solidFill>
                          <a:schemeClr val="dk1"/>
                        </a:solidFill>
                        <a:effectLst/>
                        <a:latin typeface="+mn-lt"/>
                        <a:ea typeface="標楷體" pitchFamily="65" charset="-120"/>
                        <a:cs typeface="+mn-cs"/>
                      </a:endParaRPr>
                    </a:p>
                    <a:p>
                      <a:pPr algn="just">
                        <a:lnSpc>
                          <a:spcPts val="2300"/>
                        </a:lnSpc>
                        <a:spcAft>
                          <a:spcPts val="0"/>
                        </a:spcAft>
                      </a:pPr>
                      <a:r>
                        <a:rPr lang="zh-TW" sz="1400" b="1" kern="100" dirty="0">
                          <a:solidFill>
                            <a:srgbClr val="0000FF"/>
                          </a:solidFill>
                          <a:effectLst/>
                          <a:latin typeface="+mn-lt"/>
                          <a:ea typeface="標楷體" pitchFamily="65" charset="-120"/>
                        </a:rPr>
                        <a:t>期末考前</a:t>
                      </a:r>
                      <a:r>
                        <a:rPr lang="en-US" sz="1400" b="1" kern="0" dirty="0">
                          <a:solidFill>
                            <a:srgbClr val="0000FF"/>
                          </a:solidFill>
                          <a:effectLst/>
                          <a:latin typeface="+mn-lt"/>
                          <a:ea typeface="標楷體" pitchFamily="65" charset="-120"/>
                        </a:rPr>
                        <a:t>(</a:t>
                      </a:r>
                      <a:r>
                        <a:rPr lang="zh-TW" sz="1400" b="1" kern="0" dirty="0">
                          <a:solidFill>
                            <a:srgbClr val="0000FF"/>
                          </a:solidFill>
                          <a:effectLst/>
                          <a:latin typeface="+mn-lt"/>
                          <a:ea typeface="標楷體" pitchFamily="65" charset="-120"/>
                        </a:rPr>
                        <a:t>與教師教學評量同時間同路徑開放填寫</a:t>
                      </a:r>
                      <a:r>
                        <a:rPr lang="en-US" sz="1400" b="1" kern="0" dirty="0">
                          <a:solidFill>
                            <a:srgbClr val="0000FF"/>
                          </a:solidFill>
                          <a:effectLst/>
                          <a:latin typeface="+mn-lt"/>
                          <a:ea typeface="標楷體" pitchFamily="65" charset="-120"/>
                        </a:rPr>
                        <a:t>)</a:t>
                      </a:r>
                      <a:r>
                        <a:rPr lang="zh-TW" sz="1400" b="1" kern="100" dirty="0">
                          <a:solidFill>
                            <a:srgbClr val="0000FF"/>
                          </a:solidFill>
                          <a:effectLst/>
                          <a:latin typeface="+mn-lt"/>
                          <a:ea typeface="標楷體" pitchFamily="65" charset="-120"/>
                        </a:rPr>
                        <a:t>：</a:t>
                      </a:r>
                      <a:r>
                        <a:rPr lang="zh-TW" sz="1400" kern="100" dirty="0">
                          <a:effectLst/>
                          <a:latin typeface="+mn-lt"/>
                          <a:ea typeface="標楷體" pitchFamily="65" charset="-120"/>
                        </a:rPr>
                        <a:t>弘光首頁</a:t>
                      </a:r>
                      <a:r>
                        <a:rPr lang="en-US" sz="1400" kern="100" dirty="0">
                          <a:effectLst/>
                          <a:latin typeface="+mn-lt"/>
                          <a:ea typeface="標楷體" pitchFamily="65" charset="-120"/>
                        </a:rPr>
                        <a:t>→</a:t>
                      </a:r>
                      <a:r>
                        <a:rPr lang="zh-TW" sz="1400" kern="100" dirty="0">
                          <a:effectLst/>
                          <a:latin typeface="+mn-lt"/>
                          <a:ea typeface="標楷體" pitchFamily="65" charset="-120"/>
                        </a:rPr>
                        <a:t>在校學生</a:t>
                      </a:r>
                      <a:endParaRPr lang="en-US" altLang="zh-TW" sz="1400" kern="100" dirty="0">
                        <a:effectLst/>
                        <a:latin typeface="+mn-lt"/>
                        <a:ea typeface="標楷體" pitchFamily="65" charset="-120"/>
                      </a:endParaRPr>
                    </a:p>
                    <a:p>
                      <a:pPr algn="just">
                        <a:lnSpc>
                          <a:spcPts val="2300"/>
                        </a:lnSpc>
                        <a:spcAft>
                          <a:spcPts val="0"/>
                        </a:spcAft>
                      </a:pPr>
                      <a:r>
                        <a:rPr lang="en-US" sz="1400" kern="100" dirty="0">
                          <a:effectLst/>
                          <a:latin typeface="+mn-lt"/>
                          <a:ea typeface="標楷體" pitchFamily="65" charset="-120"/>
                        </a:rPr>
                        <a:t>→</a:t>
                      </a:r>
                      <a:r>
                        <a:rPr lang="zh-TW" sz="1400" kern="100" dirty="0">
                          <a:effectLst/>
                          <a:latin typeface="+mn-lt"/>
                          <a:ea typeface="標楷體" pitchFamily="65" charset="-120"/>
                        </a:rPr>
                        <a:t>單一入口平台</a:t>
                      </a:r>
                      <a:r>
                        <a:rPr lang="en-US" sz="1400" kern="100" dirty="0">
                          <a:effectLst/>
                          <a:latin typeface="+mn-lt"/>
                          <a:ea typeface="標楷體" pitchFamily="65" charset="-120"/>
                        </a:rPr>
                        <a:t>(</a:t>
                      </a:r>
                      <a:r>
                        <a:rPr lang="zh-TW" sz="1400" kern="100" dirty="0">
                          <a:effectLst/>
                          <a:latin typeface="+mn-lt"/>
                          <a:ea typeface="標楷體" pitchFamily="65" charset="-120"/>
                        </a:rPr>
                        <a:t>輸入帳號密碼</a:t>
                      </a:r>
                      <a:r>
                        <a:rPr lang="en-US" sz="1400" kern="100" dirty="0">
                          <a:effectLst/>
                          <a:latin typeface="+mn-lt"/>
                          <a:ea typeface="標楷體" pitchFamily="65" charset="-120"/>
                        </a:rPr>
                        <a:t>)→</a:t>
                      </a:r>
                      <a:r>
                        <a:rPr lang="zh-TW" sz="1400" kern="100" dirty="0">
                          <a:effectLst/>
                          <a:latin typeface="+mn-lt"/>
                          <a:ea typeface="標楷體" pitchFamily="65" charset="-120"/>
                        </a:rPr>
                        <a:t>學生校務資訊</a:t>
                      </a:r>
                      <a:r>
                        <a:rPr lang="en-US" sz="1400" kern="100" dirty="0">
                          <a:effectLst/>
                          <a:latin typeface="+mn-lt"/>
                          <a:ea typeface="標楷體" pitchFamily="65" charset="-120"/>
                        </a:rPr>
                        <a:t>(</a:t>
                      </a:r>
                      <a:r>
                        <a:rPr lang="zh-TW" sz="1400" kern="100" dirty="0">
                          <a:effectLst/>
                          <a:latin typeface="+mn-lt"/>
                          <a:ea typeface="標楷體" pitchFamily="65" charset="-120"/>
                        </a:rPr>
                        <a:t>新</a:t>
                      </a:r>
                      <a:r>
                        <a:rPr lang="en-US" sz="1400" kern="100" dirty="0">
                          <a:effectLst/>
                          <a:latin typeface="+mn-lt"/>
                          <a:ea typeface="標楷體" pitchFamily="65" charset="-120"/>
                        </a:rPr>
                        <a:t>) →</a:t>
                      </a:r>
                      <a:r>
                        <a:rPr lang="zh-TW" sz="1400" b="1" kern="100" dirty="0">
                          <a:solidFill>
                            <a:srgbClr val="C00000"/>
                          </a:solidFill>
                          <a:effectLst/>
                          <a:latin typeface="+mn-lt"/>
                          <a:ea typeface="標楷體" pitchFamily="65" charset="-120"/>
                        </a:rPr>
                        <a:t>課務資料查詢</a:t>
                      </a:r>
                      <a:endParaRPr lang="en-US" altLang="zh-TW" sz="1400" b="1" kern="100" dirty="0">
                        <a:solidFill>
                          <a:srgbClr val="C00000"/>
                        </a:solidFill>
                        <a:effectLst/>
                        <a:latin typeface="+mn-lt"/>
                        <a:ea typeface="標楷體" pitchFamily="65" charset="-120"/>
                      </a:endParaRPr>
                    </a:p>
                    <a:p>
                      <a:pPr algn="just">
                        <a:lnSpc>
                          <a:spcPts val="2300"/>
                        </a:lnSpc>
                        <a:spcAft>
                          <a:spcPts val="0"/>
                        </a:spcAft>
                      </a:pPr>
                      <a:r>
                        <a:rPr lang="en-US" sz="1400" b="1" kern="100" dirty="0">
                          <a:solidFill>
                            <a:srgbClr val="C00000"/>
                          </a:solidFill>
                          <a:effectLst/>
                          <a:latin typeface="+mn-lt"/>
                          <a:ea typeface="標楷體" pitchFamily="65" charset="-120"/>
                        </a:rPr>
                        <a:t>→</a:t>
                      </a:r>
                      <a:r>
                        <a:rPr lang="zh-TW" sz="1400" b="1" kern="100" dirty="0">
                          <a:solidFill>
                            <a:srgbClr val="C00000"/>
                          </a:solidFill>
                          <a:effectLst/>
                          <a:latin typeface="+mn-lt"/>
                          <a:ea typeface="標楷體" pitchFamily="65" charset="-120"/>
                        </a:rPr>
                        <a:t>教學</a:t>
                      </a:r>
                      <a:r>
                        <a:rPr lang="en-US" sz="1400" b="1" kern="100" dirty="0">
                          <a:solidFill>
                            <a:srgbClr val="C00000"/>
                          </a:solidFill>
                          <a:effectLst/>
                          <a:latin typeface="+mn-lt"/>
                          <a:ea typeface="標楷體" pitchFamily="65" charset="-120"/>
                        </a:rPr>
                        <a:t>/</a:t>
                      </a:r>
                      <a:r>
                        <a:rPr lang="zh-TW" sz="1400" b="1" kern="100" dirty="0">
                          <a:solidFill>
                            <a:srgbClr val="C00000"/>
                          </a:solidFill>
                          <a:effectLst/>
                          <a:latin typeface="+mn-lt"/>
                          <a:ea typeface="標楷體" pitchFamily="65" charset="-120"/>
                        </a:rPr>
                        <a:t>導師評量問卷</a:t>
                      </a:r>
                      <a:r>
                        <a:rPr lang="zh-TW" sz="1400" b="1" kern="0" dirty="0">
                          <a:solidFill>
                            <a:srgbClr val="C00000"/>
                          </a:solidFill>
                          <a:effectLst/>
                          <a:latin typeface="+mn-lt"/>
                          <a:ea typeface="標楷體" pitchFamily="65" charset="-120"/>
                        </a:rPr>
                        <a:t>。</a:t>
                      </a:r>
                      <a:endParaRPr lang="zh-TW" sz="1400" b="1" kern="100" dirty="0">
                        <a:solidFill>
                          <a:srgbClr val="C00000"/>
                        </a:solidFill>
                        <a:effectLst/>
                        <a:latin typeface="+mn-lt"/>
                        <a:ea typeface="標楷體" pitchFamily="65" charset="-120"/>
                        <a:cs typeface="Times New Roman"/>
                      </a:endParaRPr>
                    </a:p>
                  </a:txBody>
                  <a:tcPr marL="44276" marR="44276" marT="0" marB="0"/>
                </a:tc>
                <a:extLst>
                  <a:ext uri="{0D108BD9-81ED-4DB2-BD59-A6C34878D82A}">
                    <a16:rowId xmlns="" xmlns:a16="http://schemas.microsoft.com/office/drawing/2014/main" val="10004"/>
                  </a:ext>
                </a:extLst>
              </a:tr>
            </a:tbl>
          </a:graphicData>
        </a:graphic>
      </p:graphicFrame>
      <p:sp>
        <p:nvSpPr>
          <p:cNvPr id="2" name="矩形 1"/>
          <p:cNvSpPr/>
          <p:nvPr/>
        </p:nvSpPr>
        <p:spPr>
          <a:xfrm>
            <a:off x="827584" y="260648"/>
            <a:ext cx="4735136" cy="523220"/>
          </a:xfrm>
          <a:prstGeom prst="rect">
            <a:avLst/>
          </a:prstGeom>
        </p:spPr>
        <p:txBody>
          <a:bodyPr wrap="square">
            <a:spAutoFit/>
          </a:bodyPr>
          <a:lstStyle/>
          <a:p>
            <a:pPr marL="257175" indent="-257175">
              <a:spcBef>
                <a:spcPts val="450"/>
              </a:spcBef>
              <a:buFont typeface="Wingdings" pitchFamily="2" charset="2"/>
              <a:buChar char="Ø"/>
              <a:defRPr/>
            </a:pPr>
            <a:r>
              <a:rPr lang="zh-TW" altLang="en-US" sz="2800" b="1" dirty="0">
                <a:solidFill>
                  <a:srgbClr val="C00000"/>
                </a:solidFill>
                <a:latin typeface="微軟正黑體" pitchFamily="34" charset="-120"/>
                <a:ea typeface="微軟正黑體" pitchFamily="34" charset="-120"/>
              </a:rPr>
              <a:t>學務系統使用路徑</a:t>
            </a:r>
          </a:p>
        </p:txBody>
      </p:sp>
    </p:spTree>
    <p:extLst>
      <p:ext uri="{BB962C8B-B14F-4D97-AF65-F5344CB8AC3E}">
        <p14:creationId xmlns:p14="http://schemas.microsoft.com/office/powerpoint/2010/main" val="8609976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81000" y="112143"/>
            <a:ext cx="6172200" cy="656312"/>
          </a:xfrm>
        </p:spPr>
        <p:txBody>
          <a:bodyPr/>
          <a:lstStyle/>
          <a:p>
            <a:pPr marL="428625" indent="-428625" algn="l">
              <a:buFont typeface="Wingdings" panose="05000000000000000000" pitchFamily="2" charset="2"/>
              <a:buChar char="Ø"/>
            </a:pPr>
            <a:r>
              <a:rPr lang="zh-TW" altLang="en-US" sz="2700" b="1" dirty="0">
                <a:solidFill>
                  <a:srgbClr val="C00000"/>
                </a:solidFill>
                <a:latin typeface="微軟正黑體" panose="020B0604030504040204" pitchFamily="34" charset="-120"/>
                <a:ea typeface="微軟正黑體" panose="020B0604030504040204" pitchFamily="34" charset="-120"/>
              </a:rPr>
              <a:t>學生住宿資料更新率</a:t>
            </a:r>
          </a:p>
        </p:txBody>
      </p:sp>
      <p:sp>
        <p:nvSpPr>
          <p:cNvPr id="2" name="投影片編號版面配置區 1"/>
          <p:cNvSpPr>
            <a:spLocks noGrp="1"/>
          </p:cNvSpPr>
          <p:nvPr>
            <p:ph type="sldNum" sz="quarter" idx="12"/>
          </p:nvPr>
        </p:nvSpPr>
        <p:spPr/>
        <p:txBody>
          <a:bodyPr/>
          <a:lstStyle/>
          <a:p>
            <a:fld id="{F3414D5C-90D7-452C-A87F-A2B5F4E679B5}" type="slidenum">
              <a:rPr lang="zh-TW" altLang="en-US" smtClean="0"/>
              <a:pPr/>
              <a:t>57</a:t>
            </a:fld>
            <a:endParaRPr lang="en-US" altLang="zh-TW"/>
          </a:p>
        </p:txBody>
      </p:sp>
      <p:sp>
        <p:nvSpPr>
          <p:cNvPr id="7" name="直排文字版面配置區 3"/>
          <p:cNvSpPr>
            <a:spLocks noGrp="1"/>
          </p:cNvSpPr>
          <p:nvPr>
            <p:ph type="body" orient="vert" idx="1"/>
          </p:nvPr>
        </p:nvSpPr>
        <p:spPr>
          <a:xfrm>
            <a:off x="419885" y="711662"/>
            <a:ext cx="8712968" cy="4301514"/>
          </a:xfrm>
        </p:spPr>
        <p:txBody>
          <a:bodyPr vert="horz"/>
          <a:lstStyle/>
          <a:p>
            <a:pPr marL="0" indent="0">
              <a:buNone/>
            </a:pPr>
            <a:r>
              <a:rPr lang="zh-TW" altLang="en-US" sz="1600" b="1" dirty="0">
                <a:solidFill>
                  <a:srgbClr val="FF0000"/>
                </a:solidFill>
                <a:latin typeface="標楷體" panose="03000509000000000000" pitchFamily="65" charset="-120"/>
                <a:ea typeface="標楷體" panose="03000509000000000000" pitchFamily="65" charset="-120"/>
              </a:rPr>
              <a:t>◎請各班導師持續提醒學生更新住宿資料，</a:t>
            </a:r>
            <a:r>
              <a:rPr lang="en-US" altLang="zh-TW" sz="1600" b="1" dirty="0">
                <a:solidFill>
                  <a:srgbClr val="FF0000"/>
                </a:solidFill>
                <a:latin typeface="標楷體" panose="03000509000000000000" pitchFamily="65" charset="-120"/>
                <a:ea typeface="標楷體" panose="03000509000000000000" pitchFamily="65" charset="-120"/>
              </a:rPr>
              <a:t>110.10.15/15:00</a:t>
            </a:r>
            <a:r>
              <a:rPr lang="zh-TW" altLang="en-US" sz="1600" b="1" dirty="0">
                <a:solidFill>
                  <a:srgbClr val="FF0000"/>
                </a:solidFill>
                <a:latin typeface="標楷體" panose="03000509000000000000" pitchFamily="65" charset="-120"/>
                <a:ea typeface="標楷體" panose="03000509000000000000" pitchFamily="65" charset="-120"/>
              </a:rPr>
              <a:t>為截止期限，並實施資料統計分析</a:t>
            </a:r>
            <a:endParaRPr lang="en-US" altLang="zh-TW" sz="1600" b="1" dirty="0">
              <a:solidFill>
                <a:srgbClr val="FF0000"/>
              </a:solidFill>
              <a:latin typeface="標楷體" panose="03000509000000000000" pitchFamily="65" charset="-120"/>
              <a:ea typeface="標楷體" panose="03000509000000000000" pitchFamily="65" charset="-120"/>
            </a:endParaRPr>
          </a:p>
          <a:p>
            <a:pPr marL="0" indent="0">
              <a:buNone/>
            </a:pPr>
            <a:endParaRPr lang="en-US" altLang="zh-TW" sz="1350" dirty="0">
              <a:latin typeface="標楷體" panose="03000509000000000000" pitchFamily="65" charset="-120"/>
              <a:ea typeface="標楷體" panose="03000509000000000000" pitchFamily="65" charset="-120"/>
            </a:endParaRPr>
          </a:p>
          <a:p>
            <a:pPr marL="0" indent="0">
              <a:buNone/>
            </a:pPr>
            <a:endParaRPr lang="en-US" altLang="zh-TW" sz="1350" dirty="0">
              <a:latin typeface="標楷體" panose="03000509000000000000" pitchFamily="65" charset="-120"/>
              <a:ea typeface="標楷體" panose="03000509000000000000" pitchFamily="65" charset="-120"/>
            </a:endParaRPr>
          </a:p>
          <a:p>
            <a:pPr marL="0" indent="0">
              <a:buNone/>
            </a:pPr>
            <a:endParaRPr lang="zh-TW" altLang="en-US" sz="1200" dirty="0">
              <a:latin typeface="標楷體" panose="03000509000000000000" pitchFamily="65" charset="-120"/>
              <a:ea typeface="標楷體" panose="03000509000000000000" pitchFamily="65" charset="-120"/>
            </a:endParaRPr>
          </a:p>
        </p:txBody>
      </p:sp>
      <p:pic>
        <p:nvPicPr>
          <p:cNvPr id="8" name="圖片 7"/>
          <p:cNvPicPr>
            <a:picLocks noChangeAspect="1"/>
          </p:cNvPicPr>
          <p:nvPr/>
        </p:nvPicPr>
        <p:blipFill>
          <a:blip r:embed="rId3"/>
          <a:stretch>
            <a:fillRect/>
          </a:stretch>
        </p:blipFill>
        <p:spPr>
          <a:xfrm>
            <a:off x="899592" y="1050549"/>
            <a:ext cx="7128792" cy="3773003"/>
          </a:xfrm>
          <a:prstGeom prst="rect">
            <a:avLst/>
          </a:prstGeom>
        </p:spPr>
      </p:pic>
      <p:sp>
        <p:nvSpPr>
          <p:cNvPr id="9" name="矩形 8"/>
          <p:cNvSpPr/>
          <p:nvPr/>
        </p:nvSpPr>
        <p:spPr>
          <a:xfrm>
            <a:off x="100120" y="4919048"/>
            <a:ext cx="8960518" cy="1323439"/>
          </a:xfrm>
          <a:prstGeom prst="rect">
            <a:avLst/>
          </a:prstGeom>
        </p:spPr>
        <p:txBody>
          <a:bodyPr wrap="square">
            <a:spAutoFit/>
          </a:bodyPr>
          <a:lstStyle/>
          <a:p>
            <a:pPr fontAlgn="auto">
              <a:spcBef>
                <a:spcPts val="0"/>
              </a:spcBef>
              <a:spcAft>
                <a:spcPts val="0"/>
              </a:spcAft>
            </a:pPr>
            <a:r>
              <a:rPr kumimoji="0" lang="zh-TW" altLang="en-US" sz="1600" b="1" dirty="0">
                <a:solidFill>
                  <a:srgbClr val="FF0000"/>
                </a:solidFill>
                <a:latin typeface="標楷體" panose="03000509000000000000" pitchFamily="65" charset="-120"/>
                <a:ea typeface="標楷體" panose="03000509000000000000" pitchFamily="65" charset="-120"/>
              </a:rPr>
              <a:t>導師查詢路徑：</a:t>
            </a:r>
          </a:p>
          <a:p>
            <a:pPr marL="203597" indent="-203597" fontAlgn="auto">
              <a:spcBef>
                <a:spcPts val="0"/>
              </a:spcBef>
              <a:spcAft>
                <a:spcPts val="0"/>
              </a:spcAft>
            </a:pPr>
            <a:r>
              <a:rPr kumimoji="0" lang="en-US" altLang="zh-TW" sz="1600" dirty="0">
                <a:solidFill>
                  <a:prstClr val="black"/>
                </a:solidFill>
                <a:latin typeface="標楷體" panose="03000509000000000000" pitchFamily="65" charset="-120"/>
                <a:ea typeface="標楷體" panose="03000509000000000000" pitchFamily="65" charset="-120"/>
              </a:rPr>
              <a:t>1.</a:t>
            </a:r>
            <a:r>
              <a:rPr kumimoji="0" lang="zh-TW" altLang="en-US" sz="1600" dirty="0">
                <a:solidFill>
                  <a:prstClr val="black"/>
                </a:solidFill>
                <a:latin typeface="標楷體" panose="03000509000000000000" pitchFamily="65" charset="-120"/>
                <a:ea typeface="標楷體" panose="03000509000000000000" pitchFamily="65" charset="-120"/>
              </a:rPr>
              <a:t>查詢更新率</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校務資訊系統</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舊</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學務→</a:t>
            </a:r>
            <a:r>
              <a:rPr kumimoji="0" lang="en-US" altLang="zh-TW" sz="1600" dirty="0">
                <a:solidFill>
                  <a:prstClr val="black"/>
                </a:solidFill>
                <a:latin typeface="標楷體" panose="03000509000000000000" pitchFamily="65" charset="-120"/>
                <a:ea typeface="標楷體" panose="03000509000000000000" pitchFamily="65" charset="-120"/>
              </a:rPr>
              <a:t>B05</a:t>
            </a:r>
            <a:r>
              <a:rPr kumimoji="0" lang="zh-TW" altLang="en-US" sz="1600" dirty="0">
                <a:solidFill>
                  <a:prstClr val="black"/>
                </a:solidFill>
                <a:latin typeface="標楷體" panose="03000509000000000000" pitchFamily="65" charset="-120"/>
                <a:ea typeface="標楷體" panose="03000509000000000000" pitchFamily="65" charset="-120"/>
              </a:rPr>
              <a:t>住宿</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賃居</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管理系統→報表→賃居生住宿完整性統計表</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即時現況</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a:t>
            </a:r>
          </a:p>
          <a:p>
            <a:pPr marL="203597" indent="-203597" fontAlgn="auto">
              <a:spcBef>
                <a:spcPts val="0"/>
              </a:spcBef>
              <a:spcAft>
                <a:spcPts val="0"/>
              </a:spcAft>
            </a:pPr>
            <a:r>
              <a:rPr kumimoji="0" lang="en-US" altLang="zh-TW" sz="1600" dirty="0">
                <a:solidFill>
                  <a:prstClr val="black"/>
                </a:solidFill>
                <a:latin typeface="標楷體" panose="03000509000000000000" pitchFamily="65" charset="-120"/>
                <a:ea typeface="標楷體" panose="03000509000000000000" pitchFamily="65" charset="-120"/>
              </a:rPr>
              <a:t>2.</a:t>
            </a:r>
            <a:r>
              <a:rPr kumimoji="0" lang="zh-TW" altLang="en-US" sz="1600" dirty="0">
                <a:solidFill>
                  <a:prstClr val="black"/>
                </a:solidFill>
                <a:latin typeface="標楷體" panose="03000509000000000000" pitchFamily="65" charset="-120"/>
                <a:ea typeface="標楷體" panose="03000509000000000000" pitchFamily="65" charset="-120"/>
              </a:rPr>
              <a:t>查詢學生個人資料</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校務資訊系統</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舊</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學務→</a:t>
            </a:r>
            <a:r>
              <a:rPr kumimoji="0" lang="en-US" altLang="zh-TW" sz="1600" dirty="0">
                <a:solidFill>
                  <a:prstClr val="black"/>
                </a:solidFill>
                <a:latin typeface="標楷體" panose="03000509000000000000" pitchFamily="65" charset="-120"/>
                <a:ea typeface="標楷體" panose="03000509000000000000" pitchFamily="65" charset="-120"/>
              </a:rPr>
              <a:t>B05</a:t>
            </a:r>
            <a:r>
              <a:rPr kumimoji="0" lang="zh-TW" altLang="en-US" sz="1600" dirty="0">
                <a:solidFill>
                  <a:prstClr val="black"/>
                </a:solidFill>
                <a:latin typeface="標楷體" panose="03000509000000000000" pitchFamily="65" charset="-120"/>
                <a:ea typeface="標楷體" panose="03000509000000000000" pitchFamily="65" charset="-120"/>
              </a:rPr>
              <a:t>住宿</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賃居</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管理系統→賃居生住宿完整性統計表</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導師用</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32568776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排文字版面配置區 4"/>
          <p:cNvSpPr>
            <a:spLocks noGrp="1"/>
          </p:cNvSpPr>
          <p:nvPr>
            <p:ph type="body" orient="vert" idx="1"/>
          </p:nvPr>
        </p:nvSpPr>
        <p:spPr>
          <a:xfrm>
            <a:off x="457200" y="1600201"/>
            <a:ext cx="8229600" cy="1540768"/>
          </a:xfrm>
        </p:spPr>
        <p:txBody>
          <a:bodyPr vert="horz"/>
          <a:lstStyle/>
          <a:p>
            <a:pPr marL="342900" lvl="1" indent="-342900">
              <a:buFont typeface="Arial" panose="020B0604020202020204" pitchFamily="34" charset="0"/>
              <a:buChar char="•"/>
            </a:pPr>
            <a:endParaRPr lang="en-US" altLang="zh-TW" dirty="0" smtClean="0"/>
          </a:p>
          <a:p>
            <a:pPr marL="342900" lvl="1" indent="-342900">
              <a:buFont typeface="Arial" panose="020B0604020202020204" pitchFamily="34" charset="0"/>
              <a:buChar char="•"/>
            </a:pPr>
            <a:endParaRPr lang="en-US" altLang="zh-TW" dirty="0"/>
          </a:p>
          <a:p>
            <a:pPr marL="342900" lvl="1" indent="-342900">
              <a:buFont typeface="Arial" panose="020B0604020202020204" pitchFamily="34" charset="0"/>
              <a:buChar char="•"/>
            </a:pPr>
            <a:endParaRPr lang="en-US" altLang="zh-TW" dirty="0" smtClean="0"/>
          </a:p>
        </p:txBody>
      </p:sp>
      <p:sp>
        <p:nvSpPr>
          <p:cNvPr id="2" name="投影片編號版面配置區 1"/>
          <p:cNvSpPr>
            <a:spLocks noGrp="1"/>
          </p:cNvSpPr>
          <p:nvPr>
            <p:ph type="sldNum" sz="quarter" idx="12"/>
          </p:nvPr>
        </p:nvSpPr>
        <p:spPr/>
        <p:txBody>
          <a:bodyPr/>
          <a:lstStyle/>
          <a:p>
            <a:fld id="{F3414D5C-90D7-452C-A87F-A2B5F4E679B5}" type="slidenum">
              <a:rPr lang="zh-TW" altLang="en-US" smtClean="0"/>
              <a:pPr/>
              <a:t>58</a:t>
            </a:fld>
            <a:endParaRPr lang="en-US" altLang="zh-TW"/>
          </a:p>
        </p:txBody>
      </p:sp>
      <p:sp>
        <p:nvSpPr>
          <p:cNvPr id="7" name="標題 16"/>
          <p:cNvSpPr txBox="1">
            <a:spLocks/>
          </p:cNvSpPr>
          <p:nvPr/>
        </p:nvSpPr>
        <p:spPr bwMode="auto">
          <a:xfrm>
            <a:off x="479125" y="476672"/>
            <a:ext cx="8207675" cy="5472608"/>
          </a:xfrm>
          <a:prstGeom prst="rect">
            <a:avLst/>
          </a:prstGeom>
          <a:noFill/>
          <a:ln w="9525">
            <a:noFill/>
            <a:miter lim="800000"/>
            <a:headEnd/>
            <a:tailEnd/>
          </a:ln>
        </p:spPr>
        <p:txBody>
          <a:bodyPr/>
          <a:lstStyle/>
          <a:p>
            <a:pPr>
              <a:spcBef>
                <a:spcPts val="600"/>
              </a:spcBef>
              <a:buFont typeface="Wingdings" pitchFamily="2" charset="2"/>
              <a:buChar char="Ø"/>
              <a:defRPr/>
            </a:pPr>
            <a:r>
              <a:rPr kumimoji="0" lang="zh-TW" altLang="en-US" sz="3600" b="1" dirty="0" smtClean="0">
                <a:solidFill>
                  <a:srgbClr val="C00000"/>
                </a:solidFill>
                <a:latin typeface="微軟正黑體" pitchFamily="34" charset="-120"/>
                <a:ea typeface="微軟正黑體" pitchFamily="34" charset="-120"/>
              </a:rPr>
              <a:t>輔導訪視</a:t>
            </a:r>
            <a:endParaRPr kumimoji="0" lang="en-US" altLang="zh-TW" sz="3600" b="1" dirty="0" smtClean="0">
              <a:solidFill>
                <a:srgbClr val="C00000"/>
              </a:solidFill>
              <a:latin typeface="微軟正黑體" pitchFamily="34" charset="-120"/>
              <a:ea typeface="微軟正黑體" pitchFamily="34" charset="-120"/>
            </a:endParaRPr>
          </a:p>
          <a:p>
            <a:pPr marL="895350" indent="-539750" algn="just">
              <a:spcBef>
                <a:spcPct val="20000"/>
              </a:spcBef>
              <a:buFont typeface="+mj-ea"/>
              <a:buAutoNum type="ea1ChtPeriod"/>
              <a:defRPr/>
            </a:pPr>
            <a:r>
              <a:rPr lang="en-US" altLang="zh-TW" sz="2400" dirty="0" smtClean="0">
                <a:latin typeface="標楷體" pitchFamily="65" charset="-120"/>
                <a:ea typeface="標楷體" pitchFamily="65" charset="-120"/>
                <a:cs typeface="Times New Roman" pitchFamily="18" charset="0"/>
              </a:rPr>
              <a:t>1092</a:t>
            </a:r>
            <a:r>
              <a:rPr lang="zh-TW" altLang="en-US" sz="2400" dirty="0" smtClean="0">
                <a:latin typeface="標楷體" pitchFamily="65" charset="-120"/>
                <a:ea typeface="標楷體" pitchFamily="65" charset="-120"/>
                <a:cs typeface="Times New Roman" pitchFamily="18" charset="0"/>
              </a:rPr>
              <a:t>學期導師訪視人次統計如下表</a:t>
            </a:r>
            <a:r>
              <a:rPr lang="en-US" altLang="zh-TW" sz="2400" dirty="0" smtClean="0">
                <a:latin typeface="標楷體" pitchFamily="65" charset="-120"/>
                <a:ea typeface="標楷體" pitchFamily="65" charset="-120"/>
                <a:cs typeface="Times New Roman" pitchFamily="18" charset="0"/>
              </a:rPr>
              <a:t>(</a:t>
            </a:r>
            <a:r>
              <a:rPr lang="zh-TW" altLang="en-US" sz="2400" dirty="0" smtClean="0">
                <a:latin typeface="標楷體" pitchFamily="65" charset="-120"/>
                <a:ea typeface="標楷體" pitchFamily="65" charset="-120"/>
                <a:cs typeface="Times New Roman" pitchFamily="18" charset="0"/>
              </a:rPr>
              <a:t>統計至</a:t>
            </a:r>
            <a:r>
              <a:rPr lang="en-US" altLang="zh-TW" sz="2400" dirty="0" smtClean="0">
                <a:latin typeface="標楷體" pitchFamily="65" charset="-120"/>
                <a:ea typeface="標楷體" pitchFamily="65" charset="-120"/>
                <a:cs typeface="Times New Roman" pitchFamily="18" charset="0"/>
              </a:rPr>
              <a:t>110.07.30)</a:t>
            </a:r>
            <a:r>
              <a:rPr lang="zh-TW" altLang="en-US" sz="2400" dirty="0" smtClean="0">
                <a:latin typeface="標楷體" pitchFamily="65" charset="-120"/>
                <a:ea typeface="標楷體" pitchFamily="65" charset="-120"/>
                <a:cs typeface="Times New Roman" pitchFamily="18" charset="0"/>
              </a:rPr>
              <a:t>：</a:t>
            </a:r>
            <a:endParaRPr lang="en-US" altLang="zh-TW" sz="2400" dirty="0" smtClean="0">
              <a:latin typeface="標楷體" pitchFamily="65" charset="-120"/>
              <a:ea typeface="標楷體" pitchFamily="65" charset="-120"/>
              <a:cs typeface="Times New Roman" pitchFamily="18" charset="0"/>
            </a:endParaRPr>
          </a:p>
          <a:p>
            <a:pPr marL="895350" indent="-539750" algn="just">
              <a:spcBef>
                <a:spcPct val="20000"/>
              </a:spcBef>
              <a:buFont typeface="+mj-ea"/>
              <a:buAutoNum type="ea1ChtPeriod"/>
              <a:defRPr/>
            </a:pPr>
            <a:endParaRPr lang="en-US" altLang="zh-TW" sz="2400" dirty="0" smtClean="0">
              <a:solidFill>
                <a:prstClr val="black"/>
              </a:solidFill>
              <a:latin typeface="標楷體" pitchFamily="65" charset="-120"/>
              <a:ea typeface="標楷體" pitchFamily="65" charset="-120"/>
              <a:cs typeface="Times New Roman" pitchFamily="18" charset="0"/>
            </a:endParaRPr>
          </a:p>
          <a:p>
            <a:pPr marL="895350" indent="-539750" algn="just">
              <a:spcBef>
                <a:spcPct val="20000"/>
              </a:spcBef>
              <a:buFont typeface="+mj-ea"/>
              <a:buAutoNum type="ea1ChtPeriod"/>
              <a:defRPr/>
            </a:pPr>
            <a:endParaRPr lang="en-US" altLang="zh-TW" sz="2400" dirty="0">
              <a:solidFill>
                <a:prstClr val="black"/>
              </a:solidFill>
              <a:latin typeface="標楷體" pitchFamily="65" charset="-120"/>
              <a:ea typeface="標楷體" pitchFamily="65" charset="-120"/>
              <a:cs typeface="Times New Roman" pitchFamily="18" charset="0"/>
            </a:endParaRPr>
          </a:p>
          <a:p>
            <a:pPr marL="895350" indent="-539750" algn="just">
              <a:spcBef>
                <a:spcPct val="20000"/>
              </a:spcBef>
              <a:buFont typeface="+mj-ea"/>
              <a:buAutoNum type="ea1ChtPeriod"/>
              <a:defRPr/>
            </a:pPr>
            <a:endParaRPr lang="en-US" altLang="zh-TW" sz="2400" dirty="0" smtClean="0">
              <a:solidFill>
                <a:prstClr val="black"/>
              </a:solidFill>
              <a:latin typeface="標楷體" pitchFamily="65" charset="-120"/>
              <a:ea typeface="標楷體" pitchFamily="65" charset="-120"/>
              <a:cs typeface="Times New Roman" pitchFamily="18" charset="0"/>
            </a:endParaRPr>
          </a:p>
          <a:p>
            <a:pPr marL="895350" indent="-539750" algn="just">
              <a:spcBef>
                <a:spcPct val="20000"/>
              </a:spcBef>
              <a:buFont typeface="+mj-ea"/>
              <a:buAutoNum type="ea1ChtPeriod"/>
              <a:defRPr/>
            </a:pPr>
            <a:endParaRPr lang="en-US" altLang="zh-TW" sz="2400" dirty="0">
              <a:solidFill>
                <a:prstClr val="black"/>
              </a:solidFill>
              <a:latin typeface="標楷體" pitchFamily="65" charset="-120"/>
              <a:ea typeface="標楷體" pitchFamily="65" charset="-120"/>
              <a:cs typeface="Times New Roman" pitchFamily="18" charset="0"/>
            </a:endParaRPr>
          </a:p>
          <a:p>
            <a:pPr marL="895350" indent="-539750" algn="just">
              <a:spcBef>
                <a:spcPct val="20000"/>
              </a:spcBef>
              <a:buFont typeface="+mj-ea"/>
              <a:buAutoNum type="ea1ChtPeriod"/>
              <a:defRPr/>
            </a:pPr>
            <a:endParaRPr lang="en-US" altLang="zh-TW" sz="2400" dirty="0" smtClean="0">
              <a:solidFill>
                <a:prstClr val="black"/>
              </a:solidFill>
              <a:latin typeface="標楷體" pitchFamily="65" charset="-120"/>
              <a:ea typeface="標楷體" pitchFamily="65" charset="-120"/>
              <a:cs typeface="Times New Roman" pitchFamily="18" charset="0"/>
            </a:endParaRPr>
          </a:p>
          <a:p>
            <a:pPr marL="895350" indent="-539750" algn="just">
              <a:spcBef>
                <a:spcPct val="20000"/>
              </a:spcBef>
              <a:buFont typeface="+mj-ea"/>
              <a:buAutoNum type="ea1ChtPeriod"/>
              <a:defRPr/>
            </a:pPr>
            <a:endParaRPr lang="en-US" altLang="zh-TW" sz="2400" dirty="0">
              <a:solidFill>
                <a:prstClr val="black"/>
              </a:solidFill>
              <a:latin typeface="標楷體" pitchFamily="65" charset="-120"/>
              <a:ea typeface="標楷體" pitchFamily="65" charset="-120"/>
              <a:cs typeface="Times New Roman" pitchFamily="18" charset="0"/>
            </a:endParaRPr>
          </a:p>
          <a:p>
            <a:pPr marL="895350" indent="-539750" algn="just">
              <a:spcBef>
                <a:spcPct val="20000"/>
              </a:spcBef>
              <a:buFont typeface="+mj-ea"/>
              <a:buAutoNum type="ea1ChtPeriod"/>
              <a:defRPr/>
            </a:pPr>
            <a:endParaRPr lang="en-US" altLang="zh-TW" sz="2400" dirty="0" smtClean="0">
              <a:solidFill>
                <a:prstClr val="black"/>
              </a:solidFill>
              <a:latin typeface="標楷體" pitchFamily="65" charset="-120"/>
              <a:ea typeface="標楷體" pitchFamily="65" charset="-120"/>
              <a:cs typeface="Times New Roman" pitchFamily="18" charset="0"/>
            </a:endParaRPr>
          </a:p>
          <a:p>
            <a:pPr marL="895350" indent="-539750" algn="just">
              <a:spcBef>
                <a:spcPct val="20000"/>
              </a:spcBef>
              <a:buFont typeface="+mj-ea"/>
              <a:buAutoNum type="ea1ChtPeriod"/>
              <a:defRPr/>
            </a:pPr>
            <a:r>
              <a:rPr lang="zh-TW" altLang="en-US" sz="2400" dirty="0">
                <a:solidFill>
                  <a:prstClr val="black"/>
                </a:solidFill>
                <a:latin typeface="標楷體" pitchFamily="65" charset="-120"/>
                <a:ea typeface="標楷體" pitchFamily="65" charset="-120"/>
                <a:cs typeface="Times New Roman" pitchFamily="18" charset="0"/>
              </a:rPr>
              <a:t>導師完成線上登錄時間為</a:t>
            </a:r>
            <a:r>
              <a:rPr lang="en-US" altLang="zh-TW" sz="2400" dirty="0">
                <a:solidFill>
                  <a:prstClr val="black"/>
                </a:solidFill>
                <a:latin typeface="標楷體" pitchFamily="65" charset="-120"/>
                <a:ea typeface="標楷體" pitchFamily="65" charset="-120"/>
                <a:cs typeface="Times New Roman" pitchFamily="18" charset="0"/>
              </a:rPr>
              <a:t>110.11.8</a:t>
            </a:r>
            <a:r>
              <a:rPr lang="zh-TW" altLang="en-US" sz="2400" dirty="0">
                <a:solidFill>
                  <a:prstClr val="black"/>
                </a:solidFill>
                <a:latin typeface="標楷體" pitchFamily="65" charset="-120"/>
                <a:ea typeface="標楷體" pitchFamily="65" charset="-120"/>
                <a:cs typeface="Times New Roman" pitchFamily="18" charset="0"/>
              </a:rPr>
              <a:t>日前，請導師儘速完成，以利四項評量成績計算。</a:t>
            </a:r>
            <a:endParaRPr lang="en-US" altLang="zh-TW" sz="2400" dirty="0">
              <a:solidFill>
                <a:prstClr val="black"/>
              </a:solidFill>
              <a:latin typeface="標楷體" pitchFamily="65" charset="-120"/>
              <a:ea typeface="標楷體" pitchFamily="65" charset="-120"/>
              <a:cs typeface="Times New Roman" pitchFamily="18" charset="0"/>
            </a:endParaRPr>
          </a:p>
          <a:p>
            <a:pPr marL="895350" indent="-539750" algn="just">
              <a:spcBef>
                <a:spcPct val="20000"/>
              </a:spcBef>
              <a:buFont typeface="+mj-ea"/>
              <a:buAutoNum type="ea1ChtPeriod"/>
              <a:defRPr/>
            </a:pPr>
            <a:endParaRPr lang="en-US" altLang="zh-TW" sz="2400" dirty="0" smtClean="0">
              <a:solidFill>
                <a:prstClr val="black"/>
              </a:solidFill>
              <a:latin typeface="標楷體" pitchFamily="65" charset="-120"/>
              <a:ea typeface="標楷體" pitchFamily="65" charset="-120"/>
              <a:cs typeface="Times New Roman" pitchFamily="18" charset="0"/>
            </a:endParaRPr>
          </a:p>
        </p:txBody>
      </p:sp>
      <p:graphicFrame>
        <p:nvGraphicFramePr>
          <p:cNvPr id="3" name="表格 2"/>
          <p:cNvGraphicFramePr>
            <a:graphicFrameLocks noGrp="1"/>
          </p:cNvGraphicFramePr>
          <p:nvPr>
            <p:extLst/>
          </p:nvPr>
        </p:nvGraphicFramePr>
        <p:xfrm>
          <a:off x="1043608" y="1944947"/>
          <a:ext cx="7560840" cy="2924212"/>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xmlns="" val="20000"/>
                    </a:ext>
                  </a:extLst>
                </a:gridCol>
                <a:gridCol w="1584176">
                  <a:extLst>
                    <a:ext uri="{9D8B030D-6E8A-4147-A177-3AD203B41FA5}">
                      <a16:colId xmlns:a16="http://schemas.microsoft.com/office/drawing/2014/main" xmlns="" val="20001"/>
                    </a:ext>
                  </a:extLst>
                </a:gridCol>
                <a:gridCol w="1512168">
                  <a:extLst>
                    <a:ext uri="{9D8B030D-6E8A-4147-A177-3AD203B41FA5}">
                      <a16:colId xmlns:a16="http://schemas.microsoft.com/office/drawing/2014/main" xmlns="" val="20002"/>
                    </a:ext>
                  </a:extLst>
                </a:gridCol>
                <a:gridCol w="987147">
                  <a:extLst>
                    <a:ext uri="{9D8B030D-6E8A-4147-A177-3AD203B41FA5}">
                      <a16:colId xmlns:a16="http://schemas.microsoft.com/office/drawing/2014/main" xmlns="" val="20003"/>
                    </a:ext>
                  </a:extLst>
                </a:gridCol>
                <a:gridCol w="1101085">
                  <a:extLst>
                    <a:ext uri="{9D8B030D-6E8A-4147-A177-3AD203B41FA5}">
                      <a16:colId xmlns:a16="http://schemas.microsoft.com/office/drawing/2014/main" xmlns="" val="20004"/>
                    </a:ext>
                  </a:extLst>
                </a:gridCol>
              </a:tblGrid>
              <a:tr h="618747">
                <a:tc>
                  <a:txBody>
                    <a:bodyPr/>
                    <a:lstStyle/>
                    <a:p>
                      <a:pPr algn="ctr"/>
                      <a:r>
                        <a:rPr lang="zh-TW" altLang="en-US" sz="2400" dirty="0" smtClean="0">
                          <a:latin typeface="標楷體" panose="03000509000000000000" pitchFamily="65" charset="-120"/>
                          <a:ea typeface="標楷體" panose="03000509000000000000" pitchFamily="65" charset="-120"/>
                        </a:rPr>
                        <a:t>訪視人員</a:t>
                      </a:r>
                      <a:endParaRPr lang="zh-TW" altLang="en-US" sz="2400" dirty="0">
                        <a:latin typeface="標楷體" panose="03000509000000000000" pitchFamily="65" charset="-120"/>
                        <a:ea typeface="標楷體" panose="03000509000000000000" pitchFamily="65" charset="-120"/>
                      </a:endParaRPr>
                    </a:p>
                  </a:txBody>
                  <a:tcPr/>
                </a:tc>
                <a:tc>
                  <a:txBody>
                    <a:bodyPr/>
                    <a:lstStyle/>
                    <a:p>
                      <a:pPr algn="ctr"/>
                      <a:r>
                        <a:rPr lang="zh-TW" altLang="en-US" sz="2400" dirty="0" smtClean="0">
                          <a:latin typeface="標楷體" panose="03000509000000000000" pitchFamily="65" charset="-120"/>
                          <a:ea typeface="標楷體" panose="03000509000000000000" pitchFamily="65" charset="-120"/>
                        </a:rPr>
                        <a:t>電話訪談</a:t>
                      </a:r>
                      <a:endParaRPr lang="zh-TW" altLang="en-US" sz="2400" dirty="0">
                        <a:latin typeface="標楷體" panose="03000509000000000000" pitchFamily="65" charset="-120"/>
                        <a:ea typeface="標楷體" panose="03000509000000000000" pitchFamily="65" charset="-120"/>
                      </a:endParaRPr>
                    </a:p>
                  </a:txBody>
                  <a:tcPr/>
                </a:tc>
                <a:tc>
                  <a:txBody>
                    <a:bodyPr/>
                    <a:lstStyle/>
                    <a:p>
                      <a:pPr algn="ctr"/>
                      <a:r>
                        <a:rPr lang="zh-TW" altLang="en-US" sz="2400" dirty="0" smtClean="0">
                          <a:latin typeface="標楷體" panose="03000509000000000000" pitchFamily="65" charset="-120"/>
                          <a:ea typeface="標楷體" panose="03000509000000000000" pitchFamily="65" charset="-120"/>
                        </a:rPr>
                        <a:t>實地訪視</a:t>
                      </a:r>
                      <a:endParaRPr lang="zh-TW" altLang="en-US" sz="2400" dirty="0">
                        <a:latin typeface="標楷體" panose="03000509000000000000" pitchFamily="65" charset="-120"/>
                        <a:ea typeface="標楷體" panose="03000509000000000000" pitchFamily="65" charset="-120"/>
                      </a:endParaRPr>
                    </a:p>
                  </a:txBody>
                  <a:tcPr/>
                </a:tc>
                <a:tc>
                  <a:txBody>
                    <a:bodyPr/>
                    <a:lstStyle/>
                    <a:p>
                      <a:pPr algn="ctr"/>
                      <a:r>
                        <a:rPr lang="zh-TW" altLang="en-US" sz="2400" dirty="0" smtClean="0">
                          <a:latin typeface="標楷體" panose="03000509000000000000" pitchFamily="65" charset="-120"/>
                          <a:ea typeface="標楷體" panose="03000509000000000000" pitchFamily="65" charset="-120"/>
                        </a:rPr>
                        <a:t>小計</a:t>
                      </a:r>
                      <a:endParaRPr lang="zh-TW" altLang="en-US" sz="2400" dirty="0">
                        <a:latin typeface="標楷體" panose="03000509000000000000" pitchFamily="65" charset="-120"/>
                        <a:ea typeface="標楷體" panose="03000509000000000000" pitchFamily="65" charset="-120"/>
                      </a:endParaRPr>
                    </a:p>
                  </a:txBody>
                  <a:tcPr/>
                </a:tc>
                <a:tc>
                  <a:txBody>
                    <a:bodyPr/>
                    <a:lstStyle/>
                    <a:p>
                      <a:pPr algn="ctr"/>
                      <a:r>
                        <a:rPr lang="zh-TW" altLang="en-US" sz="2400" dirty="0" smtClean="0">
                          <a:latin typeface="標楷體" panose="03000509000000000000" pitchFamily="65" charset="-120"/>
                          <a:ea typeface="標楷體" panose="03000509000000000000" pitchFamily="65" charset="-120"/>
                        </a:rPr>
                        <a:t>總計</a:t>
                      </a:r>
                      <a:endParaRPr lang="zh-TW" altLang="en-US" sz="24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xmlns="" val="10000"/>
                  </a:ext>
                </a:extLst>
              </a:tr>
              <a:tr h="618747">
                <a:tc>
                  <a:txBody>
                    <a:bodyPr/>
                    <a:lstStyle/>
                    <a:p>
                      <a:pPr algn="ctr"/>
                      <a:r>
                        <a:rPr lang="zh-TW" altLang="en-US" sz="2400" dirty="0" smtClean="0">
                          <a:solidFill>
                            <a:schemeClr val="tx1"/>
                          </a:solidFill>
                          <a:latin typeface="標楷體" panose="03000509000000000000" pitchFamily="65" charset="-120"/>
                          <a:ea typeface="標楷體" panose="03000509000000000000" pitchFamily="65" charset="-120"/>
                        </a:rPr>
                        <a:t>導師</a:t>
                      </a:r>
                      <a:endParaRPr lang="zh-TW" altLang="en-US" sz="24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3702</a:t>
                      </a:r>
                    </a:p>
                  </a:txBody>
                  <a:tcPr anchor="ctr"/>
                </a:tc>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779</a:t>
                      </a:r>
                      <a:endParaRPr lang="zh-TW" altLang="en-US" sz="24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4481</a:t>
                      </a:r>
                      <a:endParaRPr lang="zh-TW" altLang="en-US" sz="2400" dirty="0">
                        <a:solidFill>
                          <a:schemeClr val="tx1"/>
                        </a:solidFill>
                        <a:latin typeface="標楷體" panose="03000509000000000000" pitchFamily="65" charset="-120"/>
                        <a:ea typeface="標楷體" panose="03000509000000000000" pitchFamily="65" charset="-120"/>
                      </a:endParaRPr>
                    </a:p>
                  </a:txBody>
                  <a:tcPr anchor="ctr"/>
                </a:tc>
                <a:tc rowSpan="2">
                  <a:txBody>
                    <a:bodyPr/>
                    <a:lstStyle/>
                    <a:p>
                      <a:pPr algn="ctr"/>
                      <a:r>
                        <a:rPr lang="en-US" altLang="zh-TW" sz="2400" dirty="0" smtClean="0">
                          <a:solidFill>
                            <a:schemeClr val="tx1"/>
                          </a:solidFill>
                          <a:latin typeface="標楷體" panose="03000509000000000000" pitchFamily="65" charset="-120"/>
                          <a:ea typeface="標楷體" panose="03000509000000000000" pitchFamily="65" charset="-120"/>
                        </a:rPr>
                        <a:t>4672</a:t>
                      </a:r>
                      <a:endParaRPr lang="zh-TW" altLang="en-US" sz="2400" dirty="0">
                        <a:solidFill>
                          <a:schemeClr val="tx1"/>
                        </a:solidFill>
                        <a:latin typeface="標楷體" panose="03000509000000000000" pitchFamily="65" charset="-120"/>
                        <a:ea typeface="標楷體" panose="03000509000000000000" pitchFamily="65" charset="-120"/>
                      </a:endParaRPr>
                    </a:p>
                  </a:txBody>
                  <a:tcPr anchor="ctr"/>
                </a:tc>
                <a:extLst>
                  <a:ext uri="{0D108BD9-81ED-4DB2-BD59-A6C34878D82A}">
                    <a16:rowId xmlns:a16="http://schemas.microsoft.com/office/drawing/2014/main" xmlns="" val="10001"/>
                  </a:ext>
                </a:extLst>
              </a:tr>
              <a:tr h="618747">
                <a:tc>
                  <a:txBody>
                    <a:bodyPr/>
                    <a:lstStyle/>
                    <a:p>
                      <a:pPr algn="ctr"/>
                      <a:r>
                        <a:rPr lang="zh-TW" altLang="en-US" sz="2400" dirty="0" smtClean="0">
                          <a:solidFill>
                            <a:schemeClr val="tx1"/>
                          </a:solidFill>
                          <a:latin typeface="標楷體" panose="03000509000000000000" pitchFamily="65" charset="-120"/>
                          <a:ea typeface="標楷體" panose="03000509000000000000" pitchFamily="65" charset="-120"/>
                        </a:rPr>
                        <a:t>教官、校安人員</a:t>
                      </a:r>
                      <a:endParaRPr lang="zh-TW" altLang="en-US" sz="24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0</a:t>
                      </a:r>
                      <a:endParaRPr lang="zh-TW" altLang="en-US" sz="24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191</a:t>
                      </a:r>
                      <a:endParaRPr lang="zh-TW" altLang="en-US" sz="2400" dirty="0">
                        <a:solidFill>
                          <a:schemeClr val="tx1"/>
                        </a:solidFill>
                        <a:latin typeface="標楷體" panose="03000509000000000000" pitchFamily="65" charset="-120"/>
                        <a:ea typeface="標楷體" panose="03000509000000000000" pitchFamily="65" charset="-120"/>
                      </a:endParaRPr>
                    </a:p>
                  </a:txBody>
                  <a:tcPr anchor="ctr"/>
                </a:tc>
                <a:tc>
                  <a:txBody>
                    <a:bodyPr/>
                    <a:lstStyle/>
                    <a:p>
                      <a:pPr algn="ctr"/>
                      <a:r>
                        <a:rPr lang="en-US" altLang="zh-TW" sz="2400" dirty="0">
                          <a:solidFill>
                            <a:schemeClr val="tx1"/>
                          </a:solidFill>
                          <a:latin typeface="標楷體" panose="03000509000000000000" pitchFamily="65" charset="-120"/>
                          <a:ea typeface="標楷體" panose="03000509000000000000" pitchFamily="65" charset="-120"/>
                        </a:rPr>
                        <a:t>191</a:t>
                      </a:r>
                      <a:endParaRPr lang="zh-TW" altLang="en-US" sz="2400" dirty="0">
                        <a:solidFill>
                          <a:schemeClr val="tx1"/>
                        </a:solidFill>
                        <a:latin typeface="標楷體" panose="03000509000000000000" pitchFamily="65" charset="-120"/>
                        <a:ea typeface="標楷體" panose="03000509000000000000" pitchFamily="65" charset="-120"/>
                      </a:endParaRPr>
                    </a:p>
                  </a:txBody>
                  <a:tcPr anchor="ctr"/>
                </a:tc>
                <a:tc vMerge="1">
                  <a:txBody>
                    <a:bodyPr/>
                    <a:lstStyle/>
                    <a:p>
                      <a:endParaRPr lang="zh-TW" altLang="en-US" dirty="0"/>
                    </a:p>
                  </a:txBody>
                  <a:tcPr/>
                </a:tc>
                <a:extLst>
                  <a:ext uri="{0D108BD9-81ED-4DB2-BD59-A6C34878D82A}">
                    <a16:rowId xmlns:a16="http://schemas.microsoft.com/office/drawing/2014/main" xmlns="" val="10002"/>
                  </a:ext>
                </a:extLst>
              </a:tr>
              <a:tr h="1067971">
                <a:tc gridSpan="5">
                  <a:txBody>
                    <a:bodyPr/>
                    <a:lstStyle/>
                    <a:p>
                      <a:pPr marL="285750" indent="-285750">
                        <a:buFont typeface="Wingdings" panose="05000000000000000000" pitchFamily="2" charset="2"/>
                        <a:buChar char="u"/>
                      </a:pPr>
                      <a:r>
                        <a:rPr lang="zh-TW" altLang="en-US" sz="2400" dirty="0" smtClean="0">
                          <a:solidFill>
                            <a:schemeClr val="tx1"/>
                          </a:solidFill>
                          <a:latin typeface="標楷體" panose="03000509000000000000" pitchFamily="65" charset="-120"/>
                          <a:ea typeface="標楷體" panose="03000509000000000000" pitchFamily="65" charset="-120"/>
                        </a:rPr>
                        <a:t>須追蹤改善件數計</a:t>
                      </a:r>
                      <a:r>
                        <a:rPr lang="en-US" altLang="zh-TW" sz="2400" dirty="0" smtClean="0">
                          <a:solidFill>
                            <a:schemeClr val="tx1"/>
                          </a:solidFill>
                          <a:latin typeface="標楷體" panose="03000509000000000000" pitchFamily="65" charset="-120"/>
                          <a:ea typeface="標楷體" panose="03000509000000000000" pitchFamily="65" charset="-120"/>
                        </a:rPr>
                        <a:t>30</a:t>
                      </a:r>
                      <a:r>
                        <a:rPr lang="zh-TW" altLang="en-US" sz="2400" dirty="0" smtClean="0">
                          <a:solidFill>
                            <a:schemeClr val="tx1"/>
                          </a:solidFill>
                          <a:latin typeface="標楷體" panose="03000509000000000000" pitchFamily="65" charset="-120"/>
                          <a:ea typeface="標楷體" panose="03000509000000000000" pitchFamily="65" charset="-120"/>
                        </a:rPr>
                        <a:t>件，目前已追蹤共</a:t>
                      </a:r>
                      <a:r>
                        <a:rPr lang="en-US" altLang="zh-TW" sz="2400" dirty="0" smtClean="0">
                          <a:solidFill>
                            <a:schemeClr val="tx1"/>
                          </a:solidFill>
                          <a:latin typeface="標楷體" panose="03000509000000000000" pitchFamily="65" charset="-120"/>
                          <a:ea typeface="標楷體" panose="03000509000000000000" pitchFamily="65" charset="-120"/>
                        </a:rPr>
                        <a:t>30</a:t>
                      </a:r>
                      <a:r>
                        <a:rPr lang="zh-TW" altLang="en-US" sz="2400" dirty="0" smtClean="0">
                          <a:solidFill>
                            <a:schemeClr val="tx1"/>
                          </a:solidFill>
                          <a:latin typeface="標楷體" panose="03000509000000000000" pitchFamily="65" charset="-120"/>
                          <a:ea typeface="標楷體" panose="03000509000000000000" pitchFamily="65" charset="-120"/>
                        </a:rPr>
                        <a:t>件，持續追蹤預計</a:t>
                      </a:r>
                      <a:r>
                        <a:rPr lang="en-US" altLang="zh-TW" sz="2400" dirty="0" smtClean="0">
                          <a:solidFill>
                            <a:schemeClr val="tx1"/>
                          </a:solidFill>
                          <a:latin typeface="標楷體" panose="03000509000000000000" pitchFamily="65" charset="-120"/>
                          <a:ea typeface="標楷體" panose="03000509000000000000" pitchFamily="65" charset="-120"/>
                        </a:rPr>
                        <a:t>110</a:t>
                      </a:r>
                      <a:r>
                        <a:rPr lang="zh-TW" altLang="en-US" sz="2400" dirty="0" smtClean="0">
                          <a:solidFill>
                            <a:schemeClr val="tx1"/>
                          </a:solidFill>
                          <a:latin typeface="標楷體" panose="03000509000000000000" pitchFamily="65" charset="-120"/>
                          <a:ea typeface="標楷體" panose="03000509000000000000" pitchFamily="65" charset="-120"/>
                        </a:rPr>
                        <a:t>年</a:t>
                      </a:r>
                      <a:r>
                        <a:rPr lang="en-US" altLang="zh-TW" sz="2400" dirty="0" smtClean="0">
                          <a:solidFill>
                            <a:schemeClr val="tx1"/>
                          </a:solidFill>
                          <a:latin typeface="標楷體" panose="03000509000000000000" pitchFamily="65" charset="-120"/>
                          <a:ea typeface="標楷體" panose="03000509000000000000" pitchFamily="65" charset="-120"/>
                        </a:rPr>
                        <a:t>10</a:t>
                      </a:r>
                      <a:r>
                        <a:rPr lang="zh-TW" altLang="en-US" sz="2400" dirty="0" smtClean="0">
                          <a:solidFill>
                            <a:schemeClr val="tx1"/>
                          </a:solidFill>
                          <a:latin typeface="標楷體" panose="03000509000000000000" pitchFamily="65" charset="-120"/>
                          <a:ea typeface="標楷體" panose="03000509000000000000" pitchFamily="65" charset="-120"/>
                        </a:rPr>
                        <a:t>月底前完成改善。</a:t>
                      </a:r>
                      <a:endParaRPr lang="zh-TW" altLang="en-US" sz="2400" dirty="0">
                        <a:solidFill>
                          <a:schemeClr val="tx1"/>
                        </a:solidFill>
                        <a:latin typeface="標楷體" panose="03000509000000000000" pitchFamily="65" charset="-120"/>
                        <a:ea typeface="標楷體" panose="03000509000000000000" pitchFamily="65" charset="-120"/>
                      </a:endParaRPr>
                    </a:p>
                  </a:txBody>
                  <a:tcPr anchor="ct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7806657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557353"/>
            <a:ext cx="9144000" cy="1938992"/>
          </a:xfrm>
          <a:prstGeom prst="rect">
            <a:avLst/>
          </a:prstGeom>
          <a:noFill/>
        </p:spPr>
        <p:txBody>
          <a:bodyPr wrap="square" lIns="91440" tIns="45720" rIns="91440" bIns="45720">
            <a:spAutoFit/>
            <a:scene3d>
              <a:camera prst="orthographicFront"/>
              <a:lightRig rig="harsh" dir="t"/>
            </a:scene3d>
            <a:sp3d extrusionH="57150" prstMaterial="matte">
              <a:bevelT w="63500" h="12700" prst="coolSlant"/>
              <a:contourClr>
                <a:schemeClr val="bg1">
                  <a:lumMod val="65000"/>
                </a:schemeClr>
              </a:contourClr>
            </a:sp3d>
          </a:bodyPr>
          <a:lstStyle/>
          <a:p>
            <a:pPr algn="ctr"/>
            <a:r>
              <a:rPr lang="zh-TW" altLang="en-US" sz="6000" b="1" cap="none" spc="0" dirty="0" smtClean="0">
                <a:ln/>
                <a:solidFill>
                  <a:schemeClr val="accent2">
                    <a:lumMod val="75000"/>
                  </a:schemeClr>
                </a:solidFill>
                <a:effectLst/>
                <a:latin typeface="標楷體" panose="03000509000000000000" pitchFamily="65" charset="-120"/>
                <a:ea typeface="標楷體" panose="03000509000000000000" pitchFamily="65" charset="-120"/>
              </a:rPr>
              <a:t>職涯發展暨校友服務中心</a:t>
            </a:r>
            <a:r>
              <a:rPr lang="en-US" altLang="zh-TW" sz="6000" b="1" cap="none" spc="0" dirty="0" smtClean="0">
                <a:ln/>
                <a:solidFill>
                  <a:schemeClr val="accent2">
                    <a:lumMod val="75000"/>
                  </a:schemeClr>
                </a:solidFill>
                <a:effectLst/>
                <a:latin typeface="標楷體" panose="03000509000000000000" pitchFamily="65" charset="-120"/>
                <a:ea typeface="標楷體" panose="03000509000000000000" pitchFamily="65" charset="-120"/>
              </a:rPr>
              <a:t/>
            </a:r>
            <a:br>
              <a:rPr lang="en-US" altLang="zh-TW" sz="6000" b="1" cap="none" spc="0" dirty="0" smtClean="0">
                <a:ln/>
                <a:solidFill>
                  <a:schemeClr val="accent2">
                    <a:lumMod val="75000"/>
                  </a:schemeClr>
                </a:solidFill>
                <a:effectLst/>
                <a:latin typeface="標楷體" panose="03000509000000000000" pitchFamily="65" charset="-120"/>
                <a:ea typeface="標楷體" panose="03000509000000000000" pitchFamily="65" charset="-120"/>
              </a:rPr>
            </a:br>
            <a:r>
              <a:rPr lang="zh-TW" altLang="en-US" sz="6000" b="1" cap="none" spc="0" dirty="0" smtClean="0">
                <a:ln/>
                <a:solidFill>
                  <a:schemeClr val="accent2">
                    <a:lumMod val="75000"/>
                  </a:schemeClr>
                </a:solidFill>
                <a:effectLst/>
                <a:latin typeface="標楷體" panose="03000509000000000000" pitchFamily="65" charset="-120"/>
                <a:ea typeface="標楷體" panose="03000509000000000000" pitchFamily="65" charset="-120"/>
              </a:rPr>
              <a:t>業務報告</a:t>
            </a:r>
            <a:endParaRPr lang="zh-TW" altLang="en-US" sz="6000" b="1" cap="none" spc="0" dirty="0">
              <a:ln/>
              <a:solidFill>
                <a:schemeClr val="accent2">
                  <a:lumMod val="75000"/>
                </a:schemeClr>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328440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695668" y="682176"/>
            <a:ext cx="8136904" cy="511256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zh-TW" altLang="en-US" sz="2400" b="1" dirty="0" smtClean="0">
                <a:solidFill>
                  <a:schemeClr val="tx2"/>
                </a:solidFill>
                <a:latin typeface="標楷體" panose="03000509000000000000" pitchFamily="65" charset="-120"/>
                <a:ea typeface="標楷體" panose="03000509000000000000" pitchFamily="65" charset="-120"/>
              </a:rPr>
              <a:t>三、無</a:t>
            </a:r>
            <a:r>
              <a:rPr lang="zh-TW" altLang="en-US" sz="2400" b="1" dirty="0">
                <a:solidFill>
                  <a:schemeClr val="tx2"/>
                </a:solidFill>
                <a:latin typeface="標楷體" pitchFamily="65" charset="-120"/>
                <a:ea typeface="標楷體" pitchFamily="65" charset="-120"/>
              </a:rPr>
              <a:t>菸校園宣導</a:t>
            </a:r>
          </a:p>
          <a:p>
            <a:pPr>
              <a:buNone/>
            </a:pPr>
            <a:r>
              <a:rPr lang="en-US" altLang="zh-TW" sz="2400" b="1" dirty="0" smtClean="0">
                <a:solidFill>
                  <a:schemeClr val="tx2"/>
                </a:solidFill>
                <a:latin typeface="標楷體" pitchFamily="65" charset="-120"/>
                <a:ea typeface="標楷體" pitchFamily="65" charset="-120"/>
              </a:rPr>
              <a:t>(</a:t>
            </a:r>
            <a:r>
              <a:rPr lang="zh-TW" altLang="en-US" sz="2400" b="1" dirty="0" smtClean="0">
                <a:solidFill>
                  <a:schemeClr val="tx2"/>
                </a:solidFill>
                <a:latin typeface="標楷體" pitchFamily="65" charset="-120"/>
                <a:ea typeface="標楷體" pitchFamily="65" charset="-120"/>
              </a:rPr>
              <a:t>一</a:t>
            </a:r>
            <a:r>
              <a:rPr lang="en-US" altLang="zh-TW" sz="2400" b="1" dirty="0" smtClean="0">
                <a:solidFill>
                  <a:schemeClr val="tx2"/>
                </a:solidFill>
                <a:latin typeface="標楷體" pitchFamily="65" charset="-120"/>
                <a:ea typeface="標楷體" pitchFamily="65" charset="-120"/>
              </a:rPr>
              <a:t>)</a:t>
            </a:r>
            <a:r>
              <a:rPr lang="zh-TW" altLang="en-US" sz="2400" b="1" dirty="0" smtClean="0">
                <a:solidFill>
                  <a:schemeClr val="tx2"/>
                </a:solidFill>
                <a:latin typeface="標楷體" pitchFamily="65" charset="-120"/>
                <a:ea typeface="標楷體" pitchFamily="65" charset="-120"/>
              </a:rPr>
              <a:t>本校</a:t>
            </a:r>
            <a:r>
              <a:rPr lang="zh-TW" altLang="en-US" sz="2400" b="1" dirty="0">
                <a:solidFill>
                  <a:schemeClr val="tx2"/>
                </a:solidFill>
                <a:latin typeface="標楷體" pitchFamily="65" charset="-120"/>
                <a:ea typeface="標楷體" pitchFamily="65" charset="-120"/>
              </a:rPr>
              <a:t>各場所自</a:t>
            </a:r>
            <a:r>
              <a:rPr lang="zh-TW" altLang="en-US" sz="2400" b="1" dirty="0" smtClean="0">
                <a:solidFill>
                  <a:schemeClr val="tx2"/>
                </a:solidFill>
                <a:latin typeface="標楷體" pitchFamily="65" charset="-120"/>
                <a:ea typeface="標楷體" pitchFamily="65" charset="-120"/>
              </a:rPr>
              <a:t>民國</a:t>
            </a:r>
            <a:r>
              <a:rPr lang="en-US" altLang="zh-TW" sz="2400" b="1" dirty="0" smtClean="0">
                <a:solidFill>
                  <a:schemeClr val="tx2"/>
                </a:solidFill>
                <a:latin typeface="標楷體" pitchFamily="65" charset="-120"/>
                <a:ea typeface="標楷體" pitchFamily="65" charset="-120"/>
              </a:rPr>
              <a:t>103</a:t>
            </a:r>
            <a:r>
              <a:rPr lang="zh-TW" altLang="en-US" sz="2400" b="1" dirty="0" smtClean="0">
                <a:solidFill>
                  <a:schemeClr val="tx2"/>
                </a:solidFill>
                <a:latin typeface="標楷體" pitchFamily="65" charset="-120"/>
                <a:ea typeface="標楷體" pitchFamily="65" charset="-120"/>
              </a:rPr>
              <a:t>年</a:t>
            </a:r>
            <a:r>
              <a:rPr lang="en-US" altLang="zh-TW" sz="2400" b="1" dirty="0" smtClean="0">
                <a:solidFill>
                  <a:schemeClr val="tx2"/>
                </a:solidFill>
                <a:latin typeface="標楷體" pitchFamily="65" charset="-120"/>
                <a:ea typeface="標楷體" pitchFamily="65" charset="-120"/>
              </a:rPr>
              <a:t>1</a:t>
            </a:r>
            <a:r>
              <a:rPr lang="zh-TW" altLang="en-US" sz="2400" b="1" dirty="0" smtClean="0">
                <a:solidFill>
                  <a:schemeClr val="tx2"/>
                </a:solidFill>
                <a:latin typeface="標楷體" pitchFamily="65" charset="-120"/>
                <a:ea typeface="標楷體" pitchFamily="65" charset="-120"/>
              </a:rPr>
              <a:t>月</a:t>
            </a:r>
            <a:r>
              <a:rPr lang="en-US" altLang="zh-TW" sz="2400" b="1" dirty="0" smtClean="0">
                <a:solidFill>
                  <a:schemeClr val="tx2"/>
                </a:solidFill>
                <a:latin typeface="標楷體" pitchFamily="65" charset="-120"/>
                <a:ea typeface="標楷體" pitchFamily="65" charset="-120"/>
              </a:rPr>
              <a:t>1</a:t>
            </a:r>
            <a:r>
              <a:rPr lang="zh-TW" altLang="en-US" sz="2400" b="1" dirty="0" smtClean="0">
                <a:solidFill>
                  <a:schemeClr val="tx2"/>
                </a:solidFill>
                <a:latin typeface="標楷體" pitchFamily="65" charset="-120"/>
                <a:ea typeface="標楷體" pitchFamily="65" charset="-120"/>
              </a:rPr>
              <a:t>日</a:t>
            </a:r>
            <a:r>
              <a:rPr lang="zh-TW" altLang="en-US" sz="2400" b="1" dirty="0">
                <a:solidFill>
                  <a:schemeClr val="tx2"/>
                </a:solidFill>
                <a:latin typeface="標楷體" pitchFamily="65" charset="-120"/>
                <a:ea typeface="標楷體" pitchFamily="65" charset="-120"/>
              </a:rPr>
              <a:t>起，一律禁菸，請各</a:t>
            </a:r>
            <a:r>
              <a:rPr lang="zh-TW" altLang="en-US" sz="2400" b="1" dirty="0" smtClean="0">
                <a:solidFill>
                  <a:schemeClr val="tx2"/>
                </a:solidFill>
                <a:latin typeface="標楷體" pitchFamily="65" charset="-120"/>
                <a:ea typeface="標楷體" pitchFamily="65" charset="-120"/>
              </a:rPr>
              <a:t>單 </a:t>
            </a:r>
            <a:endParaRPr lang="en-US" altLang="zh-TW" sz="2400" b="1" dirty="0" smtClean="0">
              <a:solidFill>
                <a:schemeClr val="tx2"/>
              </a:solidFill>
              <a:latin typeface="標楷體" pitchFamily="65" charset="-120"/>
              <a:ea typeface="標楷體" pitchFamily="65" charset="-120"/>
            </a:endParaRPr>
          </a:p>
          <a:p>
            <a:pPr marL="0" lvl="0" indent="0" eaLnBrk="1" hangingPunct="1">
              <a:spcBef>
                <a:spcPct val="0"/>
              </a:spcBef>
              <a:buNone/>
            </a:pPr>
            <a:r>
              <a:rPr lang="zh-TW" altLang="en-US" sz="2400" b="1" dirty="0">
                <a:solidFill>
                  <a:schemeClr val="tx2"/>
                </a:solidFill>
                <a:latin typeface="標楷體" pitchFamily="65" charset="-120"/>
                <a:ea typeface="標楷體" pitchFamily="65" charset="-120"/>
              </a:rPr>
              <a:t> </a:t>
            </a:r>
            <a:r>
              <a:rPr lang="zh-TW" altLang="en-US" sz="2400" b="1" dirty="0" smtClean="0">
                <a:solidFill>
                  <a:schemeClr val="tx2"/>
                </a:solidFill>
                <a:latin typeface="標楷體" pitchFamily="65" charset="-120"/>
                <a:ea typeface="標楷體" pitchFamily="65" charset="-120"/>
              </a:rPr>
              <a:t>   協助</a:t>
            </a:r>
            <a:r>
              <a:rPr lang="zh-TW" altLang="en-US" sz="2400" b="1" dirty="0">
                <a:solidFill>
                  <a:schemeClr val="tx2"/>
                </a:solidFill>
                <a:latin typeface="標楷體" pitchFamily="65" charset="-120"/>
                <a:ea typeface="標楷體" pitchFamily="65" charset="-120"/>
              </a:rPr>
              <a:t>校園菸害防制工作</a:t>
            </a:r>
            <a:r>
              <a:rPr lang="zh-TW" altLang="en-US" sz="2400" b="1" dirty="0" smtClean="0">
                <a:solidFill>
                  <a:schemeClr val="tx2"/>
                </a:solidFill>
                <a:latin typeface="標楷體" pitchFamily="65" charset="-120"/>
                <a:ea typeface="標楷體" pitchFamily="65" charset="-120"/>
              </a:rPr>
              <a:t>，</a:t>
            </a:r>
            <a:r>
              <a:rPr lang="zh-TW" altLang="en-US" sz="2400" b="1" dirty="0">
                <a:solidFill>
                  <a:srgbClr val="1F497D"/>
                </a:solidFill>
                <a:latin typeface="標楷體" pitchFamily="65" charset="-120"/>
                <a:ea typeface="標楷體" pitchFamily="65" charset="-120"/>
              </a:rPr>
              <a:t>如發現教職員工生違規校園吸</a:t>
            </a:r>
            <a:endParaRPr lang="en-US" altLang="zh-TW" sz="2400" b="1" dirty="0">
              <a:solidFill>
                <a:srgbClr val="1F497D"/>
              </a:solidFill>
              <a:latin typeface="標楷體" pitchFamily="65" charset="-120"/>
              <a:ea typeface="標楷體" pitchFamily="65" charset="-120"/>
            </a:endParaRPr>
          </a:p>
          <a:p>
            <a:pPr marL="0" lvl="0" indent="0" eaLnBrk="1" hangingPunct="1">
              <a:spcBef>
                <a:spcPct val="0"/>
              </a:spcBef>
              <a:buNone/>
            </a:pPr>
            <a:r>
              <a:rPr lang="zh-TW" altLang="en-US" sz="2400" b="1" dirty="0">
                <a:solidFill>
                  <a:srgbClr val="1F497D"/>
                </a:solidFill>
                <a:latin typeface="標楷體" pitchFamily="65" charset="-120"/>
                <a:ea typeface="標楷體" pitchFamily="65" charset="-120"/>
              </a:rPr>
              <a:t>    菸，請立即予以制止，校安中心亦編組校內巡查人員進</a:t>
            </a:r>
            <a:endParaRPr lang="en-US" altLang="zh-TW" sz="2400" b="1" dirty="0">
              <a:solidFill>
                <a:srgbClr val="1F497D"/>
              </a:solidFill>
              <a:latin typeface="標楷體" pitchFamily="65" charset="-120"/>
              <a:ea typeface="標楷體" pitchFamily="65" charset="-120"/>
            </a:endParaRPr>
          </a:p>
          <a:p>
            <a:pPr marL="0" lvl="0" indent="0" eaLnBrk="1" hangingPunct="1">
              <a:spcBef>
                <a:spcPct val="0"/>
              </a:spcBef>
              <a:buNone/>
            </a:pPr>
            <a:r>
              <a:rPr lang="zh-TW" altLang="en-US" sz="2400" b="1" dirty="0">
                <a:solidFill>
                  <a:srgbClr val="1F497D"/>
                </a:solidFill>
                <a:latin typeface="標楷體" pitchFamily="65" charset="-120"/>
                <a:ea typeface="標楷體" pitchFamily="65" charset="-120"/>
              </a:rPr>
              <a:t>    行校安巡查工作</a:t>
            </a:r>
            <a:r>
              <a:rPr lang="zh-TW" altLang="en-US" sz="2400" b="1" dirty="0" smtClean="0">
                <a:solidFill>
                  <a:schemeClr val="tx2"/>
                </a:solidFill>
                <a:latin typeface="標楷體" pitchFamily="65" charset="-120"/>
                <a:ea typeface="標楷體" pitchFamily="65" charset="-120"/>
              </a:rPr>
              <a:t>。</a:t>
            </a:r>
            <a:endParaRPr lang="zh-TW" altLang="en-US" sz="2400" b="1" dirty="0">
              <a:solidFill>
                <a:schemeClr val="tx2"/>
              </a:solidFill>
              <a:latin typeface="標楷體" pitchFamily="65" charset="-120"/>
              <a:ea typeface="標楷體" pitchFamily="65" charset="-120"/>
            </a:endParaRPr>
          </a:p>
          <a:p>
            <a:pPr>
              <a:buNone/>
            </a:pPr>
            <a:r>
              <a:rPr lang="en-US" altLang="zh-TW" sz="2400" b="1" dirty="0" smtClean="0">
                <a:solidFill>
                  <a:schemeClr val="tx2"/>
                </a:solidFill>
                <a:latin typeface="標楷體" pitchFamily="65" charset="-120"/>
                <a:ea typeface="標楷體" pitchFamily="65" charset="-120"/>
              </a:rPr>
              <a:t>(</a:t>
            </a:r>
            <a:r>
              <a:rPr lang="zh-TW" altLang="en-US" sz="2400" b="1" dirty="0" smtClean="0">
                <a:solidFill>
                  <a:schemeClr val="tx2"/>
                </a:solidFill>
                <a:latin typeface="標楷體" pitchFamily="65" charset="-120"/>
                <a:ea typeface="標楷體" pitchFamily="65" charset="-120"/>
              </a:rPr>
              <a:t>二</a:t>
            </a:r>
            <a:r>
              <a:rPr lang="en-US" altLang="zh-TW" sz="2400" b="1" dirty="0" smtClean="0">
                <a:solidFill>
                  <a:schemeClr val="tx2"/>
                </a:solidFill>
                <a:latin typeface="標楷體" pitchFamily="65" charset="-120"/>
                <a:ea typeface="標楷體" pitchFamily="65" charset="-120"/>
              </a:rPr>
              <a:t>)</a:t>
            </a:r>
            <a:r>
              <a:rPr lang="zh-TW" altLang="en-US" sz="2400" b="1" dirty="0" smtClean="0">
                <a:solidFill>
                  <a:schemeClr val="tx2"/>
                </a:solidFill>
                <a:latin typeface="標楷體" pitchFamily="65" charset="-120"/>
                <a:ea typeface="標楷體" pitchFamily="65" charset="-120"/>
              </a:rPr>
              <a:t>電子菸對</a:t>
            </a:r>
            <a:r>
              <a:rPr lang="zh-TW" altLang="en-US" sz="2400" b="1" dirty="0">
                <a:solidFill>
                  <a:schemeClr val="tx2"/>
                </a:solidFill>
                <a:latin typeface="標楷體" pitchFamily="65" charset="-120"/>
                <a:ea typeface="標楷體" pitchFamily="65" charset="-120"/>
              </a:rPr>
              <a:t>人體肺部、呼吸道和肝臟造成損害</a:t>
            </a:r>
            <a:r>
              <a:rPr lang="zh-TW" altLang="en-US" sz="2400" b="1" dirty="0" smtClean="0">
                <a:solidFill>
                  <a:schemeClr val="tx2"/>
                </a:solidFill>
                <a:latin typeface="標楷體" pitchFamily="65" charset="-120"/>
                <a:ea typeface="標楷體" pitchFamily="65" charset="-120"/>
              </a:rPr>
              <a:t>，亦可能有</a:t>
            </a:r>
            <a:endParaRPr lang="en-US" altLang="zh-TW" sz="2400" b="1" dirty="0" smtClean="0">
              <a:solidFill>
                <a:schemeClr val="tx2"/>
              </a:solidFill>
              <a:latin typeface="標楷體" pitchFamily="65" charset="-120"/>
              <a:ea typeface="標楷體" pitchFamily="65" charset="-120"/>
            </a:endParaRPr>
          </a:p>
          <a:p>
            <a:pPr>
              <a:buNone/>
            </a:pPr>
            <a:r>
              <a:rPr lang="zh-TW" altLang="en-US" sz="2400" b="1" dirty="0">
                <a:solidFill>
                  <a:schemeClr val="tx2"/>
                </a:solidFill>
                <a:latin typeface="標楷體" pitchFamily="65" charset="-120"/>
                <a:ea typeface="標楷體" pitchFamily="65" charset="-120"/>
              </a:rPr>
              <a:t> </a:t>
            </a:r>
            <a:r>
              <a:rPr lang="zh-TW" altLang="en-US" sz="2400" b="1" dirty="0" smtClean="0">
                <a:solidFill>
                  <a:schemeClr val="tx2"/>
                </a:solidFill>
                <a:latin typeface="標楷體" pitchFamily="65" charset="-120"/>
                <a:ea typeface="標楷體" pitchFamily="65" charset="-120"/>
              </a:rPr>
              <a:t>   致命</a:t>
            </a:r>
            <a:r>
              <a:rPr lang="zh-TW" altLang="en-US" sz="2400" b="1" dirty="0">
                <a:solidFill>
                  <a:schemeClr val="tx2"/>
                </a:solidFill>
                <a:latin typeface="標楷體" pitchFamily="65" charset="-120"/>
                <a:ea typeface="標楷體" pitchFamily="65" charset="-120"/>
              </a:rPr>
              <a:t>危險，也可能傷害旁人健康</a:t>
            </a:r>
            <a:r>
              <a:rPr lang="zh-TW" altLang="en-US" sz="2400" b="1" dirty="0" smtClean="0">
                <a:solidFill>
                  <a:schemeClr val="tx2"/>
                </a:solidFill>
                <a:latin typeface="標楷體" pitchFamily="65" charset="-120"/>
                <a:ea typeface="標楷體" pitchFamily="65" charset="-120"/>
              </a:rPr>
              <a:t>。</a:t>
            </a:r>
            <a:endParaRPr lang="zh-TW" altLang="en-US" sz="2400" b="1" dirty="0">
              <a:solidFill>
                <a:schemeClr val="tx2"/>
              </a:solidFill>
              <a:latin typeface="標楷體" pitchFamily="65" charset="-120"/>
              <a:ea typeface="標楷體" pitchFamily="65" charset="-120"/>
            </a:endParaRPr>
          </a:p>
        </p:txBody>
      </p:sp>
      <p:sp>
        <p:nvSpPr>
          <p:cNvPr id="7" name="矩形 6"/>
          <p:cNvSpPr/>
          <p:nvPr/>
        </p:nvSpPr>
        <p:spPr>
          <a:xfrm>
            <a:off x="35496" y="169476"/>
            <a:ext cx="3236784" cy="523220"/>
          </a:xfrm>
          <a:prstGeom prst="rect">
            <a:avLst/>
          </a:prstGeom>
        </p:spPr>
        <p:txBody>
          <a:bodyPr wrap="none">
            <a:spAutoFit/>
          </a:bodyPr>
          <a:lstStyle/>
          <a:p>
            <a:r>
              <a:rPr lang="zh-TW" altLang="en-US" sz="2800" dirty="0">
                <a:solidFill>
                  <a:srgbClr val="FF0000"/>
                </a:solidFill>
                <a:latin typeface="標楷體" pitchFamily="65" charset="-120"/>
                <a:ea typeface="標楷體" pitchFamily="65" charset="-120"/>
              </a:rPr>
              <a:t>壹、重要事項宣導</a:t>
            </a:r>
            <a:r>
              <a:rPr lang="en-US" altLang="zh-TW" sz="2800" dirty="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pic>
        <p:nvPicPr>
          <p:cNvPr id="5" name="Picture 3" descr="圖片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4788" y="3140968"/>
            <a:ext cx="2399660" cy="32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5781" y="3717032"/>
            <a:ext cx="3338339" cy="225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7113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827583" y="1628800"/>
          <a:ext cx="6364899" cy="3122581"/>
        </p:xfrm>
        <a:graphic>
          <a:graphicData uri="http://schemas.openxmlformats.org/drawingml/2006/table">
            <a:tbl>
              <a:tblPr firstRow="1" firstCol="1" bandRow="1">
                <a:tableStyleId>{5C22544A-7EE6-4342-B048-85BDC9FD1C3A}</a:tableStyleId>
              </a:tblPr>
              <a:tblGrid>
                <a:gridCol w="1175634"/>
                <a:gridCol w="2829677"/>
                <a:gridCol w="2359588"/>
              </a:tblGrid>
              <a:tr h="446083">
                <a:tc>
                  <a:txBody>
                    <a:bodyPr/>
                    <a:lstStyle/>
                    <a:p>
                      <a:pPr algn="ctr">
                        <a:spcAft>
                          <a:spcPts val="0"/>
                        </a:spcAft>
                      </a:pPr>
                      <a:r>
                        <a:rPr lang="zh-TW" sz="2000" b="1" kern="100" dirty="0">
                          <a:effectLst/>
                          <a:latin typeface="微軟正黑體" panose="020B0604030504040204" pitchFamily="34" charset="-120"/>
                          <a:ea typeface="微軟正黑體" panose="020B0604030504040204" pitchFamily="34" charset="-120"/>
                        </a:rPr>
                        <a:t>施測對象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zh-TW" sz="2000" b="1" kern="100" dirty="0">
                          <a:effectLst/>
                          <a:latin typeface="微軟正黑體" panose="020B0604030504040204" pitchFamily="34" charset="-120"/>
                          <a:ea typeface="微軟正黑體" panose="020B0604030504040204" pitchFamily="34" charset="-120"/>
                        </a:rPr>
                        <a:t>施測項目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zh-TW" sz="2000" b="1" kern="100">
                          <a:effectLst/>
                          <a:latin typeface="微軟正黑體" panose="020B0604030504040204" pitchFamily="34" charset="-120"/>
                          <a:ea typeface="微軟正黑體" panose="020B0604030504040204" pitchFamily="34" charset="-120"/>
                        </a:rPr>
                        <a:t>施測方式</a:t>
                      </a:r>
                      <a:endParaRPr lang="zh-TW" sz="20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r>
              <a:tr h="892166">
                <a:tc>
                  <a:txBody>
                    <a:bodyPr/>
                    <a:lstStyle/>
                    <a:p>
                      <a:pPr algn="ctr">
                        <a:spcAft>
                          <a:spcPts val="0"/>
                        </a:spcAft>
                      </a:pPr>
                      <a:r>
                        <a:rPr lang="zh-TW" sz="2000" b="1" kern="100">
                          <a:effectLst/>
                          <a:latin typeface="微軟正黑體" panose="020B0604030504040204" pitchFamily="34" charset="-120"/>
                          <a:ea typeface="微軟正黑體" panose="020B0604030504040204" pitchFamily="34" charset="-120"/>
                        </a:rPr>
                        <a:t>大一</a:t>
                      </a:r>
                      <a:endParaRPr lang="zh-TW" sz="20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en-US" sz="1600" b="1" kern="100" dirty="0">
                          <a:effectLst/>
                          <a:latin typeface="微軟正黑體" panose="020B0604030504040204" pitchFamily="34" charset="-120"/>
                          <a:ea typeface="微軟正黑體" panose="020B0604030504040204" pitchFamily="34" charset="-120"/>
                        </a:rPr>
                        <a:t>1.</a:t>
                      </a:r>
                      <a:r>
                        <a:rPr lang="zh-TW" sz="1600" b="1" kern="100" dirty="0">
                          <a:effectLst/>
                          <a:latin typeface="微軟正黑體" panose="020B0604030504040204" pitchFamily="34" charset="-120"/>
                          <a:ea typeface="微軟正黑體" panose="020B0604030504040204" pitchFamily="34" charset="-120"/>
                        </a:rPr>
                        <a:t>職業興趣探索</a:t>
                      </a:r>
                    </a:p>
                    <a:p>
                      <a:pPr>
                        <a:spcAft>
                          <a:spcPts val="0"/>
                        </a:spcAft>
                      </a:pPr>
                      <a:r>
                        <a:rPr lang="en-US" sz="1600" b="1" kern="100" dirty="0">
                          <a:effectLst/>
                          <a:latin typeface="微軟正黑體" panose="020B0604030504040204" pitchFamily="34" charset="-120"/>
                          <a:ea typeface="微軟正黑體" panose="020B0604030504040204" pitchFamily="34" charset="-120"/>
                        </a:rPr>
                        <a:t>2.</a:t>
                      </a:r>
                      <a:r>
                        <a:rPr lang="zh-TW" sz="1600" b="1" kern="100" dirty="0">
                          <a:effectLst/>
                          <a:latin typeface="微軟正黑體" panose="020B0604030504040204" pitchFamily="34" charset="-120"/>
                          <a:ea typeface="微軟正黑體" panose="020B0604030504040204" pitchFamily="34" charset="-120"/>
                        </a:rPr>
                        <a:t>職能診斷</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職場共通職能</a:t>
                      </a:r>
                      <a:r>
                        <a:rPr lang="en-US" sz="1600" b="1" kern="100" dirty="0">
                          <a:effectLst/>
                          <a:latin typeface="微軟正黑體" panose="020B0604030504040204" pitchFamily="34" charset="-120"/>
                          <a:ea typeface="微軟正黑體" panose="020B0604030504040204" pitchFamily="34" charset="-120"/>
                        </a:rPr>
                        <a:t>)</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zh-TW" altLang="zh-TW" sz="1600" b="1" kern="100" dirty="0" smtClean="0">
                          <a:effectLst/>
                          <a:latin typeface="微軟正黑體" panose="020B0604030504040204" pitchFamily="34" charset="-120"/>
                          <a:ea typeface="微軟正黑體" panose="020B0604030504040204" pitchFamily="34" charset="-120"/>
                        </a:rPr>
                        <a:t>全班學生自行上網施測</a:t>
                      </a:r>
                      <a:endParaRPr lang="zh-TW" alt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r>
              <a:tr h="446083">
                <a:tc>
                  <a:txBody>
                    <a:bodyPr/>
                    <a:lstStyle/>
                    <a:p>
                      <a:pPr algn="ctr">
                        <a:spcAft>
                          <a:spcPts val="0"/>
                        </a:spcAft>
                      </a:pPr>
                      <a:r>
                        <a:rPr lang="zh-TW" sz="2000" b="1" kern="100">
                          <a:effectLst/>
                          <a:latin typeface="微軟正黑體" panose="020B0604030504040204" pitchFamily="34" charset="-120"/>
                          <a:ea typeface="微軟正黑體" panose="020B0604030504040204" pitchFamily="34" charset="-120"/>
                        </a:rPr>
                        <a:t>大三</a:t>
                      </a:r>
                      <a:endParaRPr lang="zh-TW" sz="20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zh-TW" sz="1600" b="1" kern="100" dirty="0">
                          <a:effectLst/>
                          <a:latin typeface="微軟正黑體" panose="020B0604030504040204" pitchFamily="34" charset="-120"/>
                          <a:ea typeface="微軟正黑體" panose="020B0604030504040204" pitchFamily="34" charset="-120"/>
                        </a:rPr>
                        <a:t>職能診斷</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專業職能</a:t>
                      </a:r>
                      <a:r>
                        <a:rPr lang="en-US" sz="1600" b="1" kern="100" dirty="0">
                          <a:effectLst/>
                          <a:latin typeface="微軟正黑體" panose="020B0604030504040204" pitchFamily="34" charset="-120"/>
                          <a:ea typeface="微軟正黑體" panose="020B0604030504040204" pitchFamily="34" charset="-120"/>
                        </a:rPr>
                        <a:t>)</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每班抽樣</a:t>
                      </a:r>
                      <a:r>
                        <a:rPr lang="en-US" sz="1600" b="1" kern="100" dirty="0">
                          <a:effectLst/>
                          <a:latin typeface="微軟正黑體" panose="020B0604030504040204" pitchFamily="34" charset="-120"/>
                          <a:ea typeface="微軟正黑體" panose="020B0604030504040204" pitchFamily="34" charset="-120"/>
                        </a:rPr>
                        <a:t>25</a:t>
                      </a:r>
                      <a:r>
                        <a:rPr lang="zh-TW" sz="1600" b="1" kern="100" dirty="0">
                          <a:effectLst/>
                          <a:latin typeface="微軟正黑體" panose="020B0604030504040204" pitchFamily="34" charset="-120"/>
                          <a:ea typeface="微軟正黑體" panose="020B0604030504040204" pitchFamily="34" charset="-120"/>
                        </a:rPr>
                        <a:t>名施測</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r>
              <a:tr h="1338249">
                <a:tc>
                  <a:txBody>
                    <a:bodyPr/>
                    <a:lstStyle/>
                    <a:p>
                      <a:pPr algn="ctr">
                        <a:spcAft>
                          <a:spcPts val="0"/>
                        </a:spcAft>
                      </a:pPr>
                      <a:r>
                        <a:rPr lang="zh-TW" sz="2000" b="1" kern="100">
                          <a:effectLst/>
                          <a:latin typeface="微軟正黑體" panose="020B0604030504040204" pitchFamily="34" charset="-120"/>
                          <a:ea typeface="微軟正黑體" panose="020B0604030504040204" pitchFamily="34" charset="-120"/>
                        </a:rPr>
                        <a:t>大四</a:t>
                      </a:r>
                      <a:endParaRPr lang="zh-TW" sz="20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spcAft>
                          <a:spcPts val="0"/>
                        </a:spcAft>
                      </a:pPr>
                      <a:r>
                        <a:rPr lang="en-US" sz="1600" b="1" kern="100" dirty="0">
                          <a:effectLst/>
                          <a:latin typeface="微軟正黑體" panose="020B0604030504040204" pitchFamily="34" charset="-120"/>
                          <a:ea typeface="微軟正黑體" panose="020B0604030504040204" pitchFamily="34" charset="-120"/>
                        </a:rPr>
                        <a:t>1.</a:t>
                      </a:r>
                      <a:r>
                        <a:rPr lang="zh-TW" sz="1600" b="1" kern="100" dirty="0">
                          <a:effectLst/>
                          <a:latin typeface="微軟正黑體" panose="020B0604030504040204" pitchFamily="34" charset="-120"/>
                          <a:ea typeface="微軟正黑體" panose="020B0604030504040204" pitchFamily="34" charset="-120"/>
                        </a:rPr>
                        <a:t>職業興趣探索</a:t>
                      </a:r>
                    </a:p>
                    <a:p>
                      <a:pPr>
                        <a:spcAft>
                          <a:spcPts val="0"/>
                        </a:spcAft>
                      </a:pPr>
                      <a:r>
                        <a:rPr lang="en-US" sz="1600" b="1" kern="100" dirty="0">
                          <a:effectLst/>
                          <a:latin typeface="微軟正黑體" panose="020B0604030504040204" pitchFamily="34" charset="-120"/>
                          <a:ea typeface="微軟正黑體" panose="020B0604030504040204" pitchFamily="34" charset="-120"/>
                        </a:rPr>
                        <a:t>2.</a:t>
                      </a:r>
                      <a:r>
                        <a:rPr lang="zh-TW" sz="1600" b="1" kern="100" dirty="0">
                          <a:effectLst/>
                          <a:latin typeface="微軟正黑體" panose="020B0604030504040204" pitchFamily="34" charset="-120"/>
                          <a:ea typeface="微軟正黑體" panose="020B0604030504040204" pitchFamily="34" charset="-120"/>
                        </a:rPr>
                        <a:t>職能診斷</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職場共通職能</a:t>
                      </a:r>
                      <a:r>
                        <a:rPr lang="en-US" sz="1600" b="1" kern="100" dirty="0">
                          <a:effectLst/>
                          <a:latin typeface="微軟正黑體" panose="020B0604030504040204" pitchFamily="34" charset="-120"/>
                          <a:ea typeface="微軟正黑體" panose="020B0604030504040204" pitchFamily="34" charset="-120"/>
                        </a:rPr>
                        <a:t>)</a:t>
                      </a:r>
                      <a:endParaRPr lang="zh-TW" sz="1600" b="1" kern="100" dirty="0">
                        <a:effectLst/>
                        <a:latin typeface="微軟正黑體" panose="020B0604030504040204" pitchFamily="34" charset="-120"/>
                        <a:ea typeface="微軟正黑體" panose="020B0604030504040204" pitchFamily="34" charset="-120"/>
                      </a:endParaRPr>
                    </a:p>
                    <a:p>
                      <a:pPr>
                        <a:spcAft>
                          <a:spcPts val="0"/>
                        </a:spcAft>
                      </a:pPr>
                      <a:r>
                        <a:rPr lang="en-US" sz="1600" b="1" kern="100" dirty="0">
                          <a:effectLst/>
                          <a:latin typeface="微軟正黑體" panose="020B0604030504040204" pitchFamily="34" charset="-120"/>
                          <a:ea typeface="微軟正黑體" panose="020B0604030504040204" pitchFamily="34" charset="-120"/>
                        </a:rPr>
                        <a:t>3.</a:t>
                      </a:r>
                      <a:r>
                        <a:rPr lang="zh-TW" sz="1600" b="1" kern="100" dirty="0">
                          <a:effectLst/>
                          <a:latin typeface="微軟正黑體" panose="020B0604030504040204" pitchFamily="34" charset="-120"/>
                          <a:ea typeface="微軟正黑體" panose="020B0604030504040204" pitchFamily="34" charset="-120"/>
                        </a:rPr>
                        <a:t>職能診斷</a:t>
                      </a:r>
                      <a:r>
                        <a:rPr lang="en-US" sz="1600" b="1" kern="100" dirty="0">
                          <a:effectLst/>
                          <a:latin typeface="微軟正黑體" panose="020B0604030504040204" pitchFamily="34" charset="-120"/>
                          <a:ea typeface="微軟正黑體" panose="020B0604030504040204" pitchFamily="34" charset="-120"/>
                        </a:rPr>
                        <a:t>(</a:t>
                      </a:r>
                      <a:r>
                        <a:rPr lang="zh-TW" sz="1600" b="1" kern="100" dirty="0">
                          <a:effectLst/>
                          <a:latin typeface="微軟正黑體" panose="020B0604030504040204" pitchFamily="34" charset="-120"/>
                          <a:ea typeface="微軟正黑體" panose="020B0604030504040204" pitchFamily="34" charset="-120"/>
                        </a:rPr>
                        <a:t>專業職能</a:t>
                      </a:r>
                      <a:r>
                        <a:rPr lang="en-US" sz="1600" b="1" kern="100" dirty="0">
                          <a:effectLst/>
                          <a:latin typeface="微軟正黑體" panose="020B0604030504040204" pitchFamily="34" charset="-120"/>
                          <a:ea typeface="微軟正黑體" panose="020B0604030504040204" pitchFamily="34" charset="-120"/>
                        </a:rPr>
                        <a:t>)</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rPr>
                        <a:t>全班學生自行上網施測</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r>
            </a:tbl>
          </a:graphicData>
        </a:graphic>
      </p:graphicFrame>
      <p:sp>
        <p:nvSpPr>
          <p:cNvPr id="3" name="Rectangle 1"/>
          <p:cNvSpPr>
            <a:spLocks noChangeArrowheads="1"/>
          </p:cNvSpPr>
          <p:nvPr/>
        </p:nvSpPr>
        <p:spPr bwMode="auto">
          <a:xfrm>
            <a:off x="179512" y="425792"/>
            <a:ext cx="9894746"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defTabSz="914400" eaLnBrk="0" latinLnBrk="0" hangingPunct="0">
              <a:lnSpc>
                <a:spcPct val="100000"/>
              </a:lnSpc>
              <a:spcBef>
                <a:spcPts val="600"/>
              </a:spcBef>
              <a:buClrTx/>
              <a:buSzTx/>
              <a:buFont typeface="Wingdings" pitchFamily="2" charset="2"/>
              <a:buChar char="Ø"/>
              <a:tabLst/>
              <a:defRPr/>
            </a:pPr>
            <a:r>
              <a:rPr lang="zh-TW" altLang="zh-TW" sz="2700" b="1" dirty="0">
                <a:solidFill>
                  <a:srgbClr val="C00000"/>
                </a:solidFill>
                <a:latin typeface="微軟正黑體" panose="020B0604030504040204" pitchFamily="34" charset="-120"/>
                <a:ea typeface="微軟正黑體" panose="020B0604030504040204" pitchFamily="34" charset="-120"/>
                <a:cs typeface="+mj-cs"/>
              </a:rPr>
              <a:t>「</a:t>
            </a:r>
            <a:r>
              <a:rPr lang="en-US" altLang="zh-TW" sz="2700" b="1" dirty="0">
                <a:solidFill>
                  <a:srgbClr val="C00000"/>
                </a:solidFill>
                <a:latin typeface="微軟正黑體" panose="020B0604030504040204" pitchFamily="34" charset="-120"/>
                <a:ea typeface="微軟正黑體" panose="020B0604030504040204" pitchFamily="34" charset="-120"/>
                <a:cs typeface="+mj-cs"/>
              </a:rPr>
              <a:t>UCAN</a:t>
            </a:r>
            <a:r>
              <a:rPr lang="zh-TW" altLang="en-US" sz="2700" b="1" dirty="0">
                <a:solidFill>
                  <a:srgbClr val="C00000"/>
                </a:solidFill>
                <a:latin typeface="微軟正黑體" panose="020B0604030504040204" pitchFamily="34" charset="-120"/>
                <a:ea typeface="微軟正黑體" panose="020B0604030504040204" pitchFamily="34" charset="-120"/>
                <a:cs typeface="+mj-cs"/>
              </a:rPr>
              <a:t>大專校院就業職能平台」施測：</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施測網址：</a:t>
            </a:r>
            <a:r>
              <a:rPr kumimoji="0" lang="en-US" altLang="zh-TW" sz="20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https://ucan.moe.edu.tw/Account/Login.aspx</a:t>
            </a:r>
            <a:endParaRPr kumimoji="0" lang="en-US" altLang="zh-TW" sz="20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TW" sz="1800" b="0" i="0" u="none" strike="noStrike" cap="none" normalizeH="0" baseline="0" dirty="0" smtClean="0">
              <a:ln>
                <a:noFill/>
              </a:ln>
              <a:solidFill>
                <a:schemeClr val="tx1"/>
              </a:solidFill>
              <a:effectLst/>
              <a:latin typeface="Arial" panose="020B0604020202020204" pitchFamily="34" charset="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483" y="3933056"/>
            <a:ext cx="1656184" cy="1672263"/>
          </a:xfrm>
          <a:prstGeom prst="rect">
            <a:avLst/>
          </a:prstGeom>
        </p:spPr>
      </p:pic>
      <p:sp>
        <p:nvSpPr>
          <p:cNvPr id="5" name="橢圓形圖說文字 4"/>
          <p:cNvSpPr/>
          <p:nvPr/>
        </p:nvSpPr>
        <p:spPr>
          <a:xfrm>
            <a:off x="7308304" y="2924944"/>
            <a:ext cx="1656184" cy="936104"/>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zh-TW" dirty="0"/>
              <a:t>掃描 </a:t>
            </a:r>
            <a:endParaRPr lang="en-US" altLang="zh-TW" dirty="0" smtClean="0"/>
          </a:p>
          <a:p>
            <a:pPr algn="ctr"/>
            <a:r>
              <a:rPr lang="en-US" altLang="zh-TW" dirty="0" smtClean="0"/>
              <a:t>QR Code</a:t>
            </a:r>
            <a:endParaRPr lang="zh-TW" altLang="en-US" dirty="0"/>
          </a:p>
        </p:txBody>
      </p:sp>
    </p:spTree>
    <p:extLst>
      <p:ext uri="{BB962C8B-B14F-4D97-AF65-F5344CB8AC3E}">
        <p14:creationId xmlns:p14="http://schemas.microsoft.com/office/powerpoint/2010/main" val="1939461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11760" y="476672"/>
            <a:ext cx="4896544" cy="507831"/>
          </a:xfrm>
          <a:prstGeom prst="rect">
            <a:avLst/>
          </a:prstGeom>
        </p:spPr>
        <p:txBody>
          <a:bodyPr wrap="square">
            <a:spAutoFit/>
          </a:bodyPr>
          <a:lstStyle/>
          <a:p>
            <a:pPr algn="ctr"/>
            <a:r>
              <a:rPr lang="zh-TW" altLang="zh-TW" sz="2700" b="1" dirty="0">
                <a:solidFill>
                  <a:srgbClr val="C00000"/>
                </a:solidFill>
                <a:latin typeface="微軟正黑體" panose="020B0604030504040204" pitchFamily="34" charset="-120"/>
                <a:ea typeface="微軟正黑體" panose="020B0604030504040204" pitchFamily="34" charset="-120"/>
                <a:cs typeface="+mj-cs"/>
              </a:rPr>
              <a:t>大</a:t>
            </a:r>
            <a:r>
              <a:rPr lang="zh-TW" altLang="en-US" sz="2700" b="1" dirty="0">
                <a:solidFill>
                  <a:srgbClr val="C00000"/>
                </a:solidFill>
                <a:latin typeface="微軟正黑體" panose="020B0604030504040204" pitchFamily="34" charset="-120"/>
                <a:ea typeface="微軟正黑體" panose="020B0604030504040204" pitchFamily="34" charset="-120"/>
                <a:cs typeface="+mj-cs"/>
              </a:rPr>
              <a:t>一</a:t>
            </a:r>
            <a:r>
              <a:rPr lang="en-US" altLang="zh-TW" sz="2700" b="1" dirty="0">
                <a:solidFill>
                  <a:srgbClr val="C00000"/>
                </a:solidFill>
                <a:latin typeface="微軟正黑體" panose="020B0604030504040204" pitchFamily="34" charset="-120"/>
                <a:ea typeface="微軟正黑體" panose="020B0604030504040204" pitchFamily="34" charset="-120"/>
                <a:cs typeface="+mj-cs"/>
              </a:rPr>
              <a:t>UCAN</a:t>
            </a:r>
            <a:r>
              <a:rPr lang="zh-TW" altLang="zh-TW" sz="2700" b="1" dirty="0">
                <a:solidFill>
                  <a:srgbClr val="C00000"/>
                </a:solidFill>
                <a:latin typeface="微軟正黑體" panose="020B0604030504040204" pitchFamily="34" charset="-120"/>
                <a:ea typeface="微軟正黑體" panose="020B0604030504040204" pitchFamily="34" charset="-120"/>
                <a:cs typeface="+mj-cs"/>
              </a:rPr>
              <a:t>問卷填答操作步驟</a:t>
            </a:r>
            <a:endParaRPr lang="zh-TW" altLang="en-US" sz="2700" b="1" dirty="0">
              <a:solidFill>
                <a:srgbClr val="C00000"/>
              </a:solidFill>
              <a:latin typeface="微軟正黑體" panose="020B0604030504040204" pitchFamily="34" charset="-120"/>
              <a:ea typeface="微軟正黑體" panose="020B0604030504040204" pitchFamily="34" charset="-120"/>
              <a:cs typeface="+mj-cs"/>
            </a:endParaRPr>
          </a:p>
        </p:txBody>
      </p:sp>
      <p:sp>
        <p:nvSpPr>
          <p:cNvPr id="3" name="Rectangle 2"/>
          <p:cNvSpPr>
            <a:spLocks noChangeArrowheads="1"/>
          </p:cNvSpPr>
          <p:nvPr/>
        </p:nvSpPr>
        <p:spPr bwMode="auto">
          <a:xfrm>
            <a:off x="683568" y="1039908"/>
            <a:ext cx="49664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tabLst>
                <a:tab pos="188913" algn="l"/>
              </a:tabLst>
              <a:defRPr>
                <a:solidFill>
                  <a:schemeClr val="tx1"/>
                </a:solidFill>
                <a:latin typeface="Arial" panose="020B0604020202020204" pitchFamily="34" charset="0"/>
              </a:defRPr>
            </a:lvl1pPr>
            <a:lvl2pPr eaLnBrk="0" hangingPunct="0">
              <a:tabLst>
                <a:tab pos="188913" algn="l"/>
              </a:tabLst>
              <a:defRPr>
                <a:solidFill>
                  <a:schemeClr val="tx1"/>
                </a:solidFill>
                <a:latin typeface="Arial" panose="020B0604020202020204" pitchFamily="34" charset="0"/>
              </a:defRPr>
            </a:lvl2pPr>
            <a:lvl3pPr eaLnBrk="0" hangingPunct="0">
              <a:tabLst>
                <a:tab pos="188913" algn="l"/>
              </a:tabLst>
              <a:defRPr>
                <a:solidFill>
                  <a:schemeClr val="tx1"/>
                </a:solidFill>
                <a:latin typeface="Arial" panose="020B0604020202020204" pitchFamily="34" charset="0"/>
              </a:defRPr>
            </a:lvl3pPr>
            <a:lvl4pPr eaLnBrk="0" hangingPunct="0">
              <a:tabLst>
                <a:tab pos="188913" algn="l"/>
              </a:tabLst>
              <a:defRPr>
                <a:solidFill>
                  <a:schemeClr val="tx1"/>
                </a:solidFill>
                <a:latin typeface="Arial" panose="020B0604020202020204" pitchFamily="34" charset="0"/>
              </a:defRPr>
            </a:lvl4pPr>
            <a:lvl5pPr eaLnBrk="0" hangingPunct="0">
              <a:tabLst>
                <a:tab pos="188913" algn="l"/>
              </a:tabLst>
              <a:defRPr>
                <a:solidFill>
                  <a:schemeClr val="tx1"/>
                </a:solidFill>
                <a:latin typeface="Arial" panose="020B0604020202020204" pitchFamily="34" charset="0"/>
              </a:defRPr>
            </a:lvl5pPr>
            <a:lvl6pPr eaLnBrk="0" fontAlgn="base" hangingPunct="0">
              <a:spcBef>
                <a:spcPct val="0"/>
              </a:spcBef>
              <a:spcAft>
                <a:spcPct val="0"/>
              </a:spcAft>
              <a:tabLst>
                <a:tab pos="188913" algn="l"/>
              </a:tabLst>
              <a:defRPr>
                <a:solidFill>
                  <a:schemeClr val="tx1"/>
                </a:solidFill>
                <a:latin typeface="Arial" panose="020B0604020202020204" pitchFamily="34" charset="0"/>
              </a:defRPr>
            </a:lvl6pPr>
            <a:lvl7pPr eaLnBrk="0" fontAlgn="base" hangingPunct="0">
              <a:spcBef>
                <a:spcPct val="0"/>
              </a:spcBef>
              <a:spcAft>
                <a:spcPct val="0"/>
              </a:spcAft>
              <a:tabLst>
                <a:tab pos="188913" algn="l"/>
              </a:tabLst>
              <a:defRPr>
                <a:solidFill>
                  <a:schemeClr val="tx1"/>
                </a:solidFill>
                <a:latin typeface="Arial" panose="020B0604020202020204" pitchFamily="34" charset="0"/>
              </a:defRPr>
            </a:lvl7pPr>
            <a:lvl8pPr eaLnBrk="0" fontAlgn="base" hangingPunct="0">
              <a:spcBef>
                <a:spcPct val="0"/>
              </a:spcBef>
              <a:spcAft>
                <a:spcPct val="0"/>
              </a:spcAft>
              <a:tabLst>
                <a:tab pos="188913" algn="l"/>
              </a:tabLst>
              <a:defRPr>
                <a:solidFill>
                  <a:schemeClr val="tx1"/>
                </a:solidFill>
                <a:latin typeface="Arial" panose="020B0604020202020204" pitchFamily="34" charset="0"/>
              </a:defRPr>
            </a:lvl8pPr>
            <a:lvl9pPr eaLnBrk="0" fontAlgn="base" hangingPunct="0">
              <a:spcBef>
                <a:spcPct val="0"/>
              </a:spcBef>
              <a:spcAft>
                <a:spcPct val="0"/>
              </a:spcAft>
              <a:tabLst>
                <a:tab pos="188913" algn="l"/>
              </a:tabLst>
              <a:defRPr>
                <a:solidFill>
                  <a:schemeClr val="tx1"/>
                </a:solidFill>
                <a:latin typeface="Arial" panose="020B0604020202020204" pitchFamily="34" charset="0"/>
              </a:defRPr>
            </a:lvl9pPr>
          </a:lstStyle>
          <a:p>
            <a:pPr marL="171450" indent="-171450">
              <a:spcBef>
                <a:spcPts val="600"/>
              </a:spcBef>
              <a:buFont typeface="Wingdings" pitchFamily="2" charset="2"/>
              <a:buChar char="Ø"/>
              <a:tabLst/>
              <a:defRPr/>
            </a:pPr>
            <a:r>
              <a:rPr kumimoji="0" lang="en-US" altLang="zh-TW" sz="2000" b="1" dirty="0">
                <a:solidFill>
                  <a:srgbClr val="0000FF"/>
                </a:solidFill>
                <a:latin typeface="微軟正黑體" pitchFamily="34" charset="-120"/>
                <a:ea typeface="微軟正黑體" pitchFamily="34" charset="-120"/>
              </a:rPr>
              <a:t>1.</a:t>
            </a:r>
            <a:r>
              <a:rPr kumimoji="0" lang="zh-TW" altLang="en-US" sz="2000" b="1" dirty="0">
                <a:solidFill>
                  <a:srgbClr val="0000FF"/>
                </a:solidFill>
                <a:latin typeface="微軟正黑體" pitchFamily="34" charset="-120"/>
                <a:ea typeface="微軟正黑體" pitchFamily="34" charset="-120"/>
              </a:rPr>
              <a:t>大三學生填寫路徑，點選學校</a:t>
            </a:r>
            <a:r>
              <a:rPr kumimoji="0" lang="en-US" altLang="zh-TW" sz="2000" b="1" dirty="0">
                <a:solidFill>
                  <a:srgbClr val="0000FF"/>
                </a:solidFill>
                <a:latin typeface="微軟正黑體" pitchFamily="34" charset="-120"/>
                <a:ea typeface="微軟正黑體" pitchFamily="34" charset="-120"/>
              </a:rPr>
              <a:t>【</a:t>
            </a:r>
            <a:r>
              <a:rPr kumimoji="0" lang="zh-TW" altLang="en-US" sz="2000" b="1" dirty="0">
                <a:solidFill>
                  <a:srgbClr val="0000FF"/>
                </a:solidFill>
                <a:latin typeface="微軟正黑體" pitchFamily="34" charset="-120"/>
                <a:ea typeface="微軟正黑體" pitchFamily="34" charset="-120"/>
              </a:rPr>
              <a:t>首頁</a:t>
            </a:r>
            <a:r>
              <a:rPr kumimoji="0" lang="en-US" altLang="zh-TW" sz="2000" b="1" dirty="0">
                <a:solidFill>
                  <a:srgbClr val="0000FF"/>
                </a:solidFill>
                <a:latin typeface="微軟正黑體" pitchFamily="34" charset="-120"/>
                <a:ea typeface="微軟正黑體" pitchFamily="34" charset="-120"/>
              </a:rPr>
              <a:t>】</a:t>
            </a:r>
          </a:p>
          <a:p>
            <a:pPr marL="0" marR="0" lvl="0" indent="0" algn="l" defTabSz="914400" rtl="0" eaLnBrk="0" fontAlgn="base" latinLnBrk="0" hangingPunct="0">
              <a:lnSpc>
                <a:spcPct val="100000"/>
              </a:lnSpc>
              <a:spcBef>
                <a:spcPct val="0"/>
              </a:spcBef>
              <a:spcAft>
                <a:spcPct val="0"/>
              </a:spcAft>
              <a:buClrTx/>
              <a:buSzTx/>
              <a:buFontTx/>
              <a:buNone/>
              <a:tabLst>
                <a:tab pos="188913" algn="l"/>
              </a:tabLst>
            </a:pPr>
            <a:r>
              <a:rPr kumimoji="0" lang="zh-TW" altLang="en-US" sz="20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網址：</a:t>
            </a:r>
            <a:r>
              <a:rPr kumimoji="0" lang="en-US" altLang="zh-TW" sz="20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www.hk.edu.tw </a:t>
            </a:r>
            <a:endParaRPr kumimoji="0" lang="en-US" altLang="zh-TW" sz="2000" b="1" i="0" u="none" strike="noStrike" cap="none" normalizeH="0" baseline="0" dirty="0" smtClean="0">
              <a:ln>
                <a:noFill/>
              </a:ln>
              <a:solidFill>
                <a:schemeClr val="tx1"/>
              </a:solidFill>
              <a:effectLst/>
            </a:endParaRPr>
          </a:p>
        </p:txBody>
      </p:sp>
      <p:pic>
        <p:nvPicPr>
          <p:cNvPr id="2049" name="image1.jpeg"/>
          <p:cNvPicPr>
            <a:picLocks noChangeAspect="1" noChangeArrowheads="1"/>
          </p:cNvPicPr>
          <p:nvPr/>
        </p:nvPicPr>
        <p:blipFill>
          <a:blip r:embed="rId2">
            <a:extLst>
              <a:ext uri="{28A0092B-C50C-407E-A947-70E740481C1C}">
                <a14:useLocalDpi xmlns:a14="http://schemas.microsoft.com/office/drawing/2010/main" val="0"/>
              </a:ext>
            </a:extLst>
          </a:blip>
          <a:srcRect l="-156" t="13997" b="5376"/>
          <a:stretch>
            <a:fillRect/>
          </a:stretch>
        </p:blipFill>
        <p:spPr bwMode="auto">
          <a:xfrm>
            <a:off x="1369368" y="2205063"/>
            <a:ext cx="6142038" cy="2781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83568" y="1397968"/>
            <a:ext cx="2712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0" i="0" u="none" strike="noStrike" cap="none" normalizeH="0" baseline="0" dirty="0" smtClean="0">
                <a:ln>
                  <a:noFill/>
                </a:ln>
                <a:solidFill>
                  <a:schemeClr val="tx1"/>
                </a:solidFill>
                <a:effectLst/>
                <a:cs typeface="新細明體" panose="02020500000000000000" pitchFamily="18" charset="-120"/>
              </a:rPr>
              <a:t/>
            </a:r>
            <a:br>
              <a:rPr kumimoji="0" lang="zh-TW" altLang="zh-TW" sz="1200" b="0" i="0" u="none" strike="noStrike" cap="none" normalizeH="0" baseline="0" dirty="0" smtClean="0">
                <a:ln>
                  <a:noFill/>
                </a:ln>
                <a:solidFill>
                  <a:schemeClr val="tx1"/>
                </a:solidFill>
                <a:effectLst/>
                <a:cs typeface="新細明體" panose="02020500000000000000" pitchFamily="18" charset="-120"/>
              </a:rPr>
            </a:br>
            <a:r>
              <a:rPr kumimoji="0" lang="zh-TW" altLang="en-US" sz="1200" b="0" i="0" u="none" strike="noStrike" cap="none" normalizeH="0" baseline="0" dirty="0" smtClean="0">
                <a:ln>
                  <a:noFill/>
                </a:ln>
                <a:solidFill>
                  <a:schemeClr val="tx1"/>
                </a:solidFill>
                <a:effectLst/>
                <a:cs typeface="新細明體" panose="02020500000000000000" pitchFamily="18" charset="-120"/>
              </a:rPr>
              <a:t>  </a:t>
            </a:r>
            <a:endParaRPr kumimoji="0" lang="zh-TW" altLang="zh-TW"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7725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7707" y="-222246"/>
            <a:ext cx="3781072" cy="1559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7496" tIns="787152" rIns="647496" bIns="177744" numCol="1" anchor="ctr" anchorCtr="0" compatLnSpc="1">
            <a:prstTxWarp prst="textNoShape">
              <a:avLst/>
            </a:prstTxWarp>
            <a:spAutoFit/>
          </a:bodyPr>
          <a:lstStyle/>
          <a:p>
            <a:pPr marL="171450" marR="0" lvl="0" indent="-171450" defTabSz="914400" eaLnBrk="0" latinLnBrk="0" hangingPunct="0">
              <a:lnSpc>
                <a:spcPct val="100000"/>
              </a:lnSpc>
              <a:spcBef>
                <a:spcPts val="600"/>
              </a:spcBef>
              <a:buClrTx/>
              <a:buSzTx/>
              <a:buFont typeface="Wingdings" pitchFamily="2" charset="2"/>
              <a:buChar char="Ø"/>
              <a:defRPr/>
            </a:pPr>
            <a:r>
              <a:rPr kumimoji="0" lang="en-US" altLang="zh-TW" sz="2000" b="1" dirty="0">
                <a:solidFill>
                  <a:srgbClr val="0000FF"/>
                </a:solidFill>
                <a:latin typeface="微軟正黑體" pitchFamily="34" charset="-120"/>
                <a:ea typeface="微軟正黑體" pitchFamily="34" charset="-120"/>
              </a:rPr>
              <a:t>2.</a:t>
            </a:r>
            <a:r>
              <a:rPr kumimoji="0" lang="zh-TW" altLang="en-US" sz="2000" b="1" dirty="0">
                <a:solidFill>
                  <a:srgbClr val="0000FF"/>
                </a:solidFill>
                <a:latin typeface="微軟正黑體" pitchFamily="34" charset="-120"/>
                <a:ea typeface="微軟正黑體" pitchFamily="34" charset="-120"/>
              </a:rPr>
              <a:t>點選</a:t>
            </a:r>
            <a:r>
              <a:rPr kumimoji="0" lang="en-US" altLang="zh-TW" sz="2000" b="1" dirty="0">
                <a:solidFill>
                  <a:srgbClr val="0000FF"/>
                </a:solidFill>
                <a:latin typeface="微軟正黑體" pitchFamily="34" charset="-120"/>
                <a:ea typeface="微軟正黑體" pitchFamily="34" charset="-120"/>
              </a:rPr>
              <a:t>【</a:t>
            </a:r>
            <a:r>
              <a:rPr kumimoji="0" lang="zh-TW" altLang="en-US" sz="2000" b="1" dirty="0">
                <a:solidFill>
                  <a:srgbClr val="0000FF"/>
                </a:solidFill>
                <a:latin typeface="微軟正黑體" pitchFamily="34" charset="-120"/>
                <a:ea typeface="微軟正黑體" pitchFamily="34" charset="-120"/>
              </a:rPr>
              <a:t>行政單位</a:t>
            </a:r>
            <a:r>
              <a:rPr kumimoji="0" lang="en-US" altLang="zh-TW" sz="2000" b="1" dirty="0">
                <a:solidFill>
                  <a:srgbClr val="0000FF"/>
                </a:solidFill>
                <a:latin typeface="微軟正黑體" pitchFamily="34" charset="-120"/>
                <a:ea typeface="微軟正黑體" pitchFamily="34" charset="-12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TW" sz="1800" b="0" i="0" u="none" strike="noStrike" cap="none" normalizeH="0" baseline="0" dirty="0" smtClean="0">
              <a:ln>
                <a:noFill/>
              </a:ln>
              <a:solidFill>
                <a:schemeClr val="tx1"/>
              </a:solidFill>
              <a:effectLst/>
              <a:latin typeface="Arial" panose="020B0604020202020204" pitchFamily="34" charset="0"/>
            </a:endParaRPr>
          </a:p>
        </p:txBody>
      </p:sp>
      <p:grpSp>
        <p:nvGrpSpPr>
          <p:cNvPr id="3" name="Group 31"/>
          <p:cNvGrpSpPr>
            <a:grpSpLocks/>
          </p:cNvGrpSpPr>
          <p:nvPr/>
        </p:nvGrpSpPr>
        <p:grpSpPr bwMode="auto">
          <a:xfrm>
            <a:off x="1187624" y="1196752"/>
            <a:ext cx="6624736" cy="3600400"/>
            <a:chOff x="1035" y="8877"/>
            <a:chExt cx="9737" cy="4356"/>
          </a:xfrm>
        </p:grpSpPr>
        <p:pic>
          <p:nvPicPr>
            <p:cNvPr id="4" name="docshape2"/>
            <p:cNvPicPr>
              <a:picLocks noChangeAspect="1" noChangeArrowheads="1"/>
            </p:cNvPicPr>
            <p:nvPr/>
          </p:nvPicPr>
          <p:blipFill>
            <a:blip r:embed="rId2">
              <a:extLst>
                <a:ext uri="{28A0092B-C50C-407E-A947-70E740481C1C}">
                  <a14:useLocalDpi xmlns:a14="http://schemas.microsoft.com/office/drawing/2010/main" val="0"/>
                </a:ext>
              </a:extLst>
            </a:blip>
            <a:srcRect l="-1027" t="13835" b="5811"/>
            <a:stretch>
              <a:fillRect/>
            </a:stretch>
          </p:blipFill>
          <p:spPr bwMode="auto">
            <a:xfrm>
              <a:off x="1035" y="8877"/>
              <a:ext cx="9737" cy="4356"/>
            </a:xfrm>
            <a:prstGeom prst="rect">
              <a:avLst/>
            </a:prstGeom>
            <a:noFill/>
            <a:extLst>
              <a:ext uri="{909E8E84-426E-40DD-AFC4-6F175D3DCCD1}">
                <a14:hiddenFill xmlns:a14="http://schemas.microsoft.com/office/drawing/2010/main">
                  <a:solidFill>
                    <a:srgbClr val="FFFFFF"/>
                  </a:solidFill>
                </a14:hiddenFill>
              </a:ext>
            </a:extLst>
          </p:spPr>
        </p:pic>
        <p:sp>
          <p:nvSpPr>
            <p:cNvPr id="5" name="docshape3"/>
            <p:cNvSpPr>
              <a:spLocks noChangeArrowheads="1"/>
            </p:cNvSpPr>
            <p:nvPr/>
          </p:nvSpPr>
          <p:spPr bwMode="auto">
            <a:xfrm>
              <a:off x="7880" y="9318"/>
              <a:ext cx="620" cy="33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zh-TW" altLang="en-US"/>
            </a:p>
          </p:txBody>
        </p:sp>
      </p:grpSp>
      <p:sp>
        <p:nvSpPr>
          <p:cNvPr id="6" name="Rectangle 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
            </a:r>
            <a:br>
              <a:rPr kumimoji="0" lang="en-US" altLang="zh-TW" sz="1400" b="0" i="0" u="none" strike="noStrike" cap="none" normalizeH="0" baseline="0" smtClean="0">
                <a:ln>
                  <a:noFill/>
                </a:ln>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br>
            <a:endParaRPr kumimoji="0" lang="en-US" altLang="zh-TW"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22086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611560" y="582742"/>
            <a:ext cx="7018268"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171450" indent="-171450" eaLnBrk="0" hangingPunct="0">
              <a:spcBef>
                <a:spcPts val="600"/>
              </a:spcBef>
              <a:buFont typeface="Wingdings" pitchFamily="2" charset="2"/>
              <a:buChar char="Ø"/>
              <a:tabLst/>
              <a:defRPr/>
            </a:pPr>
            <a:r>
              <a:rPr kumimoji="0" lang="en-US" altLang="zh-TW" sz="2000" b="1" dirty="0">
                <a:solidFill>
                  <a:srgbClr val="0000FF"/>
                </a:solidFill>
                <a:latin typeface="微軟正黑體" pitchFamily="34" charset="-120"/>
                <a:ea typeface="微軟正黑體" pitchFamily="34" charset="-120"/>
              </a:rPr>
              <a:t>3.</a:t>
            </a:r>
            <a:r>
              <a:rPr kumimoji="0" lang="zh-TW" altLang="en-US" sz="2000" b="1" dirty="0" smtClean="0">
                <a:solidFill>
                  <a:srgbClr val="0000FF"/>
                </a:solidFill>
                <a:latin typeface="微軟正黑體" pitchFamily="34" charset="-120"/>
                <a:ea typeface="微軟正黑體" pitchFamily="34" charset="-120"/>
              </a:rPr>
              <a:t>點選</a:t>
            </a:r>
            <a:r>
              <a:rPr kumimoji="0" lang="en-US" altLang="zh-TW" sz="2000" b="1" dirty="0" smtClean="0">
                <a:solidFill>
                  <a:srgbClr val="0000FF"/>
                </a:solidFill>
                <a:latin typeface="微軟正黑體" pitchFamily="34" charset="-120"/>
                <a:ea typeface="微軟正黑體" pitchFamily="34" charset="-120"/>
              </a:rPr>
              <a:t>【</a:t>
            </a:r>
            <a:r>
              <a:rPr lang="zh-TW" altLang="en-US" sz="2000" b="1" dirty="0">
                <a:solidFill>
                  <a:srgbClr val="C00000"/>
                </a:solidFill>
                <a:latin typeface="微軟正黑體" pitchFamily="34" charset="-120"/>
                <a:ea typeface="微軟正黑體" pitchFamily="34" charset="-120"/>
              </a:rPr>
              <a:t>學生事務處</a:t>
            </a:r>
            <a:r>
              <a:rPr kumimoji="0" lang="en-US" altLang="zh-TW" sz="2000" b="1" dirty="0">
                <a:solidFill>
                  <a:srgbClr val="0000FF"/>
                </a:solidFill>
                <a:latin typeface="微軟正黑體" pitchFamily="34" charset="-120"/>
                <a:ea typeface="微軟正黑體" pitchFamily="34" charset="-120"/>
              </a:rPr>
              <a:t>】→</a:t>
            </a:r>
            <a:r>
              <a:rPr kumimoji="0" lang="zh-TW" altLang="en-US" sz="2000" b="1" dirty="0">
                <a:solidFill>
                  <a:srgbClr val="0000FF"/>
                </a:solidFill>
                <a:latin typeface="微軟正黑體" pitchFamily="34" charset="-120"/>
                <a:ea typeface="微軟正黑體" pitchFamily="34" charset="-120"/>
              </a:rPr>
              <a:t>點選</a:t>
            </a:r>
            <a:r>
              <a:rPr kumimoji="0" lang="en-US" altLang="zh-TW" sz="2000" b="1" dirty="0">
                <a:solidFill>
                  <a:srgbClr val="0000FF"/>
                </a:solidFill>
                <a:latin typeface="微軟正黑體" pitchFamily="34" charset="-120"/>
                <a:ea typeface="微軟正黑體" pitchFamily="34" charset="-120"/>
              </a:rPr>
              <a:t>【</a:t>
            </a:r>
            <a:r>
              <a:rPr lang="zh-TW" altLang="en-US" sz="2000" b="1" dirty="0">
                <a:solidFill>
                  <a:srgbClr val="C00000"/>
                </a:solidFill>
                <a:latin typeface="微軟正黑體" pitchFamily="34" charset="-120"/>
                <a:ea typeface="微軟正黑體" pitchFamily="34" charset="-120"/>
              </a:rPr>
              <a:t>職涯發展暨校友服務中心</a:t>
            </a:r>
            <a:r>
              <a:rPr kumimoji="0" lang="en-US" altLang="zh-TW" sz="2000" b="1" dirty="0">
                <a:solidFill>
                  <a:srgbClr val="0000FF"/>
                </a:solidFill>
                <a:latin typeface="微軟正黑體" pitchFamily="34" charset="-120"/>
                <a:ea typeface="微軟正黑體" pitchFamily="34" charset="-12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TW" sz="1800" b="0" i="0" u="none" strike="noStrike" cap="none" normalizeH="0" baseline="0" dirty="0" smtClean="0">
              <a:ln>
                <a:noFill/>
              </a:ln>
              <a:solidFill>
                <a:schemeClr val="tx1"/>
              </a:solidFill>
              <a:effectLst/>
              <a:latin typeface="Arial" panose="020B0604020202020204" pitchFamily="34" charset="0"/>
            </a:endParaRPr>
          </a:p>
        </p:txBody>
      </p:sp>
      <p:grpSp>
        <p:nvGrpSpPr>
          <p:cNvPr id="3" name="群組 2"/>
          <p:cNvGrpSpPr>
            <a:grpSpLocks/>
          </p:cNvGrpSpPr>
          <p:nvPr/>
        </p:nvGrpSpPr>
        <p:grpSpPr bwMode="auto">
          <a:xfrm>
            <a:off x="1043608" y="1556792"/>
            <a:ext cx="6912768" cy="3672408"/>
            <a:chOff x="30" y="750"/>
            <a:chExt cx="9608" cy="4350"/>
          </a:xfrm>
        </p:grpSpPr>
        <p:pic>
          <p:nvPicPr>
            <p:cNvPr id="4" name="docshape6"/>
            <p:cNvPicPr>
              <a:picLocks noChangeAspect="1" noChangeArrowheads="1"/>
            </p:cNvPicPr>
            <p:nvPr/>
          </p:nvPicPr>
          <p:blipFill rotWithShape="1">
            <a:blip r:embed="rId2">
              <a:extLst>
                <a:ext uri="{28A0092B-C50C-407E-A947-70E740481C1C}">
                  <a14:useLocalDpi xmlns:a14="http://schemas.microsoft.com/office/drawing/2010/main" val="0"/>
                </a:ext>
              </a:extLst>
            </a:blip>
            <a:srcRect l="311" t="13835" b="5921"/>
            <a:stretch/>
          </p:blipFill>
          <p:spPr bwMode="auto">
            <a:xfrm>
              <a:off x="30" y="750"/>
              <a:ext cx="9608" cy="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cshape7"/>
            <p:cNvSpPr>
              <a:spLocks/>
            </p:cNvSpPr>
            <p:nvPr/>
          </p:nvSpPr>
          <p:spPr bwMode="auto">
            <a:xfrm>
              <a:off x="6376" y="2721"/>
              <a:ext cx="2750" cy="1940"/>
            </a:xfrm>
            <a:custGeom>
              <a:avLst/>
              <a:gdLst>
                <a:gd name="T0" fmla="+- 0 6376 6376"/>
                <a:gd name="T1" fmla="*/ T0 w 2750"/>
                <a:gd name="T2" fmla="+- 0 3021 2721"/>
                <a:gd name="T3" fmla="*/ 3021 h 1940"/>
                <a:gd name="T4" fmla="+- 0 7086 6376"/>
                <a:gd name="T5" fmla="*/ T4 w 2750"/>
                <a:gd name="T6" fmla="+- 0 3021 2721"/>
                <a:gd name="T7" fmla="*/ 3021 h 1940"/>
                <a:gd name="T8" fmla="+- 0 7086 6376"/>
                <a:gd name="T9" fmla="*/ T8 w 2750"/>
                <a:gd name="T10" fmla="+- 0 2721 2721"/>
                <a:gd name="T11" fmla="*/ 2721 h 1940"/>
                <a:gd name="T12" fmla="+- 0 6376 6376"/>
                <a:gd name="T13" fmla="*/ T12 w 2750"/>
                <a:gd name="T14" fmla="+- 0 2721 2721"/>
                <a:gd name="T15" fmla="*/ 2721 h 1940"/>
                <a:gd name="T16" fmla="+- 0 6376 6376"/>
                <a:gd name="T17" fmla="*/ T16 w 2750"/>
                <a:gd name="T18" fmla="+- 0 3021 2721"/>
                <a:gd name="T19" fmla="*/ 3021 h 1940"/>
                <a:gd name="T20" fmla="+- 0 7746 6376"/>
                <a:gd name="T21" fmla="*/ T20 w 2750"/>
                <a:gd name="T22" fmla="+- 0 4661 2721"/>
                <a:gd name="T23" fmla="*/ 4661 h 1940"/>
                <a:gd name="T24" fmla="+- 0 9126 6376"/>
                <a:gd name="T25" fmla="*/ T24 w 2750"/>
                <a:gd name="T26" fmla="+- 0 4661 2721"/>
                <a:gd name="T27" fmla="*/ 4661 h 1940"/>
                <a:gd name="T28" fmla="+- 0 9126 6376"/>
                <a:gd name="T29" fmla="*/ T28 w 2750"/>
                <a:gd name="T30" fmla="+- 0 4341 2721"/>
                <a:gd name="T31" fmla="*/ 4341 h 1940"/>
                <a:gd name="T32" fmla="+- 0 7746 6376"/>
                <a:gd name="T33" fmla="*/ T32 w 2750"/>
                <a:gd name="T34" fmla="+- 0 4341 2721"/>
                <a:gd name="T35" fmla="*/ 4341 h 1940"/>
                <a:gd name="T36" fmla="+- 0 7746 6376"/>
                <a:gd name="T37" fmla="*/ T36 w 2750"/>
                <a:gd name="T38" fmla="+- 0 4661 2721"/>
                <a:gd name="T39" fmla="*/ 4661 h 19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750" h="1940">
                  <a:moveTo>
                    <a:pt x="0" y="300"/>
                  </a:moveTo>
                  <a:lnTo>
                    <a:pt x="710" y="300"/>
                  </a:lnTo>
                  <a:lnTo>
                    <a:pt x="710" y="0"/>
                  </a:lnTo>
                  <a:lnTo>
                    <a:pt x="0" y="0"/>
                  </a:lnTo>
                  <a:lnTo>
                    <a:pt x="0" y="300"/>
                  </a:lnTo>
                  <a:close/>
                  <a:moveTo>
                    <a:pt x="1370" y="1940"/>
                  </a:moveTo>
                  <a:lnTo>
                    <a:pt x="2750" y="1940"/>
                  </a:lnTo>
                  <a:lnTo>
                    <a:pt x="2750" y="1620"/>
                  </a:lnTo>
                  <a:lnTo>
                    <a:pt x="1370" y="1620"/>
                  </a:lnTo>
                  <a:lnTo>
                    <a:pt x="1370" y="194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zh-TW" altLang="en-US"/>
            </a:p>
          </p:txBody>
        </p:sp>
      </p:grpSp>
      <p:sp>
        <p:nvSpPr>
          <p:cNvPr id="6" name="Rectangle 5"/>
          <p:cNvSpPr>
            <a:spLocks noChangeArrowheads="1"/>
          </p:cNvSpPr>
          <p:nvPr/>
        </p:nvSpPr>
        <p:spPr bwMode="auto">
          <a:xfrm>
            <a:off x="1116633" y="50642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7934856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圖片 5"/>
          <p:cNvPicPr>
            <a:picLocks noChangeAspect="1" noChangeArrowheads="1"/>
          </p:cNvPicPr>
          <p:nvPr/>
        </p:nvPicPr>
        <p:blipFill>
          <a:blip r:embed="rId2">
            <a:extLst>
              <a:ext uri="{28A0092B-C50C-407E-A947-70E740481C1C}">
                <a14:useLocalDpi xmlns:a14="http://schemas.microsoft.com/office/drawing/2010/main" val="0"/>
              </a:ext>
            </a:extLst>
          </a:blip>
          <a:srcRect t="9291" b="4155"/>
          <a:stretch>
            <a:fillRect/>
          </a:stretch>
        </p:blipFill>
        <p:spPr bwMode="auto">
          <a:xfrm>
            <a:off x="553168" y="916941"/>
            <a:ext cx="7947992" cy="490869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a:spLocks noChangeArrowheads="1"/>
          </p:cNvSpPr>
          <p:nvPr/>
        </p:nvSpPr>
        <p:spPr bwMode="auto">
          <a:xfrm>
            <a:off x="5445125" y="12869545"/>
            <a:ext cx="727075" cy="5238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spcAft>
                <a:spcPts val="0"/>
              </a:spcAft>
            </a:pPr>
            <a:r>
              <a:rPr lang="en-US" sz="110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100">
              <a:effectLst/>
              <a:latin typeface="新細明體" panose="02020500000000000000" pitchFamily="18" charset="-120"/>
              <a:ea typeface="新細明體" panose="02020500000000000000" pitchFamily="18" charset="-120"/>
              <a:cs typeface="新細明體" panose="02020500000000000000" pitchFamily="18" charset="-120"/>
            </a:endParaRPr>
          </a:p>
        </p:txBody>
      </p:sp>
      <p:sp>
        <p:nvSpPr>
          <p:cNvPr id="4" name="矩形 3"/>
          <p:cNvSpPr>
            <a:spLocks noChangeArrowheads="1"/>
          </p:cNvSpPr>
          <p:nvPr/>
        </p:nvSpPr>
        <p:spPr bwMode="auto">
          <a:xfrm>
            <a:off x="5445125" y="17063085"/>
            <a:ext cx="727075" cy="5238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zh-TW" altLang="en-US"/>
          </a:p>
        </p:txBody>
      </p:sp>
      <p:sp>
        <p:nvSpPr>
          <p:cNvPr id="5" name="矩形 4"/>
          <p:cNvSpPr>
            <a:spLocks noChangeArrowheads="1"/>
          </p:cNvSpPr>
          <p:nvPr/>
        </p:nvSpPr>
        <p:spPr bwMode="auto">
          <a:xfrm>
            <a:off x="5445125" y="16755745"/>
            <a:ext cx="727075" cy="5238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zh-TW" altLang="en-US"/>
          </a:p>
        </p:txBody>
      </p:sp>
      <p:sp>
        <p:nvSpPr>
          <p:cNvPr id="6" name="docshape17"/>
          <p:cNvSpPr>
            <a:spLocks noChangeArrowheads="1"/>
          </p:cNvSpPr>
          <p:nvPr/>
        </p:nvSpPr>
        <p:spPr bwMode="auto">
          <a:xfrm>
            <a:off x="5652120" y="4589831"/>
            <a:ext cx="784150" cy="64946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zh-TW" altLang="en-US"/>
          </a:p>
        </p:txBody>
      </p:sp>
      <p:pic>
        <p:nvPicPr>
          <p:cNvPr id="5127" name="圖片 17" descr="16309754302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9888" y="4338246"/>
            <a:ext cx="965200" cy="981075"/>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a:spLocks noChangeArrowheads="1"/>
          </p:cNvSpPr>
          <p:nvPr/>
        </p:nvSpPr>
        <p:spPr bwMode="auto">
          <a:xfrm>
            <a:off x="7165763" y="4329392"/>
            <a:ext cx="949325" cy="9842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zh-TW" altLang="en-US"/>
          </a:p>
        </p:txBody>
      </p:sp>
      <p:sp>
        <p:nvSpPr>
          <p:cNvPr id="2" name="Rectangle 8"/>
          <p:cNvSpPr>
            <a:spLocks noChangeArrowheads="1"/>
          </p:cNvSpPr>
          <p:nvPr/>
        </p:nvSpPr>
        <p:spPr bwMode="auto">
          <a:xfrm>
            <a:off x="152400" y="271046"/>
            <a:ext cx="834876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171450" marR="0" lvl="0" indent="-171450" defTabSz="914400" eaLnBrk="0" latinLnBrk="0" hangingPunct="0">
              <a:lnSpc>
                <a:spcPct val="100000"/>
              </a:lnSpc>
              <a:spcBef>
                <a:spcPts val="600"/>
              </a:spcBef>
              <a:buClrTx/>
              <a:buSzTx/>
              <a:buFont typeface="Wingdings" pitchFamily="2" charset="2"/>
              <a:buChar char="Ø"/>
              <a:defRPr/>
            </a:pPr>
            <a:r>
              <a:rPr kumimoji="0" lang="en-US" altLang="zh-TW" sz="2000" b="1" dirty="0">
                <a:solidFill>
                  <a:srgbClr val="0000FF"/>
                </a:solidFill>
                <a:latin typeface="微軟正黑體" pitchFamily="34" charset="-120"/>
                <a:ea typeface="微軟正黑體" pitchFamily="34" charset="-120"/>
              </a:rPr>
              <a:t>4.</a:t>
            </a:r>
            <a:r>
              <a:rPr kumimoji="0" lang="zh-TW" altLang="en-US" sz="2000" b="1" dirty="0">
                <a:solidFill>
                  <a:srgbClr val="0000FF"/>
                </a:solidFill>
                <a:latin typeface="微軟正黑體" pitchFamily="34" charset="-120"/>
                <a:ea typeface="微軟正黑體" pitchFamily="34" charset="-120"/>
              </a:rPr>
              <a:t>點選熱門連結</a:t>
            </a:r>
            <a:r>
              <a:rPr kumimoji="0" lang="en-US" altLang="zh-TW" sz="2000" b="1" dirty="0">
                <a:solidFill>
                  <a:srgbClr val="0000FF"/>
                </a:solidFill>
                <a:latin typeface="微軟正黑體" pitchFamily="34" charset="-120"/>
                <a:ea typeface="微軟正黑體" pitchFamily="34" charset="-120"/>
              </a:rPr>
              <a:t>【</a:t>
            </a:r>
            <a:r>
              <a:rPr lang="zh-TW" altLang="en-US" sz="2000" b="1" dirty="0">
                <a:solidFill>
                  <a:srgbClr val="C00000"/>
                </a:solidFill>
                <a:latin typeface="微軟正黑體" pitchFamily="34" charset="-120"/>
                <a:ea typeface="微軟正黑體" pitchFamily="34" charset="-120"/>
              </a:rPr>
              <a:t>大專校院就業職能平台</a:t>
            </a:r>
            <a:r>
              <a:rPr lang="en-US" altLang="zh-TW" sz="2000" b="1" dirty="0">
                <a:solidFill>
                  <a:srgbClr val="C00000"/>
                </a:solidFill>
                <a:latin typeface="微軟正黑體" pitchFamily="34" charset="-120"/>
                <a:ea typeface="微軟正黑體" pitchFamily="34" charset="-120"/>
              </a:rPr>
              <a:t>(UCAN)】</a:t>
            </a:r>
            <a:r>
              <a:rPr kumimoji="0" lang="zh-TW" altLang="en-US" sz="2000" b="1" dirty="0">
                <a:solidFill>
                  <a:srgbClr val="0000FF"/>
                </a:solidFill>
                <a:latin typeface="微軟正黑體" pitchFamily="34" charset="-120"/>
                <a:ea typeface="微軟正黑體" pitchFamily="34" charset="-120"/>
              </a:rPr>
              <a:t>或是掃描 </a:t>
            </a:r>
            <a:r>
              <a:rPr lang="en-US" altLang="zh-TW" sz="2000" b="1" dirty="0">
                <a:solidFill>
                  <a:srgbClr val="C00000"/>
                </a:solidFill>
                <a:latin typeface="微軟正黑體" pitchFamily="34" charset="-120"/>
                <a:ea typeface="微軟正黑體" pitchFamily="34" charset="-120"/>
              </a:rPr>
              <a:t>QR Code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TW"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9"/>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10"/>
          <p:cNvSpPr>
            <a:spLocks noChangeArrowheads="1"/>
          </p:cNvSpPr>
          <p:nvPr/>
        </p:nvSpPr>
        <p:spPr bwMode="auto">
          <a:xfrm>
            <a:off x="152400" y="4486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0" name="Rectangle 11"/>
          <p:cNvSpPr>
            <a:spLocks noChangeArrowheads="1"/>
          </p:cNvSpPr>
          <p:nvPr/>
        </p:nvSpPr>
        <p:spPr bwMode="auto">
          <a:xfrm>
            <a:off x="152400" y="4486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39230197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docshape23"/>
          <p:cNvPicPr>
            <a:picLocks noChangeAspect="1" noChangeArrowheads="1"/>
          </p:cNvPicPr>
          <p:nvPr/>
        </p:nvPicPr>
        <p:blipFill>
          <a:blip r:embed="rId2">
            <a:extLst>
              <a:ext uri="{28A0092B-C50C-407E-A947-70E740481C1C}">
                <a14:useLocalDpi xmlns:a14="http://schemas.microsoft.com/office/drawing/2010/main" val="0"/>
              </a:ext>
            </a:extLst>
          </a:blip>
          <a:srcRect l="-2179" t="14111" b="5534"/>
          <a:stretch>
            <a:fillRect/>
          </a:stretch>
        </p:blipFill>
        <p:spPr bwMode="auto">
          <a:xfrm>
            <a:off x="539552" y="1196752"/>
            <a:ext cx="7652730" cy="3672408"/>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24"/>
          <p:cNvSpPr>
            <a:spLocks noChangeArrowheads="1"/>
          </p:cNvSpPr>
          <p:nvPr/>
        </p:nvSpPr>
        <p:spPr bwMode="auto">
          <a:xfrm>
            <a:off x="1763688" y="2708920"/>
            <a:ext cx="889000" cy="9080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zh-TW" altLang="en-US"/>
          </a:p>
        </p:txBody>
      </p:sp>
      <p:sp>
        <p:nvSpPr>
          <p:cNvPr id="2" name="Rectangle 3"/>
          <p:cNvSpPr>
            <a:spLocks noChangeArrowheads="1"/>
          </p:cNvSpPr>
          <p:nvPr/>
        </p:nvSpPr>
        <p:spPr bwMode="auto">
          <a:xfrm>
            <a:off x="55466" y="271046"/>
            <a:ext cx="921598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171450" indent="-171450" eaLnBrk="0" hangingPunct="0">
              <a:spcBef>
                <a:spcPts val="600"/>
              </a:spcBef>
              <a:buFont typeface="Wingdings" pitchFamily="2" charset="2"/>
              <a:buChar char="Ø"/>
              <a:tabLst/>
              <a:defRPr/>
            </a:pPr>
            <a:r>
              <a:rPr kumimoji="0" lang="en-US" altLang="zh-TW" sz="2000" b="1" dirty="0">
                <a:solidFill>
                  <a:srgbClr val="0000FF"/>
                </a:solidFill>
                <a:latin typeface="微軟正黑體" pitchFamily="34" charset="-120"/>
                <a:ea typeface="微軟正黑體" pitchFamily="34" charset="-120"/>
              </a:rPr>
              <a:t>5.</a:t>
            </a:r>
            <a:r>
              <a:rPr kumimoji="0" lang="zh-TW" altLang="en-US" sz="2000" b="1" dirty="0">
                <a:solidFill>
                  <a:srgbClr val="0000FF"/>
                </a:solidFill>
                <a:latin typeface="微軟正黑體" pitchFamily="34" charset="-120"/>
                <a:ea typeface="微軟正黑體" pitchFamily="34" charset="-120"/>
              </a:rPr>
              <a:t>使用者登入：帳號</a:t>
            </a:r>
            <a:r>
              <a:rPr kumimoji="0" lang="en-US" altLang="zh-TW" sz="2000" b="1" dirty="0">
                <a:solidFill>
                  <a:srgbClr val="0000FF"/>
                </a:solidFill>
                <a:latin typeface="微軟正黑體" pitchFamily="34" charset="-120"/>
                <a:ea typeface="微軟正黑體" pitchFamily="34" charset="-120"/>
              </a:rPr>
              <a:t>【</a:t>
            </a:r>
            <a:r>
              <a:rPr lang="en-US" altLang="zh-TW" sz="2000" b="1" dirty="0">
                <a:solidFill>
                  <a:srgbClr val="C00000"/>
                </a:solidFill>
                <a:latin typeface="微軟正黑體" pitchFamily="34" charset="-120"/>
                <a:ea typeface="微軟正黑體" pitchFamily="34" charset="-120"/>
              </a:rPr>
              <a:t>1034+</a:t>
            </a:r>
            <a:r>
              <a:rPr lang="zh-TW" altLang="en-US" sz="2000" b="1" dirty="0">
                <a:solidFill>
                  <a:srgbClr val="C00000"/>
                </a:solidFill>
                <a:latin typeface="微軟正黑體" pitchFamily="34" charset="-120"/>
                <a:ea typeface="微軟正黑體" pitchFamily="34" charset="-120"/>
              </a:rPr>
              <a:t>學號</a:t>
            </a:r>
            <a:r>
              <a:rPr kumimoji="0" lang="en-US" altLang="zh-TW" sz="2000" b="1" dirty="0">
                <a:solidFill>
                  <a:srgbClr val="0000FF"/>
                </a:solidFill>
                <a:latin typeface="微軟正黑體" pitchFamily="34" charset="-120"/>
                <a:ea typeface="微軟正黑體" pitchFamily="34" charset="-120"/>
              </a:rPr>
              <a:t>】/</a:t>
            </a:r>
            <a:r>
              <a:rPr kumimoji="0" lang="zh-TW" altLang="en-US" sz="2000" b="1" dirty="0">
                <a:solidFill>
                  <a:srgbClr val="0000FF"/>
                </a:solidFill>
                <a:latin typeface="微軟正黑體" pitchFamily="34" charset="-120"/>
                <a:ea typeface="微軟正黑體" pitchFamily="34" charset="-120"/>
              </a:rPr>
              <a:t>密碼</a:t>
            </a:r>
            <a:r>
              <a:rPr kumimoji="0" lang="en-US" altLang="zh-TW" sz="2000" b="1" dirty="0">
                <a:solidFill>
                  <a:srgbClr val="0000FF"/>
                </a:solidFill>
                <a:latin typeface="微軟正黑體" pitchFamily="34" charset="-120"/>
                <a:ea typeface="微軟正黑體" pitchFamily="34" charset="-120"/>
              </a:rPr>
              <a:t>【</a:t>
            </a:r>
            <a:r>
              <a:rPr lang="zh-TW" altLang="en-US" sz="2000" b="1" dirty="0">
                <a:solidFill>
                  <a:srgbClr val="C00000"/>
                </a:solidFill>
                <a:latin typeface="微軟正黑體" pitchFamily="34" charset="-120"/>
                <a:ea typeface="微軟正黑體" pitchFamily="34" charset="-120"/>
              </a:rPr>
              <a:t>身分證字號</a:t>
            </a:r>
            <a:r>
              <a:rPr kumimoji="0" lang="en-US" altLang="zh-TW" sz="2000" b="1" dirty="0">
                <a:solidFill>
                  <a:srgbClr val="0000FF"/>
                </a:solidFill>
                <a:latin typeface="微軟正黑體" pitchFamily="34" charset="-120"/>
                <a:ea typeface="微軟正黑體" pitchFamily="34" charset="-120"/>
              </a:rPr>
              <a:t>】</a:t>
            </a:r>
            <a:r>
              <a:rPr kumimoji="0" lang="zh-TW" altLang="en-US" sz="2000" b="1" dirty="0">
                <a:solidFill>
                  <a:srgbClr val="0000FF"/>
                </a:solidFill>
                <a:latin typeface="微軟正黑體" pitchFamily="34" charset="-120"/>
                <a:ea typeface="微軟正黑體" pitchFamily="34" charset="-120"/>
              </a:rPr>
              <a:t>，以上</a:t>
            </a:r>
            <a:r>
              <a:rPr lang="zh-TW" altLang="en-US" sz="2000" b="1" dirty="0">
                <a:solidFill>
                  <a:srgbClr val="C00000"/>
                </a:solidFill>
                <a:latin typeface="微軟正黑體" pitchFamily="34" charset="-120"/>
                <a:ea typeface="微軟正黑體" pitchFamily="34" charset="-120"/>
              </a:rPr>
              <a:t>英文字母大寫</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Rectangle 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9420438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96348" y="505284"/>
            <a:ext cx="7716012"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defTabSz="914400" eaLnBrk="0" latinLnBrk="0" hangingPunct="0">
              <a:lnSpc>
                <a:spcPct val="100000"/>
              </a:lnSpc>
              <a:spcBef>
                <a:spcPts val="600"/>
              </a:spcBef>
              <a:buClrTx/>
              <a:buSzTx/>
              <a:buFont typeface="Wingdings" pitchFamily="2" charset="2"/>
              <a:buChar char="Ø"/>
              <a:defRPr/>
            </a:pPr>
            <a:r>
              <a:rPr kumimoji="0" lang="en-US" altLang="zh-TW" sz="2000" b="1" dirty="0">
                <a:solidFill>
                  <a:srgbClr val="0000FF"/>
                </a:solidFill>
                <a:latin typeface="微軟正黑體" pitchFamily="34" charset="-120"/>
                <a:ea typeface="微軟正黑體" pitchFamily="34" charset="-120"/>
              </a:rPr>
              <a:t>6.</a:t>
            </a:r>
            <a:r>
              <a:rPr kumimoji="0" lang="zh-TW" altLang="en-US" sz="2000" b="1" dirty="0">
                <a:solidFill>
                  <a:srgbClr val="0000FF"/>
                </a:solidFill>
                <a:latin typeface="微軟正黑體" pitchFamily="34" charset="-120"/>
                <a:ea typeface="微軟正黑體" pitchFamily="34" charset="-120"/>
              </a:rPr>
              <a:t>登入後，點選第</a:t>
            </a:r>
            <a:r>
              <a:rPr kumimoji="0" lang="en-US" altLang="zh-TW" sz="2000" b="1" dirty="0">
                <a:solidFill>
                  <a:srgbClr val="0000FF"/>
                </a:solidFill>
                <a:latin typeface="微軟正黑體" pitchFamily="34" charset="-120"/>
                <a:ea typeface="微軟正黑體" pitchFamily="34" charset="-120"/>
              </a:rPr>
              <a:t>1</a:t>
            </a:r>
            <a:r>
              <a:rPr kumimoji="0" lang="zh-TW" altLang="en-US" sz="2000" b="1" dirty="0">
                <a:solidFill>
                  <a:srgbClr val="0000FF"/>
                </a:solidFill>
                <a:latin typeface="微軟正黑體" pitchFamily="34" charset="-120"/>
                <a:ea typeface="微軟正黑體" pitchFamily="34" charset="-120"/>
              </a:rPr>
              <a:t>項</a:t>
            </a:r>
            <a:r>
              <a:rPr kumimoji="0" lang="en-US" altLang="zh-TW" sz="2000" b="1" dirty="0">
                <a:solidFill>
                  <a:srgbClr val="0000FF"/>
                </a:solidFill>
                <a:latin typeface="微軟正黑體" pitchFamily="34" charset="-120"/>
                <a:ea typeface="微軟正黑體" pitchFamily="34" charset="-120"/>
              </a:rPr>
              <a:t>【</a:t>
            </a:r>
            <a:r>
              <a:rPr lang="zh-TW" altLang="en-US" sz="2000" b="1" dirty="0">
                <a:solidFill>
                  <a:srgbClr val="C00000"/>
                </a:solidFill>
                <a:latin typeface="微軟正黑體" pitchFamily="34" charset="-120"/>
                <a:ea typeface="微軟正黑體" pitchFamily="34" charset="-120"/>
              </a:rPr>
              <a:t>職業興趣探索</a:t>
            </a:r>
            <a:r>
              <a:rPr kumimoji="0" lang="en-US" altLang="zh-TW" sz="2000" b="1" dirty="0">
                <a:solidFill>
                  <a:srgbClr val="0000FF"/>
                </a:solidFill>
                <a:latin typeface="微軟正黑體" pitchFamily="34" charset="-120"/>
                <a:ea typeface="微軟正黑體" pitchFamily="34" charset="-120"/>
              </a:rPr>
              <a:t>】→</a:t>
            </a:r>
            <a:r>
              <a:rPr kumimoji="0" lang="zh-TW" altLang="en-US" sz="2000" b="1" u="sng" dirty="0">
                <a:solidFill>
                  <a:schemeClr val="accent6">
                    <a:lumMod val="75000"/>
                  </a:schemeClr>
                </a:solidFill>
                <a:latin typeface="微軟正黑體" pitchFamily="34" charset="-120"/>
                <a:ea typeface="微軟正黑體" pitchFamily="34" charset="-120"/>
              </a:rPr>
              <a:t>填寫完畢再選第</a:t>
            </a:r>
            <a:r>
              <a:rPr kumimoji="0" lang="en-US" altLang="zh-TW" sz="2000" b="1" u="sng" dirty="0">
                <a:solidFill>
                  <a:schemeClr val="accent6">
                    <a:lumMod val="75000"/>
                  </a:schemeClr>
                </a:solidFill>
                <a:latin typeface="微軟正黑體" pitchFamily="34" charset="-120"/>
                <a:ea typeface="微軟正黑體" pitchFamily="34" charset="-120"/>
              </a:rPr>
              <a:t>2</a:t>
            </a:r>
            <a:r>
              <a:rPr kumimoji="0" lang="zh-TW" altLang="en-US" sz="2000" b="1" u="sng" dirty="0">
                <a:solidFill>
                  <a:schemeClr val="accent6">
                    <a:lumMod val="75000"/>
                  </a:schemeClr>
                </a:solidFill>
                <a:latin typeface="微軟正黑體" pitchFamily="34" charset="-120"/>
                <a:ea typeface="微軟正黑體" pitchFamily="34" charset="-120"/>
              </a:rPr>
              <a:t>項</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3" name="群組 2"/>
          <p:cNvGrpSpPr>
            <a:grpSpLocks/>
          </p:cNvGrpSpPr>
          <p:nvPr/>
        </p:nvGrpSpPr>
        <p:grpSpPr bwMode="auto">
          <a:xfrm>
            <a:off x="133960" y="1182392"/>
            <a:ext cx="8326472" cy="4334840"/>
            <a:chOff x="2" y="750"/>
            <a:chExt cx="9668" cy="4350"/>
          </a:xfrm>
        </p:grpSpPr>
        <p:pic>
          <p:nvPicPr>
            <p:cNvPr id="4" name="docshape27"/>
            <p:cNvPicPr>
              <a:picLocks noChangeAspect="1" noChangeArrowheads="1"/>
            </p:cNvPicPr>
            <p:nvPr/>
          </p:nvPicPr>
          <p:blipFill rotWithShape="1">
            <a:blip r:embed="rId2">
              <a:extLst>
                <a:ext uri="{28A0092B-C50C-407E-A947-70E740481C1C}">
                  <a14:useLocalDpi xmlns:a14="http://schemas.microsoft.com/office/drawing/2010/main" val="0"/>
                </a:ext>
              </a:extLst>
            </a:blip>
            <a:srcRect l="-311" t="13835" b="5921"/>
            <a:stretch/>
          </p:blipFill>
          <p:spPr bwMode="auto">
            <a:xfrm>
              <a:off x="2" y="750"/>
              <a:ext cx="9668" cy="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cshape28"/>
            <p:cNvSpPr>
              <a:spLocks noChangeArrowheads="1"/>
            </p:cNvSpPr>
            <p:nvPr/>
          </p:nvSpPr>
          <p:spPr bwMode="auto">
            <a:xfrm>
              <a:off x="3646" y="2141"/>
              <a:ext cx="1190" cy="820"/>
            </a:xfrm>
            <a:prstGeom prst="rect">
              <a:avLst/>
            </a:prstGeom>
            <a:noFill/>
            <a:ln w="19050">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zh-TW" altLang="en-US"/>
            </a:p>
          </p:txBody>
        </p:sp>
      </p:grpSp>
      <p:sp>
        <p:nvSpPr>
          <p:cNvPr id="6" name="Rectangle 5"/>
          <p:cNvSpPr>
            <a:spLocks noChangeArrowheads="1"/>
          </p:cNvSpPr>
          <p:nvPr/>
        </p:nvSpPr>
        <p:spPr bwMode="auto">
          <a:xfrm>
            <a:off x="180529" y="52082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7597432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3126" y="557228"/>
            <a:ext cx="886172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171450" indent="-171450" eaLnBrk="0" hangingPunct="0">
              <a:spcBef>
                <a:spcPts val="600"/>
              </a:spcBef>
              <a:buFont typeface="Wingdings" pitchFamily="2" charset="2"/>
              <a:buChar char="Ø"/>
              <a:tabLst/>
              <a:defRPr/>
            </a:pPr>
            <a:r>
              <a:rPr kumimoji="0" lang="en-US" altLang="zh-TW" sz="2000" b="1" dirty="0">
                <a:solidFill>
                  <a:srgbClr val="0000FF"/>
                </a:solidFill>
                <a:latin typeface="微軟正黑體" pitchFamily="34" charset="-120"/>
                <a:ea typeface="微軟正黑體" pitchFamily="34" charset="-120"/>
              </a:rPr>
              <a:t>7.</a:t>
            </a:r>
            <a:r>
              <a:rPr kumimoji="0" lang="zh-TW" altLang="en-US" sz="2000" b="1" dirty="0">
                <a:solidFill>
                  <a:srgbClr val="0000FF"/>
                </a:solidFill>
                <a:latin typeface="微軟正黑體" pitchFamily="34" charset="-120"/>
                <a:ea typeface="微軟正黑體" pitchFamily="34" charset="-120"/>
              </a:rPr>
              <a:t>點選第</a:t>
            </a:r>
            <a:r>
              <a:rPr kumimoji="0" lang="en-US" altLang="zh-TW" sz="2000" b="1" dirty="0">
                <a:solidFill>
                  <a:srgbClr val="0000FF"/>
                </a:solidFill>
                <a:latin typeface="微軟正黑體" pitchFamily="34" charset="-120"/>
                <a:ea typeface="微軟正黑體" pitchFamily="34" charset="-120"/>
              </a:rPr>
              <a:t>2</a:t>
            </a:r>
            <a:r>
              <a:rPr kumimoji="0" lang="zh-TW" altLang="en-US" sz="2000" b="1" dirty="0">
                <a:solidFill>
                  <a:srgbClr val="0000FF"/>
                </a:solidFill>
                <a:latin typeface="微軟正黑體" pitchFamily="34" charset="-120"/>
                <a:ea typeface="微軟正黑體" pitchFamily="34" charset="-120"/>
              </a:rPr>
              <a:t>項</a:t>
            </a:r>
            <a:r>
              <a:rPr kumimoji="0" lang="en-US" altLang="zh-TW" sz="2000" b="1" dirty="0">
                <a:solidFill>
                  <a:srgbClr val="0000FF"/>
                </a:solidFill>
                <a:latin typeface="微軟正黑體" pitchFamily="34" charset="-120"/>
                <a:ea typeface="微軟正黑體" pitchFamily="34" charset="-120"/>
              </a:rPr>
              <a:t>【</a:t>
            </a:r>
            <a:r>
              <a:rPr lang="zh-TW" altLang="en-US" sz="2000" b="1" dirty="0">
                <a:solidFill>
                  <a:srgbClr val="C00000"/>
                </a:solidFill>
                <a:latin typeface="微軟正黑體" pitchFamily="34" charset="-120"/>
                <a:ea typeface="微軟正黑體" pitchFamily="34" charset="-120"/>
              </a:rPr>
              <a:t>職能診斷</a:t>
            </a:r>
            <a:r>
              <a:rPr kumimoji="0" lang="en-US" altLang="zh-TW" sz="2000" b="1" dirty="0">
                <a:solidFill>
                  <a:srgbClr val="0000FF"/>
                </a:solidFill>
                <a:latin typeface="微軟正黑體" pitchFamily="34" charset="-120"/>
                <a:ea typeface="微軟正黑體" pitchFamily="34" charset="-120"/>
              </a:rPr>
              <a:t>】→</a:t>
            </a:r>
            <a:r>
              <a:rPr kumimoji="0" lang="zh-TW" altLang="en-US" sz="2000" b="1" dirty="0">
                <a:solidFill>
                  <a:srgbClr val="0000FF"/>
                </a:solidFill>
                <a:latin typeface="微軟正黑體" pitchFamily="34" charset="-120"/>
                <a:ea typeface="微軟正黑體" pitchFamily="34" charset="-120"/>
              </a:rPr>
              <a:t>點選</a:t>
            </a:r>
            <a:r>
              <a:rPr kumimoji="0" lang="en-US" altLang="zh-TW" sz="2000" b="1" dirty="0">
                <a:solidFill>
                  <a:srgbClr val="0000FF"/>
                </a:solidFill>
                <a:latin typeface="微軟正黑體" pitchFamily="34" charset="-120"/>
                <a:ea typeface="微軟正黑體" pitchFamily="34" charset="-120"/>
              </a:rPr>
              <a:t>【</a:t>
            </a:r>
            <a:r>
              <a:rPr lang="zh-TW" altLang="en-US" sz="2000" b="1" dirty="0">
                <a:solidFill>
                  <a:srgbClr val="C00000"/>
                </a:solidFill>
                <a:latin typeface="微軟正黑體" pitchFamily="34" charset="-120"/>
                <a:ea typeface="微軟正黑體" pitchFamily="34" charset="-120"/>
              </a:rPr>
              <a:t>職場共通職能</a:t>
            </a:r>
            <a:r>
              <a:rPr kumimoji="0" lang="en-US" altLang="zh-TW" sz="2000" b="1" dirty="0">
                <a:solidFill>
                  <a:srgbClr val="0000FF"/>
                </a:solidFill>
                <a:latin typeface="微軟正黑體" pitchFamily="34" charset="-120"/>
                <a:ea typeface="微軟正黑體" pitchFamily="34" charset="-120"/>
              </a:rPr>
              <a:t>】</a:t>
            </a:r>
            <a:r>
              <a:rPr kumimoji="0" lang="zh-TW" altLang="en-US" sz="2000" b="1" dirty="0">
                <a:solidFill>
                  <a:srgbClr val="0000FF"/>
                </a:solidFill>
                <a:latin typeface="微軟正黑體" pitchFamily="34" charset="-120"/>
                <a:ea typeface="微軟正黑體" pitchFamily="34" charset="-120"/>
              </a:rPr>
              <a:t>，以上</a:t>
            </a:r>
            <a:r>
              <a:rPr kumimoji="0" lang="en-US" altLang="zh-TW" sz="2000" b="1" u="sng" dirty="0">
                <a:solidFill>
                  <a:schemeClr val="accent6">
                    <a:lumMod val="75000"/>
                  </a:schemeClr>
                </a:solidFill>
                <a:latin typeface="微軟正黑體" pitchFamily="34" charset="-120"/>
                <a:ea typeface="微軟正黑體" pitchFamily="34" charset="-120"/>
              </a:rPr>
              <a:t>2</a:t>
            </a:r>
            <a:r>
              <a:rPr kumimoji="0" lang="zh-TW" altLang="en-US" sz="2000" b="1" u="sng" dirty="0">
                <a:solidFill>
                  <a:schemeClr val="accent6">
                    <a:lumMod val="75000"/>
                  </a:schemeClr>
                </a:solidFill>
                <a:latin typeface="微軟正黑體" pitchFamily="34" charset="-120"/>
                <a:ea typeface="微軟正黑體" pitchFamily="34" charset="-120"/>
              </a:rPr>
              <a:t>項填寫完畢即可</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8193" name="docshape30"/>
          <p:cNvPicPr>
            <a:picLocks noChangeAspect="1" noChangeArrowheads="1"/>
          </p:cNvPicPr>
          <p:nvPr/>
        </p:nvPicPr>
        <p:blipFill>
          <a:blip r:embed="rId2">
            <a:extLst>
              <a:ext uri="{28A0092B-C50C-407E-A947-70E740481C1C}">
                <a14:useLocalDpi xmlns:a14="http://schemas.microsoft.com/office/drawing/2010/main" val="0"/>
              </a:ext>
            </a:extLst>
          </a:blip>
          <a:srcRect l="-1338" t="13835" b="5257"/>
          <a:stretch>
            <a:fillRect/>
          </a:stretch>
        </p:blipFill>
        <p:spPr bwMode="auto">
          <a:xfrm>
            <a:off x="611559" y="1334363"/>
            <a:ext cx="7704856" cy="49577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4" name="docshape31"/>
          <p:cNvSpPr>
            <a:spLocks/>
          </p:cNvSpPr>
          <p:nvPr/>
        </p:nvSpPr>
        <p:spPr bwMode="auto">
          <a:xfrm>
            <a:off x="4283968" y="3040144"/>
            <a:ext cx="1080120" cy="964920"/>
          </a:xfrm>
          <a:custGeom>
            <a:avLst/>
            <a:gdLst>
              <a:gd name="T0" fmla="+- 0 5950 5570"/>
              <a:gd name="T1" fmla="*/ T0 w 1460"/>
              <a:gd name="T2" fmla="+- 0 3049 2359"/>
              <a:gd name="T3" fmla="*/ 3049 h 950"/>
              <a:gd name="T4" fmla="+- 0 7030 5570"/>
              <a:gd name="T5" fmla="*/ T4 w 1460"/>
              <a:gd name="T6" fmla="+- 0 3049 2359"/>
              <a:gd name="T7" fmla="*/ 3049 h 950"/>
              <a:gd name="T8" fmla="+- 0 7030 5570"/>
              <a:gd name="T9" fmla="*/ T8 w 1460"/>
              <a:gd name="T10" fmla="+- 0 2359 2359"/>
              <a:gd name="T11" fmla="*/ 2359 h 950"/>
              <a:gd name="T12" fmla="+- 0 5950 5570"/>
              <a:gd name="T13" fmla="*/ T12 w 1460"/>
              <a:gd name="T14" fmla="+- 0 2359 2359"/>
              <a:gd name="T15" fmla="*/ 2359 h 950"/>
              <a:gd name="T16" fmla="+- 0 5950 5570"/>
              <a:gd name="T17" fmla="*/ T16 w 1460"/>
              <a:gd name="T18" fmla="+- 0 3049 2359"/>
              <a:gd name="T19" fmla="*/ 3049 h 950"/>
              <a:gd name="T20" fmla="+- 0 5570 5570"/>
              <a:gd name="T21" fmla="*/ T20 w 1460"/>
              <a:gd name="T22" fmla="+- 0 3309 2359"/>
              <a:gd name="T23" fmla="*/ 3309 h 950"/>
              <a:gd name="T24" fmla="+- 0 6520 5570"/>
              <a:gd name="T25" fmla="*/ T24 w 1460"/>
              <a:gd name="T26" fmla="+- 0 3309 2359"/>
              <a:gd name="T27" fmla="*/ 3309 h 950"/>
              <a:gd name="T28" fmla="+- 0 6520 5570"/>
              <a:gd name="T29" fmla="*/ T28 w 1460"/>
              <a:gd name="T30" fmla="+- 0 3069 2359"/>
              <a:gd name="T31" fmla="*/ 3069 h 950"/>
              <a:gd name="T32" fmla="+- 0 5570 5570"/>
              <a:gd name="T33" fmla="*/ T32 w 1460"/>
              <a:gd name="T34" fmla="+- 0 3069 2359"/>
              <a:gd name="T35" fmla="*/ 3069 h 950"/>
              <a:gd name="T36" fmla="+- 0 5570 5570"/>
              <a:gd name="T37" fmla="*/ T36 w 1460"/>
              <a:gd name="T38" fmla="+- 0 3309 2359"/>
              <a:gd name="T39" fmla="*/ 3309 h 9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460" h="950">
                <a:moveTo>
                  <a:pt x="380" y="690"/>
                </a:moveTo>
                <a:lnTo>
                  <a:pt x="1460" y="690"/>
                </a:lnTo>
                <a:lnTo>
                  <a:pt x="1460" y="0"/>
                </a:lnTo>
                <a:lnTo>
                  <a:pt x="380" y="0"/>
                </a:lnTo>
                <a:lnTo>
                  <a:pt x="380" y="690"/>
                </a:lnTo>
                <a:close/>
                <a:moveTo>
                  <a:pt x="0" y="950"/>
                </a:moveTo>
                <a:lnTo>
                  <a:pt x="950" y="950"/>
                </a:lnTo>
                <a:lnTo>
                  <a:pt x="950" y="710"/>
                </a:lnTo>
                <a:lnTo>
                  <a:pt x="0" y="710"/>
                </a:lnTo>
                <a:lnTo>
                  <a:pt x="0" y="95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36750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6" name="Rectangle 2"/>
          <p:cNvSpPr>
            <a:spLocks noChangeArrowheads="1"/>
          </p:cNvSpPr>
          <p:nvPr/>
        </p:nvSpPr>
        <p:spPr bwMode="auto">
          <a:xfrm>
            <a:off x="179512" y="582217"/>
            <a:ext cx="862127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171450" indent="-171450" eaLnBrk="0" hangingPunct="0">
              <a:spcBef>
                <a:spcPts val="600"/>
              </a:spcBef>
              <a:buFont typeface="Wingdings" pitchFamily="2" charset="2"/>
              <a:buChar char="Ø"/>
              <a:tabLst/>
              <a:defRPr/>
            </a:pPr>
            <a:r>
              <a:rPr kumimoji="0" lang="zh-TW" altLang="en-US" sz="2500" b="1" dirty="0" smtClean="0">
                <a:solidFill>
                  <a:srgbClr val="0000FF"/>
                </a:solidFill>
                <a:latin typeface="微軟正黑體" pitchFamily="34" charset="-120"/>
                <a:ea typeface="微軟正黑體" pitchFamily="34" charset="-120"/>
              </a:rPr>
              <a:t>請全班於</a:t>
            </a:r>
            <a:r>
              <a:rPr kumimoji="0" lang="en-US" altLang="zh-TW" sz="2500" b="1" dirty="0" smtClean="0">
                <a:solidFill>
                  <a:srgbClr val="FF0000"/>
                </a:solidFill>
                <a:latin typeface="微軟正黑體" pitchFamily="34" charset="-120"/>
                <a:ea typeface="微軟正黑體" pitchFamily="34" charset="-120"/>
              </a:rPr>
              <a:t>10/30(</a:t>
            </a:r>
            <a:r>
              <a:rPr kumimoji="0" lang="zh-TW" altLang="en-US" sz="2500" b="1" dirty="0" smtClean="0">
                <a:solidFill>
                  <a:srgbClr val="FF0000"/>
                </a:solidFill>
                <a:latin typeface="微軟正黑體" pitchFamily="34" charset="-120"/>
                <a:ea typeface="微軟正黑體" pitchFamily="34" charset="-120"/>
              </a:rPr>
              <a:t>四</a:t>
            </a:r>
            <a:r>
              <a:rPr kumimoji="0" lang="en-US" altLang="zh-TW" sz="2500" b="1" dirty="0" smtClean="0">
                <a:solidFill>
                  <a:srgbClr val="FF0000"/>
                </a:solidFill>
                <a:latin typeface="微軟正黑體" pitchFamily="34" charset="-120"/>
                <a:ea typeface="微軟正黑體" pitchFamily="34" charset="-120"/>
              </a:rPr>
              <a:t>)</a:t>
            </a:r>
            <a:r>
              <a:rPr kumimoji="0" lang="zh-TW" altLang="en-US" sz="2500" b="1" dirty="0" smtClean="0">
                <a:solidFill>
                  <a:srgbClr val="FF0000"/>
                </a:solidFill>
                <a:latin typeface="微軟正黑體" pitchFamily="34" charset="-120"/>
                <a:ea typeface="微軟正黑體" pitchFamily="34" charset="-120"/>
              </a:rPr>
              <a:t>填寫完畢</a:t>
            </a:r>
            <a:r>
              <a:rPr kumimoji="0" lang="zh-TW" altLang="en-US" sz="2500" b="1" dirty="0" smtClean="0">
                <a:solidFill>
                  <a:srgbClr val="0000FF"/>
                </a:solidFill>
                <a:latin typeface="微軟正黑體" pitchFamily="34" charset="-120"/>
                <a:ea typeface="微軟正黑體" pitchFamily="34" charset="-120"/>
              </a:rPr>
              <a:t>，填寫完畢請回報</a:t>
            </a:r>
            <a:r>
              <a:rPr kumimoji="0" lang="zh-TW" altLang="en-US" sz="2500" b="1" dirty="0">
                <a:solidFill>
                  <a:srgbClr val="FF0000"/>
                </a:solidFill>
                <a:latin typeface="微軟正黑體" pitchFamily="34" charset="-120"/>
                <a:ea typeface="微軟正黑體" pitchFamily="34" charset="-120"/>
              </a:rPr>
              <a:t>職涯</a:t>
            </a:r>
            <a:r>
              <a:rPr kumimoji="0" lang="zh-TW" altLang="en-US" sz="2500" b="1" dirty="0" smtClean="0">
                <a:solidFill>
                  <a:srgbClr val="FF0000"/>
                </a:solidFill>
                <a:latin typeface="微軟正黑體" pitchFamily="34" charset="-120"/>
                <a:ea typeface="微軟正黑體" pitchFamily="34" charset="-120"/>
              </a:rPr>
              <a:t>股長。</a:t>
            </a:r>
            <a:endParaRPr kumimoji="0" lang="en-US" altLang="zh-TW" sz="2500" b="1" dirty="0" smtClean="0">
              <a:solidFill>
                <a:srgbClr val="FF0000"/>
              </a:solidFill>
              <a:latin typeface="微軟正黑體" pitchFamily="34" charset="-120"/>
              <a:ea typeface="微軟正黑體" pitchFamily="34" charset="-120"/>
            </a:endParaRP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1242030"/>
            <a:ext cx="4369668" cy="4369668"/>
          </a:xfrm>
          <a:prstGeom prst="rect">
            <a:avLst/>
          </a:prstGeom>
        </p:spPr>
      </p:pic>
      <p:sp>
        <p:nvSpPr>
          <p:cNvPr id="8" name="矩形 7"/>
          <p:cNvSpPr/>
          <p:nvPr/>
        </p:nvSpPr>
        <p:spPr>
          <a:xfrm>
            <a:off x="179512" y="5611698"/>
            <a:ext cx="8856984" cy="461665"/>
          </a:xfrm>
          <a:prstGeom prst="rect">
            <a:avLst/>
          </a:prstGeom>
        </p:spPr>
        <p:txBody>
          <a:bodyPr wrap="square">
            <a:spAutoFit/>
          </a:bodyPr>
          <a:lstStyle/>
          <a:p>
            <a:pPr algn="ctr" eaLnBrk="0" hangingPunct="0">
              <a:spcBef>
                <a:spcPts val="600"/>
              </a:spcBef>
              <a:tabLst/>
              <a:defRPr/>
            </a:pPr>
            <a:r>
              <a:rPr kumimoji="0" lang="zh-TW" altLang="en-US" sz="2400" b="1" dirty="0">
                <a:solidFill>
                  <a:srgbClr val="0000FF"/>
                </a:solidFill>
                <a:latin typeface="微軟正黑體" pitchFamily="34" charset="-120"/>
                <a:ea typeface="微軟正黑體" pitchFamily="34" charset="-120"/>
              </a:rPr>
              <a:t>請老師通知職涯股長加入群組，以</a:t>
            </a:r>
            <a:r>
              <a:rPr kumimoji="0" lang="zh-TW" altLang="en-US" sz="2400" b="1" dirty="0" smtClean="0">
                <a:solidFill>
                  <a:srgbClr val="0000FF"/>
                </a:solidFill>
                <a:latin typeface="微軟正黑體" pitchFamily="34" charset="-120"/>
                <a:ea typeface="微軟正黑體" pitchFamily="34" charset="-120"/>
              </a:rPr>
              <a:t>利活動宣傳及後續</a:t>
            </a:r>
            <a:r>
              <a:rPr kumimoji="0" lang="zh-TW" altLang="en-US" sz="2400" b="1" dirty="0">
                <a:solidFill>
                  <a:srgbClr val="0000FF"/>
                </a:solidFill>
                <a:latin typeface="微軟正黑體" pitchFamily="34" charset="-120"/>
                <a:ea typeface="微軟正黑體" pitchFamily="34" charset="-120"/>
              </a:rPr>
              <a:t>追蹤，謝謝</a:t>
            </a:r>
          </a:p>
        </p:txBody>
      </p:sp>
    </p:spTree>
    <p:extLst>
      <p:ext uri="{BB962C8B-B14F-4D97-AF65-F5344CB8AC3E}">
        <p14:creationId xmlns:p14="http://schemas.microsoft.com/office/powerpoint/2010/main" val="21543893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636912"/>
            <a:ext cx="9144000"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coolSlant"/>
              <a:contourClr>
                <a:schemeClr val="bg1">
                  <a:lumMod val="65000"/>
                </a:schemeClr>
              </a:contourClr>
            </a:sp3d>
          </a:bodyPr>
          <a:lstStyle/>
          <a:p>
            <a:pPr algn="ctr"/>
            <a:r>
              <a:rPr lang="zh-TW" altLang="en-US" sz="6000" b="1" cap="none" spc="0" dirty="0" smtClean="0">
                <a:ln/>
                <a:solidFill>
                  <a:schemeClr val="accent2">
                    <a:lumMod val="75000"/>
                  </a:schemeClr>
                </a:solidFill>
                <a:effectLst/>
                <a:latin typeface="標楷體" panose="03000509000000000000" pitchFamily="65" charset="-120"/>
                <a:ea typeface="標楷體" panose="03000509000000000000" pitchFamily="65" charset="-120"/>
              </a:rPr>
              <a:t>專題演講</a:t>
            </a:r>
            <a:endParaRPr lang="zh-TW" altLang="en-US" sz="6000" b="1" cap="none" spc="0" dirty="0">
              <a:ln/>
              <a:solidFill>
                <a:schemeClr val="accent2">
                  <a:lumMod val="75000"/>
                </a:schemeClr>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75636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683568" y="836712"/>
            <a:ext cx="8136904" cy="568863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eaLnBrk="1" hangingPunct="1">
              <a:spcBef>
                <a:spcPct val="0"/>
              </a:spcBef>
              <a:buNone/>
            </a:pPr>
            <a:r>
              <a:rPr lang="zh-TW" altLang="en-US" sz="2400" b="1" dirty="0">
                <a:solidFill>
                  <a:srgbClr val="1F497D"/>
                </a:solidFill>
                <a:latin typeface="標楷體" pitchFamily="65" charset="-120"/>
                <a:ea typeface="標楷體" pitchFamily="65" charset="-120"/>
              </a:rPr>
              <a:t>四、教育部函</a:t>
            </a:r>
            <a:r>
              <a:rPr lang="zh-TW" altLang="en-US" sz="2400" b="1" dirty="0" smtClean="0">
                <a:solidFill>
                  <a:srgbClr val="1F497D"/>
                </a:solidFill>
                <a:latin typeface="標楷體" pitchFamily="65" charset="-120"/>
                <a:ea typeface="標楷體" pitchFamily="65" charset="-120"/>
              </a:rPr>
              <a:t>示，</a:t>
            </a:r>
            <a:r>
              <a:rPr lang="zh-TW" altLang="en-US" sz="2400" b="1" dirty="0">
                <a:solidFill>
                  <a:srgbClr val="1F497D"/>
                </a:solidFill>
                <a:latin typeface="標楷體" pitchFamily="65" charset="-120"/>
                <a:ea typeface="標楷體" pitchFamily="65" charset="-120"/>
              </a:rPr>
              <a:t>如學生</a:t>
            </a:r>
            <a:r>
              <a:rPr lang="zh-TW" altLang="en-US" sz="2400" b="1" dirty="0" smtClean="0">
                <a:solidFill>
                  <a:srgbClr val="1F497D"/>
                </a:solidFill>
                <a:latin typeface="標楷體" pitchFamily="65" charset="-120"/>
                <a:ea typeface="標楷體" pitchFamily="65" charset="-120"/>
              </a:rPr>
              <a:t>活動</a:t>
            </a:r>
            <a:r>
              <a:rPr lang="zh-TW" altLang="en-US" sz="2400" b="1" dirty="0">
                <a:solidFill>
                  <a:srgbClr val="1F497D"/>
                </a:solidFill>
                <a:latin typeface="標楷體" pitchFamily="65" charset="-120"/>
                <a:ea typeface="標楷體" pitchFamily="65" charset="-120"/>
              </a:rPr>
              <a:t>或營</a:t>
            </a:r>
            <a:r>
              <a:rPr lang="zh-TW" altLang="en-US" sz="2400" b="1" dirty="0" smtClean="0">
                <a:solidFill>
                  <a:srgbClr val="1F497D"/>
                </a:solidFill>
                <a:latin typeface="標楷體" pitchFamily="65" charset="-120"/>
                <a:ea typeface="標楷體" pitchFamily="65" charset="-120"/>
              </a:rPr>
              <a:t>隊活動，請</a:t>
            </a:r>
            <a:r>
              <a:rPr lang="zh-TW" altLang="en-US" sz="2400" b="1" dirty="0">
                <a:solidFill>
                  <a:srgbClr val="1F497D"/>
                </a:solidFill>
                <a:latin typeface="標楷體" pitchFamily="65" charset="-120"/>
                <a:ea typeface="標楷體" pitchFamily="65" charset="-120"/>
              </a:rPr>
              <a:t>務必通知校安中心登錄管制。注意事項要點如下：</a:t>
            </a:r>
          </a:p>
          <a:p>
            <a:pPr marL="0" lvl="0" indent="0" eaLnBrk="1" hangingPunct="1">
              <a:spcBef>
                <a:spcPct val="0"/>
              </a:spcBef>
              <a:buNone/>
            </a:pPr>
            <a:r>
              <a:rPr lang="en-US" altLang="zh-TW" sz="2400" b="1" dirty="0">
                <a:solidFill>
                  <a:srgbClr val="1F497D"/>
                </a:solidFill>
                <a:latin typeface="標楷體" panose="03000509000000000000" pitchFamily="65" charset="-120"/>
                <a:ea typeface="標楷體" panose="03000509000000000000" pitchFamily="65" charset="-120"/>
              </a:rPr>
              <a:t>(</a:t>
            </a:r>
            <a:r>
              <a:rPr lang="zh-TW" altLang="en-US" sz="2400" b="1" dirty="0">
                <a:solidFill>
                  <a:srgbClr val="1F497D"/>
                </a:solidFill>
                <a:latin typeface="標楷體" panose="03000509000000000000" pitchFamily="65" charset="-120"/>
                <a:ea typeface="標楷體" panose="03000509000000000000" pitchFamily="65" charset="-120"/>
              </a:rPr>
              <a:t>一</a:t>
            </a:r>
            <a:r>
              <a:rPr lang="en-US" altLang="zh-TW" sz="2400" b="1" dirty="0">
                <a:solidFill>
                  <a:srgbClr val="1F497D"/>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注意室內與戶外活動安全</a:t>
            </a:r>
            <a:r>
              <a:rPr lang="zh-TW" altLang="en-US" sz="2400" b="1" dirty="0">
                <a:solidFill>
                  <a:srgbClr val="1F497D"/>
                </a:solidFill>
                <a:latin typeface="標楷體" panose="03000509000000000000" pitchFamily="65" charset="-120"/>
                <a:ea typeface="標楷體" panose="03000509000000000000" pitchFamily="65" charset="-120"/>
              </a:rPr>
              <a:t>。</a:t>
            </a:r>
            <a:r>
              <a:rPr lang="en-US" altLang="zh-TW" sz="2400" b="1" dirty="0">
                <a:solidFill>
                  <a:srgbClr val="1F497D"/>
                </a:solidFill>
                <a:latin typeface="標楷體" panose="03000509000000000000" pitchFamily="65" charset="-120"/>
                <a:ea typeface="標楷體" panose="03000509000000000000" pitchFamily="65" charset="-120"/>
              </a:rPr>
              <a:t>(</a:t>
            </a:r>
            <a:r>
              <a:rPr lang="zh-TW" altLang="en-US" sz="2400" b="1" dirty="0">
                <a:solidFill>
                  <a:srgbClr val="1F497D"/>
                </a:solidFill>
                <a:latin typeface="標楷體" panose="03000509000000000000" pitchFamily="65" charset="-120"/>
                <a:ea typeface="標楷體" panose="03000509000000000000" pitchFamily="65" charset="-120"/>
              </a:rPr>
              <a:t>演唱會、跨年活動及私人</a:t>
            </a:r>
            <a:endParaRPr lang="en-US" altLang="zh-TW" sz="2400" b="1" dirty="0">
              <a:solidFill>
                <a:srgbClr val="1F497D"/>
              </a:solidFill>
              <a:latin typeface="標楷體" panose="03000509000000000000" pitchFamily="65" charset="-120"/>
              <a:ea typeface="標楷體" panose="03000509000000000000" pitchFamily="65" charset="-120"/>
            </a:endParaRPr>
          </a:p>
          <a:p>
            <a:pPr marL="0" lvl="0" indent="0" eaLnBrk="1" hangingPunct="1">
              <a:spcBef>
                <a:spcPct val="0"/>
              </a:spcBef>
              <a:buNone/>
            </a:pPr>
            <a:r>
              <a:rPr lang="zh-TW" altLang="en-US" sz="2400" b="1" dirty="0">
                <a:solidFill>
                  <a:srgbClr val="1F497D"/>
                </a:solidFill>
                <a:latin typeface="標楷體" panose="03000509000000000000" pitchFamily="65" charset="-120"/>
                <a:ea typeface="標楷體" panose="03000509000000000000" pitchFamily="65" charset="-120"/>
              </a:rPr>
              <a:t>    聚會注意安全</a:t>
            </a:r>
            <a:r>
              <a:rPr lang="en-US" altLang="zh-TW" sz="2400" b="1" dirty="0">
                <a:solidFill>
                  <a:srgbClr val="1F497D"/>
                </a:solidFill>
                <a:latin typeface="標楷體" panose="03000509000000000000" pitchFamily="65" charset="-120"/>
                <a:ea typeface="標楷體" panose="03000509000000000000" pitchFamily="65" charset="-120"/>
              </a:rPr>
              <a:t>)</a:t>
            </a:r>
          </a:p>
          <a:p>
            <a:pPr marL="0" lvl="0" indent="0" eaLnBrk="1" hangingPunct="1">
              <a:spcBef>
                <a:spcPct val="0"/>
              </a:spcBef>
              <a:buNone/>
            </a:pPr>
            <a:r>
              <a:rPr lang="en-US" altLang="zh-TW" sz="2400" b="1" dirty="0">
                <a:solidFill>
                  <a:srgbClr val="1F497D"/>
                </a:solidFill>
                <a:latin typeface="標楷體" panose="03000509000000000000" pitchFamily="65" charset="-120"/>
                <a:ea typeface="標楷體" panose="03000509000000000000" pitchFamily="65" charset="-120"/>
              </a:rPr>
              <a:t>(</a:t>
            </a:r>
            <a:r>
              <a:rPr lang="zh-TW" altLang="en-US" sz="2400" b="1" dirty="0">
                <a:solidFill>
                  <a:srgbClr val="1F497D"/>
                </a:solidFill>
                <a:latin typeface="標楷體" panose="03000509000000000000" pitchFamily="65" charset="-120"/>
                <a:ea typeface="標楷體" panose="03000509000000000000" pitchFamily="65" charset="-120"/>
              </a:rPr>
              <a:t>二</a:t>
            </a:r>
            <a:r>
              <a:rPr lang="en-US" altLang="zh-TW" sz="2400" b="1" dirty="0">
                <a:solidFill>
                  <a:srgbClr val="1F497D"/>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工讀安全</a:t>
            </a:r>
            <a:r>
              <a:rPr lang="zh-TW" altLang="en-US" sz="2400" b="1" dirty="0">
                <a:solidFill>
                  <a:srgbClr val="1F497D"/>
                </a:solidFill>
                <a:latin typeface="標楷體" panose="03000509000000000000" pitchFamily="65" charset="-120"/>
                <a:ea typeface="標楷體" panose="03000509000000000000" pitchFamily="65" charset="-120"/>
              </a:rPr>
              <a:t>。</a:t>
            </a:r>
            <a:r>
              <a:rPr lang="en-US" altLang="zh-TW" sz="2400" b="1" dirty="0">
                <a:solidFill>
                  <a:srgbClr val="1F497D"/>
                </a:solidFill>
                <a:latin typeface="標楷體" panose="03000509000000000000" pitchFamily="65" charset="-120"/>
                <a:ea typeface="標楷體" panose="03000509000000000000" pitchFamily="65" charset="-120"/>
              </a:rPr>
              <a:t>(7</a:t>
            </a:r>
            <a:r>
              <a:rPr lang="zh-TW" altLang="en-US" sz="2400" b="1" dirty="0">
                <a:solidFill>
                  <a:srgbClr val="1F497D"/>
                </a:solidFill>
                <a:latin typeface="標楷體" panose="03000509000000000000" pitchFamily="65" charset="-120"/>
                <a:ea typeface="標楷體" panose="03000509000000000000" pitchFamily="65" charset="-120"/>
              </a:rPr>
              <a:t>不</a:t>
            </a:r>
            <a:r>
              <a:rPr lang="en-US" altLang="zh-TW" sz="2400" b="1" dirty="0">
                <a:solidFill>
                  <a:srgbClr val="1F497D"/>
                </a:solidFill>
                <a:latin typeface="標楷體" panose="03000509000000000000" pitchFamily="65" charset="-120"/>
                <a:ea typeface="標楷體" panose="03000509000000000000" pitchFamily="65" charset="-120"/>
              </a:rPr>
              <a:t>3</a:t>
            </a:r>
            <a:r>
              <a:rPr lang="zh-TW" altLang="en-US" sz="2400" b="1" dirty="0">
                <a:solidFill>
                  <a:srgbClr val="1F497D"/>
                </a:solidFill>
                <a:latin typeface="標楷體" panose="03000509000000000000" pitchFamily="65" charset="-120"/>
                <a:ea typeface="標楷體" panose="03000509000000000000" pitchFamily="65" charset="-120"/>
              </a:rPr>
              <a:t>要記得牢，寒假工讀安全好</a:t>
            </a:r>
            <a:r>
              <a:rPr lang="en-US" altLang="zh-TW" sz="2400" b="1" dirty="0">
                <a:solidFill>
                  <a:srgbClr val="1F497D"/>
                </a:solidFill>
                <a:latin typeface="標楷體" panose="03000509000000000000" pitchFamily="65" charset="-120"/>
                <a:ea typeface="標楷體" panose="03000509000000000000" pitchFamily="65" charset="-120"/>
              </a:rPr>
              <a:t>)</a:t>
            </a:r>
          </a:p>
          <a:p>
            <a:pPr marL="0" lvl="0" indent="0" eaLnBrk="1" hangingPunct="1">
              <a:spcBef>
                <a:spcPct val="0"/>
              </a:spcBef>
              <a:buNone/>
            </a:pPr>
            <a:r>
              <a:rPr lang="en-US" altLang="zh-TW" sz="2400" b="1" dirty="0">
                <a:solidFill>
                  <a:srgbClr val="1F497D"/>
                </a:solidFill>
                <a:latin typeface="標楷體" panose="03000509000000000000" pitchFamily="65" charset="-120"/>
                <a:ea typeface="標楷體" panose="03000509000000000000" pitchFamily="65" charset="-120"/>
              </a:rPr>
              <a:t>(</a:t>
            </a:r>
            <a:r>
              <a:rPr lang="zh-TW" altLang="en-US" sz="2400" b="1" dirty="0">
                <a:solidFill>
                  <a:srgbClr val="1F497D"/>
                </a:solidFill>
                <a:latin typeface="標楷體" panose="03000509000000000000" pitchFamily="65" charset="-120"/>
                <a:ea typeface="標楷體" panose="03000509000000000000" pitchFamily="65" charset="-120"/>
              </a:rPr>
              <a:t>三</a:t>
            </a:r>
            <a:r>
              <a:rPr lang="en-US" altLang="zh-TW" sz="2400" b="1" dirty="0">
                <a:solidFill>
                  <a:srgbClr val="1F497D"/>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行車交通安全</a:t>
            </a:r>
            <a:r>
              <a:rPr lang="zh-TW" altLang="en-US" sz="2400" b="1" dirty="0">
                <a:solidFill>
                  <a:srgbClr val="1F497D"/>
                </a:solidFill>
                <a:latin typeface="標楷體" panose="03000509000000000000" pitchFamily="65" charset="-120"/>
                <a:ea typeface="標楷體" panose="03000509000000000000" pitchFamily="65" charset="-120"/>
              </a:rPr>
              <a:t>。</a:t>
            </a:r>
            <a:r>
              <a:rPr lang="en-US" altLang="zh-TW" sz="2400" b="1" dirty="0">
                <a:solidFill>
                  <a:srgbClr val="1F497D"/>
                </a:solidFill>
                <a:latin typeface="標楷體" panose="03000509000000000000" pitchFamily="65" charset="-120"/>
                <a:ea typeface="標楷體" panose="03000509000000000000" pitchFamily="65" charset="-120"/>
              </a:rPr>
              <a:t>(</a:t>
            </a:r>
            <a:r>
              <a:rPr lang="zh-TW" altLang="en-US" sz="2400" b="1" dirty="0">
                <a:solidFill>
                  <a:srgbClr val="1F497D"/>
                </a:solidFill>
                <a:latin typeface="標楷體" panose="03000509000000000000" pitchFamily="65" charset="-120"/>
                <a:ea typeface="標楷體" panose="03000509000000000000" pitchFamily="65" charset="-120"/>
              </a:rPr>
              <a:t>不超速、不闖紅燈、不酒駕、不精神    不濟駕駛</a:t>
            </a:r>
            <a:r>
              <a:rPr lang="en-US" altLang="zh-TW" sz="2400" b="1" dirty="0">
                <a:solidFill>
                  <a:srgbClr val="1F497D"/>
                </a:solidFill>
                <a:latin typeface="標楷體" panose="03000509000000000000" pitchFamily="65" charset="-120"/>
                <a:ea typeface="標楷體" panose="03000509000000000000" pitchFamily="65" charset="-120"/>
              </a:rPr>
              <a:t>)</a:t>
            </a:r>
            <a:endParaRPr lang="en-US" altLang="zh-TW" sz="2400" b="1" dirty="0" smtClean="0">
              <a:solidFill>
                <a:schemeClr val="tx2"/>
              </a:solidFill>
              <a:latin typeface="標楷體" panose="03000509000000000000" pitchFamily="65" charset="-120"/>
              <a:ea typeface="標楷體" panose="03000509000000000000" pitchFamily="65" charset="-120"/>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276830"/>
            <a:ext cx="2857500"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5496" y="169476"/>
            <a:ext cx="3236784" cy="523220"/>
          </a:xfrm>
          <a:prstGeom prst="rect">
            <a:avLst/>
          </a:prstGeom>
        </p:spPr>
        <p:txBody>
          <a:bodyPr wrap="none">
            <a:spAutoFit/>
          </a:bodyPr>
          <a:lstStyle/>
          <a:p>
            <a:r>
              <a:rPr lang="zh-TW" altLang="en-US" sz="2800" dirty="0">
                <a:solidFill>
                  <a:srgbClr val="FF0000"/>
                </a:solidFill>
                <a:latin typeface="標楷體" pitchFamily="65" charset="-120"/>
                <a:ea typeface="標楷體" pitchFamily="65" charset="-120"/>
              </a:rPr>
              <a:t>壹、重要事項宣導</a:t>
            </a:r>
            <a:r>
              <a:rPr lang="en-US" altLang="zh-TW" sz="2800" dirty="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4488" y="4365104"/>
            <a:ext cx="3810000" cy="183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1028" y="4276829"/>
            <a:ext cx="2469027"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4400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11760" y="2636912"/>
            <a:ext cx="4464496"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coolSlant"/>
              <a:contourClr>
                <a:schemeClr val="bg1">
                  <a:lumMod val="65000"/>
                </a:schemeClr>
              </a:contourClr>
            </a:sp3d>
          </a:bodyPr>
          <a:lstStyle/>
          <a:p>
            <a:pPr algn="ctr"/>
            <a:r>
              <a:rPr lang="zh-TW" altLang="en-US" sz="6000" b="1" cap="none" spc="0" dirty="0" smtClean="0">
                <a:ln/>
                <a:solidFill>
                  <a:schemeClr val="accent2">
                    <a:lumMod val="75000"/>
                  </a:schemeClr>
                </a:solidFill>
                <a:effectLst/>
                <a:latin typeface="標楷體" panose="03000509000000000000" pitchFamily="65" charset="-120"/>
                <a:ea typeface="標楷體" panose="03000509000000000000" pitchFamily="65" charset="-120"/>
              </a:rPr>
              <a:t>散會</a:t>
            </a:r>
            <a:endParaRPr lang="zh-TW" altLang="en-US" sz="6000" b="1" cap="none" spc="0" dirty="0">
              <a:ln/>
              <a:solidFill>
                <a:schemeClr val="accent2">
                  <a:lumMod val="75000"/>
                </a:schemeClr>
              </a:solidFill>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878767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p:cNvSpPr>
          <p:nvPr/>
        </p:nvSpPr>
        <p:spPr>
          <a:xfrm>
            <a:off x="683568" y="836712"/>
            <a:ext cx="8136904" cy="568863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四</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藥物濫用防制</a:t>
            </a:r>
            <a:r>
              <a:rPr lang="zh-TW" altLang="en-US" sz="2400" b="1" dirty="0" smtClean="0">
                <a:solidFill>
                  <a:schemeClr val="tx2"/>
                </a:solidFill>
                <a:latin typeface="標楷體" panose="03000509000000000000" pitchFamily="65" charset="-120"/>
                <a:ea typeface="標楷體" panose="03000509000000000000" pitchFamily="65" charset="-120"/>
              </a:rPr>
              <a:t>。</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不吸食毒品，不飲用來路不明飲料</a:t>
            </a:r>
            <a:r>
              <a:rPr lang="en-US" altLang="zh-TW" sz="2400" b="1" dirty="0" smtClean="0">
                <a:solidFill>
                  <a:schemeClr val="tx2"/>
                </a:solidFill>
                <a:latin typeface="標楷體" panose="03000509000000000000" pitchFamily="65" charset="-120"/>
                <a:ea typeface="標楷體" panose="03000509000000000000" pitchFamily="65" charset="-120"/>
              </a:rPr>
              <a:t>)</a:t>
            </a:r>
          </a:p>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五</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菸害防制。</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不在公共場所吸菸、不亂丟菸蒂</a:t>
            </a:r>
            <a:r>
              <a:rPr lang="en-US" altLang="zh-TW" sz="2400" b="1" dirty="0" smtClean="0">
                <a:solidFill>
                  <a:schemeClr val="tx2"/>
                </a:solidFill>
                <a:latin typeface="標楷體" panose="03000509000000000000" pitchFamily="65" charset="-120"/>
                <a:ea typeface="標楷體" panose="03000509000000000000" pitchFamily="65" charset="-120"/>
              </a:rPr>
              <a:t>)</a:t>
            </a:r>
          </a:p>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六</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詐騙防制</a:t>
            </a:r>
            <a:r>
              <a:rPr lang="zh-TW" altLang="en-US" sz="2400" b="1" dirty="0" smtClean="0">
                <a:solidFill>
                  <a:schemeClr val="tx2"/>
                </a:solidFill>
                <a:latin typeface="標楷體" panose="03000509000000000000" pitchFamily="65" charset="-120"/>
                <a:ea typeface="標楷體" panose="03000509000000000000" pitchFamily="65" charset="-120"/>
              </a:rPr>
              <a:t>。</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注意</a:t>
            </a:r>
            <a:r>
              <a:rPr lang="en-US" altLang="zh-TW" sz="2400" b="1" dirty="0" smtClean="0">
                <a:solidFill>
                  <a:schemeClr val="tx2"/>
                </a:solidFill>
                <a:latin typeface="標楷體" panose="03000509000000000000" pitchFamily="65" charset="-120"/>
                <a:ea typeface="標楷體" panose="03000509000000000000" pitchFamily="65" charset="-120"/>
              </a:rPr>
              <a:t>ATM</a:t>
            </a:r>
            <a:r>
              <a:rPr lang="zh-TW" altLang="en-US" sz="2400" b="1" dirty="0" smtClean="0">
                <a:solidFill>
                  <a:schemeClr val="tx2"/>
                </a:solidFill>
                <a:latin typeface="標楷體" panose="03000509000000000000" pitchFamily="65" charset="-120"/>
                <a:ea typeface="標楷體" panose="03000509000000000000" pitchFamily="65" charset="-120"/>
              </a:rPr>
              <a:t>轉帳解除分期付款、遊戲點數、網</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路購物詐騙陷阱</a:t>
            </a:r>
            <a:r>
              <a:rPr lang="en-US" altLang="zh-TW" sz="2400" b="1" dirty="0" smtClean="0">
                <a:solidFill>
                  <a:schemeClr val="tx2"/>
                </a:solidFill>
                <a:latin typeface="標楷體" panose="03000509000000000000" pitchFamily="65" charset="-120"/>
                <a:ea typeface="標楷體" panose="03000509000000000000" pitchFamily="65" charset="-120"/>
              </a:rPr>
              <a:t>)</a:t>
            </a:r>
          </a:p>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七</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犯罪預防</a:t>
            </a:r>
            <a:r>
              <a:rPr lang="zh-TW" altLang="en-US" sz="2400" b="1" dirty="0" smtClean="0">
                <a:solidFill>
                  <a:schemeClr val="tx2"/>
                </a:solidFill>
                <a:latin typeface="標楷體" panose="03000509000000000000" pitchFamily="65" charset="-120"/>
                <a:ea typeface="標楷體" panose="03000509000000000000" pitchFamily="65" charset="-120"/>
              </a:rPr>
              <a:t>。</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偷竊、賭博、社維法、公共危險</a:t>
            </a:r>
            <a:r>
              <a:rPr lang="en-US" altLang="zh-TW" sz="2400" b="1" dirty="0" smtClean="0">
                <a:solidFill>
                  <a:schemeClr val="tx2"/>
                </a:solidFill>
                <a:latin typeface="標楷體" panose="03000509000000000000" pitchFamily="65" charset="-120"/>
                <a:ea typeface="標楷體" panose="03000509000000000000" pitchFamily="65" charset="-120"/>
              </a:rPr>
              <a:t>)</a:t>
            </a:r>
          </a:p>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八</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網路沉迷防制。</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不參加賭博行為、沉迷網咖</a:t>
            </a:r>
            <a:r>
              <a:rPr lang="en-US" altLang="zh-TW" sz="2400" b="1" dirty="0" smtClean="0">
                <a:solidFill>
                  <a:schemeClr val="tx2"/>
                </a:solidFill>
                <a:latin typeface="標楷體" panose="03000509000000000000" pitchFamily="65" charset="-120"/>
                <a:ea typeface="標楷體" panose="03000509000000000000" pitchFamily="65" charset="-120"/>
              </a:rPr>
              <a:t>)</a:t>
            </a:r>
          </a:p>
          <a:p>
            <a:pPr>
              <a:buNone/>
            </a:pP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九</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若發生意外通報與聯繫管道。</a:t>
            </a:r>
            <a:r>
              <a:rPr lang="en-US" altLang="zh-TW" sz="2400" b="1" dirty="0" smtClean="0">
                <a:solidFill>
                  <a:schemeClr val="tx2"/>
                </a:solidFill>
                <a:latin typeface="標楷體" panose="03000509000000000000" pitchFamily="65" charset="-120"/>
                <a:ea typeface="標楷體" panose="03000509000000000000" pitchFamily="65" charset="-120"/>
              </a:rPr>
              <a:t>(</a:t>
            </a:r>
            <a:r>
              <a:rPr lang="zh-TW" altLang="en-US" sz="2400" b="1" dirty="0" smtClean="0">
                <a:solidFill>
                  <a:schemeClr val="tx2"/>
                </a:solidFill>
                <a:latin typeface="標楷體" panose="03000509000000000000" pitchFamily="65" charset="-120"/>
                <a:ea typeface="標楷體" panose="03000509000000000000" pitchFamily="65" charset="-120"/>
              </a:rPr>
              <a:t>通知校安中心電話</a:t>
            </a:r>
            <a:endParaRPr lang="en-US" altLang="zh-TW" sz="2400" b="1" dirty="0" smtClean="0">
              <a:solidFill>
                <a:schemeClr val="tx2"/>
              </a:solidFill>
              <a:latin typeface="標楷體" panose="03000509000000000000" pitchFamily="65" charset="-120"/>
              <a:ea typeface="標楷體" panose="03000509000000000000" pitchFamily="65" charset="-120"/>
            </a:endParaRPr>
          </a:p>
          <a:p>
            <a:pPr>
              <a:buNone/>
            </a:pPr>
            <a:r>
              <a:rPr lang="zh-TW" altLang="en-US" sz="2400" b="1" dirty="0">
                <a:solidFill>
                  <a:schemeClr val="tx2"/>
                </a:solidFill>
                <a:latin typeface="標楷體" panose="03000509000000000000" pitchFamily="65" charset="-120"/>
                <a:ea typeface="標楷體" panose="03000509000000000000" pitchFamily="65" charset="-120"/>
              </a:rPr>
              <a:t> </a:t>
            </a:r>
            <a:r>
              <a:rPr lang="zh-TW" altLang="en-US" sz="2400" b="1" dirty="0" smtClean="0">
                <a:solidFill>
                  <a:schemeClr val="tx2"/>
                </a:solidFill>
                <a:latin typeface="標楷體" panose="03000509000000000000" pitchFamily="65" charset="-120"/>
                <a:ea typeface="標楷體" panose="03000509000000000000" pitchFamily="65" charset="-120"/>
              </a:rPr>
              <a:t>   </a:t>
            </a:r>
            <a:r>
              <a:rPr lang="en-US" altLang="zh-TW" sz="2400" b="1" dirty="0" smtClean="0">
                <a:solidFill>
                  <a:schemeClr val="tx2"/>
                </a:solidFill>
                <a:latin typeface="標楷體" panose="03000509000000000000" pitchFamily="65" charset="-120"/>
                <a:ea typeface="標楷體" panose="03000509000000000000" pitchFamily="65" charset="-120"/>
              </a:rPr>
              <a:t>04-26338000)</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276830"/>
            <a:ext cx="2857500"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5496" y="169476"/>
            <a:ext cx="3236784" cy="523220"/>
          </a:xfrm>
          <a:prstGeom prst="rect">
            <a:avLst/>
          </a:prstGeom>
        </p:spPr>
        <p:txBody>
          <a:bodyPr wrap="none">
            <a:spAutoFit/>
          </a:bodyPr>
          <a:lstStyle/>
          <a:p>
            <a:r>
              <a:rPr lang="zh-TW" altLang="en-US" sz="2800" dirty="0">
                <a:solidFill>
                  <a:srgbClr val="FF0000"/>
                </a:solidFill>
                <a:latin typeface="標楷體" pitchFamily="65" charset="-120"/>
                <a:ea typeface="標楷體" pitchFamily="65" charset="-120"/>
              </a:rPr>
              <a:t>壹、重要事項宣導</a:t>
            </a:r>
            <a:r>
              <a:rPr lang="en-US" altLang="zh-TW" sz="2800" dirty="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4488" y="4365104"/>
            <a:ext cx="3810000" cy="183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1028" y="4365103"/>
            <a:ext cx="2469027" cy="184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6587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15616" y="456493"/>
            <a:ext cx="3910045" cy="523220"/>
          </a:xfrm>
          <a:prstGeom prst="rect">
            <a:avLst/>
          </a:prstGeom>
        </p:spPr>
        <p:txBody>
          <a:bodyPr wrap="none">
            <a:spAutoFit/>
          </a:bodyPr>
          <a:lstStyle/>
          <a:p>
            <a:r>
              <a:rPr lang="zh-TW" altLang="en-US" sz="2800" dirty="0">
                <a:solidFill>
                  <a:srgbClr val="FF0000"/>
                </a:solidFill>
                <a:latin typeface="標楷體" pitchFamily="65" charset="-120"/>
                <a:ea typeface="標楷體" pitchFamily="65" charset="-120"/>
              </a:rPr>
              <a:t>貳、導師協助宣導事項</a:t>
            </a:r>
            <a:r>
              <a:rPr lang="en-US" altLang="zh-TW" sz="2100" dirty="0">
                <a:solidFill>
                  <a:srgbClr val="FF0000"/>
                </a:solidFill>
                <a:latin typeface="標楷體" pitchFamily="65" charset="-120"/>
                <a:ea typeface="標楷體" pitchFamily="65" charset="-120"/>
              </a:rPr>
              <a:t>:</a:t>
            </a:r>
            <a:endParaRPr lang="zh-TW" altLang="en-US" sz="2100" dirty="0">
              <a:solidFill>
                <a:srgbClr val="FF0000"/>
              </a:solidFill>
              <a:latin typeface="標楷體" pitchFamily="65" charset="-120"/>
              <a:ea typeface="標楷體" pitchFamily="65" charset="-120"/>
            </a:endParaRPr>
          </a:p>
        </p:txBody>
      </p:sp>
      <p:sp>
        <p:nvSpPr>
          <p:cNvPr id="5" name="矩形 4"/>
          <p:cNvSpPr/>
          <p:nvPr/>
        </p:nvSpPr>
        <p:spPr>
          <a:xfrm>
            <a:off x="323528" y="996881"/>
            <a:ext cx="5570756" cy="461665"/>
          </a:xfrm>
          <a:prstGeom prst="rect">
            <a:avLst/>
          </a:prstGeom>
        </p:spPr>
        <p:txBody>
          <a:bodyPr wrap="none">
            <a:spAutoFit/>
          </a:bodyPr>
          <a:lstStyle/>
          <a:p>
            <a:r>
              <a:rPr lang="zh-TW" altLang="en-US" b="1" dirty="0">
                <a:solidFill>
                  <a:srgbClr val="1F497D"/>
                </a:solidFill>
                <a:latin typeface="標楷體" panose="03000509000000000000" pitchFamily="65" charset="-120"/>
                <a:ea typeface="標楷體" panose="03000509000000000000" pitchFamily="65" charset="-120"/>
              </a:rPr>
              <a:t>一、</a:t>
            </a:r>
            <a:r>
              <a:rPr lang="en-US" altLang="zh-TW" sz="2400" b="1" dirty="0" smtClean="0">
                <a:solidFill>
                  <a:srgbClr val="1F497D"/>
                </a:solidFill>
                <a:latin typeface="標楷體" panose="03000509000000000000" pitchFamily="65" charset="-120"/>
                <a:ea typeface="標楷體" panose="03000509000000000000" pitchFamily="65" charset="-120"/>
              </a:rPr>
              <a:t>109-2</a:t>
            </a:r>
            <a:r>
              <a:rPr lang="zh-TW" altLang="en-US" sz="2400" b="1" dirty="0" smtClean="0">
                <a:solidFill>
                  <a:srgbClr val="1F497D"/>
                </a:solidFill>
                <a:latin typeface="標楷體" panose="03000509000000000000" pitchFamily="65" charset="-120"/>
                <a:ea typeface="標楷體" panose="03000509000000000000" pitchFamily="65" charset="-120"/>
              </a:rPr>
              <a:t>學期校</a:t>
            </a:r>
            <a:r>
              <a:rPr lang="zh-TW" altLang="en-US" sz="2400" b="1" dirty="0">
                <a:solidFill>
                  <a:srgbClr val="1F497D"/>
                </a:solidFill>
                <a:latin typeface="標楷體" panose="03000509000000000000" pitchFamily="65" charset="-120"/>
                <a:ea typeface="標楷體" panose="03000509000000000000" pitchFamily="65" charset="-120"/>
              </a:rPr>
              <a:t>安事故及災損狀況統計</a:t>
            </a:r>
            <a:r>
              <a:rPr lang="en-US" altLang="zh-TW" sz="2400" b="1" dirty="0">
                <a:solidFill>
                  <a:srgbClr val="1F497D"/>
                </a:solidFill>
                <a:latin typeface="標楷體" panose="03000509000000000000" pitchFamily="65" charset="-120"/>
                <a:ea typeface="標楷體" panose="03000509000000000000" pitchFamily="65" charset="-120"/>
              </a:rPr>
              <a:t>:</a:t>
            </a:r>
            <a:endParaRPr lang="zh-TW" altLang="en-US" sz="2400" b="1" dirty="0">
              <a:solidFill>
                <a:srgbClr val="1F497D"/>
              </a:solidFill>
              <a:latin typeface="標楷體" panose="03000509000000000000" pitchFamily="65" charset="-120"/>
              <a:ea typeface="標楷體" panose="03000509000000000000" pitchFamily="65" charset="-120"/>
            </a:endParaRPr>
          </a:p>
        </p:txBody>
      </p:sp>
      <p:graphicFrame>
        <p:nvGraphicFramePr>
          <p:cNvPr id="8" name="表格 7"/>
          <p:cNvGraphicFramePr>
            <a:graphicFrameLocks noGrp="1"/>
          </p:cNvGraphicFramePr>
          <p:nvPr>
            <p:extLst/>
          </p:nvPr>
        </p:nvGraphicFramePr>
        <p:xfrm>
          <a:off x="1331639" y="3140968"/>
          <a:ext cx="7416823" cy="2748136"/>
        </p:xfrm>
        <a:graphic>
          <a:graphicData uri="http://schemas.openxmlformats.org/drawingml/2006/table">
            <a:tbl>
              <a:tblPr firstRow="1" firstCol="1" bandRow="1"/>
              <a:tblGrid>
                <a:gridCol w="767541">
                  <a:extLst>
                    <a:ext uri="{9D8B030D-6E8A-4147-A177-3AD203B41FA5}">
                      <a16:colId xmlns:a16="http://schemas.microsoft.com/office/drawing/2014/main" xmlns="" val="20000"/>
                    </a:ext>
                  </a:extLst>
                </a:gridCol>
                <a:gridCol w="2192270">
                  <a:extLst>
                    <a:ext uri="{9D8B030D-6E8A-4147-A177-3AD203B41FA5}">
                      <a16:colId xmlns:a16="http://schemas.microsoft.com/office/drawing/2014/main" xmlns="" val="20001"/>
                    </a:ext>
                  </a:extLst>
                </a:gridCol>
                <a:gridCol w="2977929">
                  <a:extLst>
                    <a:ext uri="{9D8B030D-6E8A-4147-A177-3AD203B41FA5}">
                      <a16:colId xmlns:a16="http://schemas.microsoft.com/office/drawing/2014/main" xmlns="" val="20002"/>
                    </a:ext>
                  </a:extLst>
                </a:gridCol>
                <a:gridCol w="1479083">
                  <a:extLst>
                    <a:ext uri="{9D8B030D-6E8A-4147-A177-3AD203B41FA5}">
                      <a16:colId xmlns:a16="http://schemas.microsoft.com/office/drawing/2014/main" xmlns="" val="20003"/>
                    </a:ext>
                  </a:extLst>
                </a:gridCol>
              </a:tblGrid>
              <a:tr h="191880">
                <a:tc>
                  <a:txBody>
                    <a:bodyPr/>
                    <a:lstStyle/>
                    <a:p>
                      <a:pPr algn="ctr">
                        <a:lnSpc>
                          <a:spcPts val="2400"/>
                        </a:lnSpc>
                        <a:spcAft>
                          <a:spcPts val="0"/>
                        </a:spcAft>
                        <a:tabLst>
                          <a:tab pos="630555" algn="l"/>
                        </a:tabLst>
                      </a:pPr>
                      <a:r>
                        <a:rPr lang="zh-TW" sz="2000" kern="100" dirty="0">
                          <a:solidFill>
                            <a:srgbClr val="0070C0"/>
                          </a:solidFill>
                          <a:effectLst/>
                          <a:latin typeface="Calibri"/>
                          <a:ea typeface="標楷體"/>
                          <a:cs typeface="Times New Roman"/>
                        </a:rPr>
                        <a:t>項次</a:t>
                      </a:r>
                      <a:endParaRPr lang="zh-TW" sz="2000" kern="100" dirty="0">
                        <a:solidFill>
                          <a:srgbClr val="0070C0"/>
                        </a:solidFill>
                        <a:effectLst/>
                        <a:latin typeface="Calibri"/>
                        <a:ea typeface="新細明體"/>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tabLst>
                          <a:tab pos="630555" algn="l"/>
                        </a:tabLst>
                      </a:pPr>
                      <a:r>
                        <a:rPr lang="zh-TW" sz="2000" kern="100" dirty="0">
                          <a:solidFill>
                            <a:srgbClr val="0070C0"/>
                          </a:solidFill>
                          <a:effectLst/>
                          <a:latin typeface="Calibri"/>
                          <a:ea typeface="標楷體"/>
                          <a:cs typeface="Times New Roman"/>
                        </a:rPr>
                        <a:t>事件</a:t>
                      </a:r>
                      <a:endParaRPr lang="zh-TW" sz="2000" kern="100" dirty="0">
                        <a:solidFill>
                          <a:srgbClr val="0070C0"/>
                        </a:solidFill>
                        <a:effectLst/>
                        <a:latin typeface="Calibri"/>
                        <a:ea typeface="新細明體"/>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tabLst>
                          <a:tab pos="630555" algn="l"/>
                        </a:tabLst>
                      </a:pPr>
                      <a:r>
                        <a:rPr lang="zh-TW" altLang="en-US" sz="2000" kern="100" dirty="0" smtClean="0">
                          <a:solidFill>
                            <a:srgbClr val="0070C0"/>
                          </a:solidFill>
                          <a:effectLst/>
                          <a:latin typeface="標楷體" panose="03000509000000000000" pitchFamily="65" charset="-120"/>
                          <a:ea typeface="標楷體" panose="03000509000000000000" pitchFamily="65" charset="-120"/>
                          <a:cs typeface="Times New Roman"/>
                        </a:rPr>
                        <a:t>件數</a:t>
                      </a:r>
                      <a:endParaRPr lang="zh-TW" sz="2000" kern="100" dirty="0">
                        <a:solidFill>
                          <a:srgbClr val="0070C0"/>
                        </a:solidFill>
                        <a:effectLst/>
                        <a:latin typeface="標楷體" panose="03000509000000000000" pitchFamily="65" charset="-120"/>
                        <a:ea typeface="標楷體" panose="03000509000000000000" pitchFamily="65" charset="-120"/>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tabLst>
                          <a:tab pos="630555" algn="l"/>
                        </a:tabLst>
                      </a:pPr>
                      <a:r>
                        <a:rPr lang="zh-TW" altLang="en-US" sz="2000" kern="100" dirty="0" smtClean="0">
                          <a:solidFill>
                            <a:srgbClr val="0070C0"/>
                          </a:solidFill>
                          <a:effectLst/>
                          <a:latin typeface="Calibri"/>
                          <a:ea typeface="標楷體"/>
                          <a:cs typeface="Times New Roman"/>
                        </a:rPr>
                        <a:t>小</a:t>
                      </a:r>
                      <a:r>
                        <a:rPr lang="zh-TW" sz="2000" kern="100" dirty="0" smtClean="0">
                          <a:solidFill>
                            <a:srgbClr val="0070C0"/>
                          </a:solidFill>
                          <a:effectLst/>
                          <a:latin typeface="Calibri"/>
                          <a:ea typeface="標楷體"/>
                          <a:cs typeface="Times New Roman"/>
                        </a:rPr>
                        <a:t>計</a:t>
                      </a:r>
                      <a:endParaRPr lang="zh-TW" sz="2000" kern="100" dirty="0">
                        <a:solidFill>
                          <a:srgbClr val="0070C0"/>
                        </a:solidFill>
                        <a:effectLst/>
                        <a:latin typeface="Calibri"/>
                        <a:ea typeface="新細明體"/>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91880">
                <a:tc>
                  <a:txBody>
                    <a:bodyPr/>
                    <a:lstStyle/>
                    <a:p>
                      <a:pPr algn="ctr">
                        <a:lnSpc>
                          <a:spcPts val="2400"/>
                        </a:lnSpc>
                        <a:spcAft>
                          <a:spcPts val="0"/>
                        </a:spcAft>
                        <a:tabLst>
                          <a:tab pos="630555" algn="l"/>
                        </a:tabLst>
                      </a:pPr>
                      <a:r>
                        <a:rPr lang="zh-TW" sz="2000" kern="100" dirty="0">
                          <a:solidFill>
                            <a:srgbClr val="0070C0"/>
                          </a:solidFill>
                          <a:effectLst/>
                          <a:latin typeface="Calibri"/>
                          <a:ea typeface="標楷體"/>
                          <a:cs typeface="Times New Roman"/>
                        </a:rPr>
                        <a:t>一</a:t>
                      </a:r>
                      <a:endParaRPr lang="zh-TW" sz="2000" kern="100" dirty="0">
                        <a:solidFill>
                          <a:srgbClr val="0070C0"/>
                        </a:solidFill>
                        <a:effectLst/>
                        <a:latin typeface="Calibri"/>
                        <a:ea typeface="新細明體"/>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tabLst>
                          <a:tab pos="630555" algn="l"/>
                        </a:tabLst>
                      </a:pPr>
                      <a:r>
                        <a:rPr lang="zh-TW" altLang="en-US" sz="2000" kern="100" dirty="0" smtClean="0">
                          <a:solidFill>
                            <a:srgbClr val="0070C0"/>
                          </a:solidFill>
                          <a:effectLst/>
                          <a:latin typeface="標楷體" panose="03000509000000000000" pitchFamily="65" charset="-120"/>
                          <a:ea typeface="標楷體" panose="03000509000000000000" pitchFamily="65" charset="-120"/>
                          <a:cs typeface="Times New Roman"/>
                        </a:rPr>
                        <a:t>交通事故協處</a:t>
                      </a:r>
                      <a:endParaRPr lang="zh-TW" sz="2000" kern="100" dirty="0">
                        <a:solidFill>
                          <a:srgbClr val="0070C0"/>
                        </a:solidFill>
                        <a:effectLst/>
                        <a:latin typeface="標楷體" panose="03000509000000000000" pitchFamily="65" charset="-120"/>
                        <a:ea typeface="標楷體" panose="03000509000000000000" pitchFamily="65" charset="-120"/>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altLang="zh-TW" sz="2000" kern="100" dirty="0" smtClean="0">
                          <a:effectLst/>
                          <a:latin typeface="Calibri" panose="020F0502020204030204" pitchFamily="34" charset="0"/>
                          <a:ea typeface="新細明體" panose="02020500000000000000" pitchFamily="18" charset="-120"/>
                          <a:cs typeface="Times New Roman" panose="02020603050405020304" pitchFamily="18" charset="0"/>
                        </a:rPr>
                        <a:t>20</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tabLst>
                          <a:tab pos="630555" algn="l"/>
                        </a:tabLst>
                      </a:pPr>
                      <a:r>
                        <a:rPr lang="zh-TW" sz="2000" kern="100" dirty="0" smtClean="0">
                          <a:solidFill>
                            <a:srgbClr val="0070C0"/>
                          </a:solidFill>
                          <a:effectLst/>
                          <a:latin typeface="標楷體" panose="03000509000000000000" pitchFamily="65" charset="-120"/>
                          <a:ea typeface="標楷體" panose="03000509000000000000" pitchFamily="65" charset="-120"/>
                          <a:cs typeface="Times New Roman"/>
                        </a:rPr>
                        <a:t>件</a:t>
                      </a:r>
                      <a:endParaRPr lang="zh-TW" sz="2000" kern="100" dirty="0">
                        <a:solidFill>
                          <a:srgbClr val="0070C0"/>
                        </a:solidFill>
                        <a:effectLst/>
                        <a:latin typeface="標楷體" panose="03000509000000000000" pitchFamily="65" charset="-120"/>
                        <a:ea typeface="標楷體" panose="03000509000000000000" pitchFamily="65" charset="-120"/>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54496">
                <a:tc>
                  <a:txBody>
                    <a:bodyPr/>
                    <a:lstStyle/>
                    <a:p>
                      <a:pPr algn="ctr">
                        <a:lnSpc>
                          <a:spcPts val="2400"/>
                        </a:lnSpc>
                        <a:spcAft>
                          <a:spcPts val="0"/>
                        </a:spcAft>
                        <a:tabLst>
                          <a:tab pos="630555" algn="l"/>
                        </a:tabLst>
                      </a:pPr>
                      <a:r>
                        <a:rPr lang="zh-TW" sz="2000" kern="100">
                          <a:solidFill>
                            <a:srgbClr val="0070C0"/>
                          </a:solidFill>
                          <a:effectLst/>
                          <a:latin typeface="Calibri"/>
                          <a:ea typeface="標楷體"/>
                          <a:cs typeface="Times New Roman"/>
                        </a:rPr>
                        <a:t>二</a:t>
                      </a:r>
                      <a:endParaRPr lang="zh-TW" sz="2000" kern="100">
                        <a:solidFill>
                          <a:srgbClr val="0070C0"/>
                        </a:solidFill>
                        <a:effectLst/>
                        <a:latin typeface="Calibri"/>
                        <a:ea typeface="新細明體"/>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tabLst>
                          <a:tab pos="630555" algn="l"/>
                        </a:tabLst>
                      </a:pPr>
                      <a:r>
                        <a:rPr lang="zh-TW" altLang="en-US" sz="2000" kern="100" dirty="0" smtClean="0">
                          <a:solidFill>
                            <a:srgbClr val="0070C0"/>
                          </a:solidFill>
                          <a:effectLst/>
                          <a:latin typeface="標楷體" panose="03000509000000000000" pitchFamily="65" charset="-120"/>
                          <a:ea typeface="標楷體" panose="03000509000000000000" pitchFamily="65" charset="-120"/>
                          <a:cs typeface="Times New Roman"/>
                        </a:rPr>
                        <a:t>緊急就醫協處</a:t>
                      </a:r>
                      <a:endParaRPr lang="zh-TW" altLang="zh-TW" sz="2000" kern="100" dirty="0">
                        <a:solidFill>
                          <a:srgbClr val="0070C0"/>
                        </a:solidFill>
                        <a:effectLst/>
                        <a:latin typeface="標楷體" panose="03000509000000000000" pitchFamily="65" charset="-120"/>
                        <a:ea typeface="標楷體" panose="03000509000000000000" pitchFamily="65" charset="-120"/>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altLang="zh-TW" sz="2000" kern="100" dirty="0" smtClean="0">
                          <a:effectLst/>
                          <a:latin typeface="Calibri" panose="020F0502020204030204" pitchFamily="34" charset="0"/>
                          <a:ea typeface="新細明體" panose="02020500000000000000" pitchFamily="18" charset="-120"/>
                          <a:cs typeface="Times New Roman" panose="02020603050405020304" pitchFamily="18" charset="0"/>
                        </a:rPr>
                        <a:t>40</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tabLst>
                          <a:tab pos="630555" algn="l"/>
                        </a:tabLst>
                      </a:pPr>
                      <a:r>
                        <a:rPr lang="zh-TW" altLang="en-US" sz="2000" kern="100" dirty="0" smtClean="0">
                          <a:solidFill>
                            <a:srgbClr val="0070C0"/>
                          </a:solidFill>
                          <a:effectLst/>
                          <a:latin typeface="標楷體" panose="03000509000000000000" pitchFamily="65" charset="-120"/>
                          <a:ea typeface="標楷體" panose="03000509000000000000" pitchFamily="65" charset="-120"/>
                          <a:cs typeface="Times New Roman"/>
                        </a:rPr>
                        <a:t>件</a:t>
                      </a:r>
                      <a:endParaRPr lang="zh-TW" sz="2000" kern="100" dirty="0">
                        <a:solidFill>
                          <a:srgbClr val="0070C0"/>
                        </a:solidFill>
                        <a:effectLst/>
                        <a:latin typeface="標楷體" panose="03000509000000000000" pitchFamily="65" charset="-120"/>
                        <a:ea typeface="標楷體" panose="03000509000000000000" pitchFamily="65" charset="-120"/>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09736">
                <a:tc>
                  <a:txBody>
                    <a:bodyPr/>
                    <a:lstStyle/>
                    <a:p>
                      <a:pPr algn="ctr">
                        <a:lnSpc>
                          <a:spcPts val="2400"/>
                        </a:lnSpc>
                        <a:spcAft>
                          <a:spcPts val="0"/>
                        </a:spcAft>
                        <a:tabLst>
                          <a:tab pos="630555" algn="l"/>
                        </a:tabLst>
                      </a:pPr>
                      <a:r>
                        <a:rPr lang="zh-TW" sz="2000" kern="100">
                          <a:solidFill>
                            <a:srgbClr val="0070C0"/>
                          </a:solidFill>
                          <a:effectLst/>
                          <a:latin typeface="Calibri"/>
                          <a:ea typeface="標楷體"/>
                          <a:cs typeface="Times New Roman"/>
                        </a:rPr>
                        <a:t>三</a:t>
                      </a:r>
                      <a:endParaRPr lang="zh-TW" sz="2000" kern="100">
                        <a:solidFill>
                          <a:srgbClr val="0070C0"/>
                        </a:solidFill>
                        <a:effectLst/>
                        <a:latin typeface="Calibri"/>
                        <a:ea typeface="新細明體"/>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tabLst>
                          <a:tab pos="630555" algn="l"/>
                        </a:tabLst>
                      </a:pPr>
                      <a:r>
                        <a:rPr lang="zh-TW" altLang="en-US" sz="2000" kern="100" dirty="0" smtClean="0">
                          <a:solidFill>
                            <a:srgbClr val="0070C0"/>
                          </a:solidFill>
                          <a:effectLst/>
                          <a:latin typeface="標楷體" panose="03000509000000000000" pitchFamily="65" charset="-120"/>
                          <a:ea typeface="標楷體" panose="03000509000000000000" pitchFamily="65" charset="-120"/>
                          <a:cs typeface="Times New Roman"/>
                        </a:rPr>
                        <a:t>糾紛調解協處</a:t>
                      </a:r>
                      <a:endParaRPr lang="zh-TW" sz="2000" kern="100" dirty="0">
                        <a:solidFill>
                          <a:srgbClr val="0070C0"/>
                        </a:solidFill>
                        <a:effectLst/>
                        <a:latin typeface="標楷體" panose="03000509000000000000" pitchFamily="65" charset="-120"/>
                        <a:ea typeface="標楷體" panose="03000509000000000000" pitchFamily="65" charset="-120"/>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altLang="zh-TW" sz="2000" kern="100" dirty="0" smtClean="0">
                          <a:effectLst/>
                          <a:latin typeface="Calibri" panose="020F0502020204030204" pitchFamily="34" charset="0"/>
                          <a:ea typeface="新細明體" panose="02020500000000000000" pitchFamily="18" charset="-120"/>
                          <a:cs typeface="Times New Roman" panose="02020603050405020304" pitchFamily="18" charset="0"/>
                        </a:rPr>
                        <a:t>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tabLst>
                          <a:tab pos="630555" algn="l"/>
                        </a:tabLst>
                      </a:pPr>
                      <a:r>
                        <a:rPr lang="zh-TW" sz="2000" kern="100" dirty="0" smtClean="0">
                          <a:solidFill>
                            <a:srgbClr val="0070C0"/>
                          </a:solidFill>
                          <a:effectLst/>
                          <a:latin typeface="Calibri"/>
                          <a:ea typeface="標楷體"/>
                          <a:cs typeface="Times New Roman"/>
                        </a:rPr>
                        <a:t>件</a:t>
                      </a:r>
                      <a:endParaRPr lang="zh-TW" sz="2000" kern="100" dirty="0">
                        <a:solidFill>
                          <a:srgbClr val="0070C0"/>
                        </a:solidFill>
                        <a:effectLst/>
                        <a:latin typeface="Calibri"/>
                        <a:ea typeface="新細明體"/>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91880">
                <a:tc>
                  <a:txBody>
                    <a:bodyPr/>
                    <a:lstStyle/>
                    <a:p>
                      <a:pPr algn="ctr">
                        <a:lnSpc>
                          <a:spcPts val="2400"/>
                        </a:lnSpc>
                        <a:spcAft>
                          <a:spcPts val="0"/>
                        </a:spcAft>
                        <a:tabLst>
                          <a:tab pos="630555" algn="l"/>
                        </a:tabLst>
                      </a:pPr>
                      <a:r>
                        <a:rPr lang="zh-TW" sz="2000" kern="100" dirty="0">
                          <a:solidFill>
                            <a:srgbClr val="0070C0"/>
                          </a:solidFill>
                          <a:effectLst/>
                          <a:latin typeface="Calibri"/>
                          <a:ea typeface="標楷體"/>
                          <a:cs typeface="Times New Roman"/>
                        </a:rPr>
                        <a:t>四</a:t>
                      </a:r>
                      <a:endParaRPr lang="zh-TW" sz="2000" kern="100" dirty="0">
                        <a:solidFill>
                          <a:srgbClr val="0070C0"/>
                        </a:solidFill>
                        <a:effectLst/>
                        <a:latin typeface="Calibri"/>
                        <a:ea typeface="新細明體"/>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tabLst>
                          <a:tab pos="630555" algn="l"/>
                        </a:tabLst>
                      </a:pPr>
                      <a:r>
                        <a:rPr lang="zh-TW" sz="2000" kern="100" dirty="0">
                          <a:solidFill>
                            <a:srgbClr val="0070C0"/>
                          </a:solidFill>
                          <a:effectLst/>
                          <a:latin typeface="標楷體" panose="03000509000000000000" pitchFamily="65" charset="-120"/>
                          <a:ea typeface="標楷體" panose="03000509000000000000" pitchFamily="65" charset="-120"/>
                          <a:cs typeface="Times New Roman"/>
                        </a:rPr>
                        <a:t>特殊</a:t>
                      </a:r>
                      <a:r>
                        <a:rPr lang="zh-TW" sz="2000" kern="100" dirty="0" smtClean="0">
                          <a:solidFill>
                            <a:srgbClr val="0070C0"/>
                          </a:solidFill>
                          <a:effectLst/>
                          <a:latin typeface="標楷體" panose="03000509000000000000" pitchFamily="65" charset="-120"/>
                          <a:ea typeface="標楷體" panose="03000509000000000000" pitchFamily="65" charset="-120"/>
                          <a:cs typeface="Times New Roman"/>
                        </a:rPr>
                        <a:t>個案</a:t>
                      </a:r>
                      <a:r>
                        <a:rPr lang="zh-TW" altLang="en-US" sz="2000" kern="100" dirty="0" smtClean="0">
                          <a:solidFill>
                            <a:srgbClr val="0070C0"/>
                          </a:solidFill>
                          <a:effectLst/>
                          <a:latin typeface="標楷體" panose="03000509000000000000" pitchFamily="65" charset="-120"/>
                          <a:ea typeface="標楷體" panose="03000509000000000000" pitchFamily="65" charset="-120"/>
                          <a:cs typeface="Times New Roman"/>
                        </a:rPr>
                        <a:t>協處</a:t>
                      </a:r>
                      <a:endParaRPr lang="zh-TW" sz="2000" kern="100" dirty="0">
                        <a:solidFill>
                          <a:srgbClr val="0070C0"/>
                        </a:solidFill>
                        <a:effectLst/>
                        <a:latin typeface="標楷體" panose="03000509000000000000" pitchFamily="65" charset="-120"/>
                        <a:ea typeface="標楷體" panose="03000509000000000000" pitchFamily="65" charset="-120"/>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altLang="zh-TW" sz="2000" kern="100" dirty="0" smtClean="0">
                          <a:effectLst/>
                          <a:latin typeface="Calibri" panose="020F0502020204030204" pitchFamily="34" charset="0"/>
                          <a:ea typeface="新細明體" panose="02020500000000000000" pitchFamily="18" charset="-120"/>
                          <a:cs typeface="Times New Roman" panose="02020603050405020304" pitchFamily="18" charset="0"/>
                        </a:rPr>
                        <a:t>40</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tabLst>
                          <a:tab pos="630555" algn="l"/>
                        </a:tabLst>
                      </a:pPr>
                      <a:r>
                        <a:rPr lang="zh-TW" sz="2000" kern="100" dirty="0" smtClean="0">
                          <a:solidFill>
                            <a:srgbClr val="0070C0"/>
                          </a:solidFill>
                          <a:effectLst/>
                          <a:latin typeface="Calibri"/>
                          <a:ea typeface="標楷體"/>
                          <a:cs typeface="Times New Roman"/>
                        </a:rPr>
                        <a:t>件</a:t>
                      </a:r>
                      <a:endParaRPr lang="zh-TW" sz="2000" kern="100" dirty="0">
                        <a:solidFill>
                          <a:srgbClr val="0070C0"/>
                        </a:solidFill>
                        <a:effectLst/>
                        <a:latin typeface="Calibri"/>
                        <a:ea typeface="新細明體"/>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91880">
                <a:tc>
                  <a:txBody>
                    <a:bodyPr/>
                    <a:lstStyle/>
                    <a:p>
                      <a:pPr algn="ctr">
                        <a:lnSpc>
                          <a:spcPts val="2400"/>
                        </a:lnSpc>
                        <a:spcAft>
                          <a:spcPts val="0"/>
                        </a:spcAft>
                        <a:tabLst>
                          <a:tab pos="630555" algn="l"/>
                        </a:tabLst>
                      </a:pPr>
                      <a:r>
                        <a:rPr lang="zh-TW" sz="2000" kern="100">
                          <a:solidFill>
                            <a:srgbClr val="0070C0"/>
                          </a:solidFill>
                          <a:effectLst/>
                          <a:latin typeface="Calibri"/>
                          <a:ea typeface="標楷體"/>
                          <a:cs typeface="Times New Roman"/>
                        </a:rPr>
                        <a:t>五</a:t>
                      </a:r>
                      <a:endParaRPr lang="zh-TW" sz="2000" kern="100">
                        <a:solidFill>
                          <a:srgbClr val="0070C0"/>
                        </a:solidFill>
                        <a:effectLst/>
                        <a:latin typeface="Calibri"/>
                        <a:ea typeface="新細明體"/>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zh-TW" altLang="en-US" sz="2000" kern="100" dirty="0" smtClean="0">
                          <a:solidFill>
                            <a:srgbClr val="0070C0"/>
                          </a:solidFill>
                          <a:effectLst/>
                          <a:latin typeface="標楷體" panose="03000509000000000000" pitchFamily="65" charset="-120"/>
                          <a:ea typeface="標楷體" panose="03000509000000000000" pitchFamily="65" charset="-120"/>
                          <a:cs typeface="Times New Roman"/>
                        </a:rPr>
                        <a:t>失竊案</a:t>
                      </a:r>
                      <a:endParaRPr lang="zh-TW" altLang="en-US" sz="2000" dirty="0"/>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altLang="zh-TW" sz="2000" kern="100" dirty="0" smtClean="0">
                          <a:effectLst/>
                          <a:latin typeface="Calibri" panose="020F0502020204030204" pitchFamily="34" charset="0"/>
                          <a:ea typeface="新細明體" panose="02020500000000000000" pitchFamily="18" charset="-120"/>
                          <a:cs typeface="Times New Roman" panose="02020603050405020304" pitchFamily="18" charset="0"/>
                        </a:rPr>
                        <a:t>0</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tabLst>
                          <a:tab pos="630555" algn="l"/>
                        </a:tabLst>
                      </a:pPr>
                      <a:r>
                        <a:rPr lang="zh-TW" sz="2000" kern="100" dirty="0" smtClean="0">
                          <a:solidFill>
                            <a:srgbClr val="0070C0"/>
                          </a:solidFill>
                          <a:effectLst/>
                          <a:latin typeface="Calibri"/>
                          <a:ea typeface="標楷體"/>
                          <a:cs typeface="Times New Roman"/>
                        </a:rPr>
                        <a:t>件</a:t>
                      </a:r>
                      <a:endParaRPr lang="zh-TW" sz="2000" kern="100" dirty="0">
                        <a:solidFill>
                          <a:srgbClr val="0070C0"/>
                        </a:solidFill>
                        <a:effectLst/>
                        <a:latin typeface="Calibri"/>
                        <a:ea typeface="新細明體"/>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91880">
                <a:tc>
                  <a:txBody>
                    <a:bodyPr/>
                    <a:lstStyle/>
                    <a:p>
                      <a:pPr algn="ctr">
                        <a:lnSpc>
                          <a:spcPts val="2400"/>
                        </a:lnSpc>
                        <a:spcAft>
                          <a:spcPts val="0"/>
                        </a:spcAft>
                        <a:tabLst>
                          <a:tab pos="630555" algn="l"/>
                        </a:tabLst>
                      </a:pPr>
                      <a:r>
                        <a:rPr lang="zh-TW" sz="2000" kern="100">
                          <a:solidFill>
                            <a:srgbClr val="0070C0"/>
                          </a:solidFill>
                          <a:effectLst/>
                          <a:latin typeface="Calibri"/>
                          <a:ea typeface="標楷體"/>
                          <a:cs typeface="Times New Roman"/>
                        </a:rPr>
                        <a:t>六</a:t>
                      </a:r>
                      <a:endParaRPr lang="zh-TW" sz="2000" kern="100">
                        <a:solidFill>
                          <a:srgbClr val="0070C0"/>
                        </a:solidFill>
                        <a:effectLst/>
                        <a:latin typeface="Calibri"/>
                        <a:ea typeface="新細明體"/>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tabLst>
                          <a:tab pos="630555" algn="l"/>
                        </a:tabLst>
                      </a:pPr>
                      <a:r>
                        <a:rPr lang="zh-TW" altLang="en-US" sz="2000" kern="100" dirty="0" smtClean="0">
                          <a:solidFill>
                            <a:srgbClr val="0070C0"/>
                          </a:solidFill>
                          <a:effectLst/>
                          <a:latin typeface="標楷體" panose="03000509000000000000" pitchFamily="65" charset="-120"/>
                          <a:ea typeface="標楷體" panose="03000509000000000000" pitchFamily="65" charset="-120"/>
                          <a:cs typeface="Times New Roman"/>
                        </a:rPr>
                        <a:t>遺失物協尋</a:t>
                      </a:r>
                      <a:endParaRPr lang="zh-TW" sz="2000" kern="100" dirty="0">
                        <a:solidFill>
                          <a:srgbClr val="0070C0"/>
                        </a:solidFill>
                        <a:effectLst/>
                        <a:latin typeface="標楷體" panose="03000509000000000000" pitchFamily="65" charset="-120"/>
                        <a:ea typeface="標楷體" panose="03000509000000000000" pitchFamily="65" charset="-120"/>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altLang="zh-TW" sz="2000" kern="100" dirty="0" smtClean="0">
                          <a:effectLst/>
                          <a:latin typeface="Calibri" panose="020F0502020204030204" pitchFamily="34" charset="0"/>
                          <a:ea typeface="新細明體" panose="02020500000000000000" pitchFamily="18" charset="-120"/>
                          <a:cs typeface="Times New Roman" panose="02020603050405020304" pitchFamily="18" charset="0"/>
                        </a:rPr>
                        <a:t>22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tabLst>
                          <a:tab pos="630555" algn="l"/>
                        </a:tabLst>
                      </a:pPr>
                      <a:r>
                        <a:rPr lang="zh-TW" sz="2000" kern="100" dirty="0" smtClean="0">
                          <a:solidFill>
                            <a:srgbClr val="0070C0"/>
                          </a:solidFill>
                          <a:effectLst/>
                          <a:latin typeface="Calibri"/>
                          <a:ea typeface="標楷體"/>
                          <a:cs typeface="Times New Roman"/>
                        </a:rPr>
                        <a:t>件</a:t>
                      </a:r>
                      <a:endParaRPr lang="zh-TW" sz="2000" kern="100" dirty="0">
                        <a:solidFill>
                          <a:srgbClr val="0070C0"/>
                        </a:solidFill>
                        <a:effectLst/>
                        <a:latin typeface="Calibri"/>
                        <a:ea typeface="新細明體"/>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91880">
                <a:tc>
                  <a:txBody>
                    <a:bodyPr/>
                    <a:lstStyle/>
                    <a:p>
                      <a:pPr algn="ctr">
                        <a:lnSpc>
                          <a:spcPts val="2400"/>
                        </a:lnSpc>
                        <a:spcAft>
                          <a:spcPts val="0"/>
                        </a:spcAft>
                        <a:tabLst>
                          <a:tab pos="630555" algn="l"/>
                        </a:tabLst>
                      </a:pPr>
                      <a:r>
                        <a:rPr lang="zh-TW" sz="2000" kern="100">
                          <a:solidFill>
                            <a:srgbClr val="0070C0"/>
                          </a:solidFill>
                          <a:effectLst/>
                          <a:latin typeface="Calibri"/>
                          <a:ea typeface="標楷體"/>
                          <a:cs typeface="Times New Roman"/>
                        </a:rPr>
                        <a:t>七</a:t>
                      </a:r>
                      <a:endParaRPr lang="zh-TW" sz="2000" kern="100">
                        <a:solidFill>
                          <a:srgbClr val="0070C0"/>
                        </a:solidFill>
                        <a:effectLst/>
                        <a:latin typeface="Calibri"/>
                        <a:ea typeface="新細明體"/>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zh-TW" altLang="en-US" sz="2000" kern="100" dirty="0" smtClean="0">
                          <a:solidFill>
                            <a:srgbClr val="0070C0"/>
                          </a:solidFill>
                          <a:effectLst/>
                          <a:latin typeface="標楷體" panose="03000509000000000000" pitchFamily="65" charset="-120"/>
                          <a:ea typeface="標楷體" panose="03000509000000000000" pitchFamily="65" charset="-120"/>
                          <a:cs typeface="Times New Roman"/>
                        </a:rPr>
                        <a:t>校外旅遊安全宣導</a:t>
                      </a:r>
                      <a:endParaRPr lang="zh-TW" altLang="en-US" sz="2000" dirty="0"/>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000"/>
                        </a:lnSpc>
                        <a:spcAft>
                          <a:spcPts val="0"/>
                        </a:spcAft>
                      </a:pPr>
                      <a:r>
                        <a:rPr lang="en-US" altLang="zh-TW" sz="2000" kern="100" dirty="0" smtClean="0">
                          <a:effectLst/>
                          <a:latin typeface="Calibri" panose="020F0502020204030204" pitchFamily="34" charset="0"/>
                          <a:ea typeface="新細明體" panose="02020500000000000000" pitchFamily="18" charset="-120"/>
                          <a:cs typeface="Times New Roman" panose="02020603050405020304" pitchFamily="18" charset="0"/>
                        </a:rPr>
                        <a:t>78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tabLst>
                          <a:tab pos="630555" algn="l"/>
                        </a:tabLst>
                      </a:pPr>
                      <a:r>
                        <a:rPr lang="zh-TW" altLang="zh-TW" sz="1800" kern="100" dirty="0" smtClean="0">
                          <a:solidFill>
                            <a:srgbClr val="0070C0"/>
                          </a:solidFill>
                          <a:effectLst/>
                          <a:latin typeface="+mn-lt"/>
                          <a:ea typeface="標楷體"/>
                          <a:cs typeface="Times New Roman"/>
                        </a:rPr>
                        <a:t>件</a:t>
                      </a:r>
                      <a:endParaRPr lang="zh-TW" altLang="zh-TW" sz="1800" kern="100" dirty="0">
                        <a:solidFill>
                          <a:srgbClr val="0070C0"/>
                        </a:solidFill>
                        <a:effectLst/>
                        <a:latin typeface="+mn-lt"/>
                        <a:ea typeface="新細明體"/>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91880">
                <a:tc gridSpan="2">
                  <a:txBody>
                    <a:bodyPr/>
                    <a:lstStyle/>
                    <a:p>
                      <a:pPr algn="ctr">
                        <a:lnSpc>
                          <a:spcPts val="2400"/>
                        </a:lnSpc>
                        <a:spcAft>
                          <a:spcPts val="0"/>
                        </a:spcAft>
                        <a:tabLst>
                          <a:tab pos="630555" algn="l"/>
                        </a:tabLst>
                      </a:pPr>
                      <a:r>
                        <a:rPr lang="zh-TW" sz="2000" kern="100" dirty="0">
                          <a:solidFill>
                            <a:srgbClr val="0070C0"/>
                          </a:solidFill>
                          <a:effectLst/>
                          <a:latin typeface="Calibri"/>
                          <a:ea typeface="標楷體"/>
                          <a:cs typeface="Times New Roman"/>
                        </a:rPr>
                        <a:t>合</a:t>
                      </a:r>
                      <a:r>
                        <a:rPr lang="en-US" sz="2000" kern="100" dirty="0">
                          <a:solidFill>
                            <a:srgbClr val="0070C0"/>
                          </a:solidFill>
                          <a:effectLst/>
                          <a:latin typeface="Calibri"/>
                          <a:ea typeface="標楷體"/>
                          <a:cs typeface="Times New Roman"/>
                        </a:rPr>
                        <a:t>                 </a:t>
                      </a:r>
                      <a:r>
                        <a:rPr lang="zh-TW" sz="2000" kern="100" dirty="0">
                          <a:solidFill>
                            <a:srgbClr val="0070C0"/>
                          </a:solidFill>
                          <a:effectLst/>
                          <a:latin typeface="Calibri"/>
                          <a:ea typeface="標楷體"/>
                          <a:cs typeface="Times New Roman"/>
                        </a:rPr>
                        <a:t>計</a:t>
                      </a:r>
                      <a:endParaRPr lang="zh-TW" sz="2000" kern="100" dirty="0">
                        <a:solidFill>
                          <a:srgbClr val="0070C0"/>
                        </a:solidFill>
                        <a:effectLst/>
                        <a:latin typeface="Calibri"/>
                        <a:ea typeface="新細明體"/>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ctr">
                        <a:lnSpc>
                          <a:spcPts val="2000"/>
                        </a:lnSpc>
                        <a:spcAft>
                          <a:spcPts val="0"/>
                        </a:spcAft>
                      </a:pPr>
                      <a:r>
                        <a:rPr lang="en-US" altLang="zh-TW" sz="2000" kern="100" dirty="0" smtClean="0">
                          <a:effectLst/>
                          <a:latin typeface="Calibri" panose="020F0502020204030204" pitchFamily="34" charset="0"/>
                          <a:ea typeface="新細明體" panose="02020500000000000000" pitchFamily="18" charset="-120"/>
                          <a:cs typeface="Times New Roman" panose="02020603050405020304" pitchFamily="18" charset="0"/>
                        </a:rPr>
                        <a:t>207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2400"/>
                        </a:lnSpc>
                        <a:spcAft>
                          <a:spcPts val="0"/>
                        </a:spcAft>
                        <a:tabLst>
                          <a:tab pos="630555" algn="l"/>
                        </a:tabLst>
                      </a:pPr>
                      <a:r>
                        <a:rPr lang="zh-TW" altLang="en-US" sz="2000" kern="100" dirty="0" smtClean="0">
                          <a:solidFill>
                            <a:srgbClr val="0070C0"/>
                          </a:solidFill>
                          <a:effectLst/>
                          <a:latin typeface="Calibri"/>
                          <a:ea typeface="標楷體"/>
                          <a:cs typeface="Times New Roman"/>
                        </a:rPr>
                        <a:t> 件</a:t>
                      </a:r>
                      <a:endParaRPr lang="zh-TW" altLang="en-US" sz="2000" kern="100" dirty="0">
                        <a:solidFill>
                          <a:srgbClr val="0070C0"/>
                        </a:solidFill>
                        <a:effectLst/>
                        <a:latin typeface="Calibri"/>
                        <a:ea typeface="標楷體"/>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9" name="矩形 8"/>
          <p:cNvSpPr/>
          <p:nvPr/>
        </p:nvSpPr>
        <p:spPr>
          <a:xfrm>
            <a:off x="611560" y="1475715"/>
            <a:ext cx="8136902" cy="1200329"/>
          </a:xfrm>
          <a:prstGeom prst="rect">
            <a:avLst/>
          </a:prstGeom>
        </p:spPr>
        <p:txBody>
          <a:bodyPr wrap="square">
            <a:spAutoFit/>
          </a:bodyPr>
          <a:lstStyle/>
          <a:p>
            <a:r>
              <a:rPr lang="zh-TW" altLang="zh-TW" sz="2400" b="1" dirty="0">
                <a:solidFill>
                  <a:srgbClr val="1F497D"/>
                </a:solidFill>
                <a:latin typeface="標楷體" panose="03000509000000000000" pitchFamily="65" charset="-120"/>
                <a:ea typeface="標楷體" panose="03000509000000000000" pitchFamily="65" charset="-120"/>
              </a:rPr>
              <a:t>本校處理</a:t>
            </a:r>
            <a:r>
              <a:rPr lang="en-US" altLang="zh-TW" sz="2400" b="1" dirty="0" smtClean="0">
                <a:solidFill>
                  <a:srgbClr val="1F497D"/>
                </a:solidFill>
                <a:latin typeface="標楷體" panose="03000509000000000000" pitchFamily="65" charset="-120"/>
                <a:ea typeface="標楷體" panose="03000509000000000000" pitchFamily="65" charset="-120"/>
              </a:rPr>
              <a:t>109-2</a:t>
            </a:r>
            <a:r>
              <a:rPr lang="zh-TW" altLang="zh-TW" sz="2400" b="1" dirty="0" smtClean="0">
                <a:solidFill>
                  <a:srgbClr val="1F497D"/>
                </a:solidFill>
                <a:latin typeface="標楷體" panose="03000509000000000000" pitchFamily="65" charset="-120"/>
                <a:ea typeface="標楷體" panose="03000509000000000000" pitchFamily="65" charset="-120"/>
              </a:rPr>
              <a:t>學期</a:t>
            </a:r>
            <a:r>
              <a:rPr lang="zh-TW" altLang="zh-TW" sz="2400" b="1" dirty="0">
                <a:solidFill>
                  <a:srgbClr val="1F497D"/>
                </a:solidFill>
                <a:latin typeface="標楷體" panose="03000509000000000000" pitchFamily="65" charset="-120"/>
                <a:ea typeface="標楷體" panose="03000509000000000000" pitchFamily="65" charset="-120"/>
              </a:rPr>
              <a:t>學生</a:t>
            </a:r>
            <a:r>
              <a:rPr lang="zh-TW" altLang="en-US" sz="2400" b="1" dirty="0">
                <a:solidFill>
                  <a:srgbClr val="1F497D"/>
                </a:solidFill>
                <a:latin typeface="標楷體" panose="03000509000000000000" pitchFamily="65" charset="-120"/>
                <a:ea typeface="標楷體" panose="03000509000000000000" pitchFamily="65" charset="-120"/>
              </a:rPr>
              <a:t>發生交通意外事故</a:t>
            </a:r>
            <a:r>
              <a:rPr lang="zh-TW" altLang="en-US" sz="2400" b="1" dirty="0" smtClean="0">
                <a:solidFill>
                  <a:srgbClr val="1F497D"/>
                </a:solidFill>
                <a:latin typeface="標楷體" panose="03000509000000000000" pitchFamily="65" charset="-120"/>
                <a:ea typeface="標楷體" panose="03000509000000000000" pitchFamily="65" charset="-120"/>
              </a:rPr>
              <a:t>、</a:t>
            </a:r>
            <a:r>
              <a:rPr lang="zh-TW" altLang="en-US" sz="2400" b="1" dirty="0">
                <a:solidFill>
                  <a:srgbClr val="1F497D"/>
                </a:solidFill>
                <a:latin typeface="標楷體" panose="03000509000000000000" pitchFamily="65" charset="-120"/>
                <a:ea typeface="標楷體" panose="03000509000000000000" pitchFamily="65" charset="-120"/>
              </a:rPr>
              <a:t>緊急就醫</a:t>
            </a:r>
            <a:r>
              <a:rPr lang="zh-TW" altLang="zh-TW" sz="2400" b="1" dirty="0">
                <a:solidFill>
                  <a:srgbClr val="1F497D"/>
                </a:solidFill>
                <a:latin typeface="標楷體" panose="03000509000000000000" pitchFamily="65" charset="-120"/>
                <a:ea typeface="標楷體" panose="03000509000000000000" pitchFamily="65" charset="-120"/>
              </a:rPr>
              <a:t>、</a:t>
            </a:r>
            <a:r>
              <a:rPr lang="zh-TW" altLang="en-US" sz="2400" b="1" dirty="0">
                <a:solidFill>
                  <a:srgbClr val="1F497D"/>
                </a:solidFill>
                <a:latin typeface="標楷體" panose="03000509000000000000" pitchFamily="65" charset="-120"/>
                <a:ea typeface="標楷體" panose="03000509000000000000" pitchFamily="65" charset="-120"/>
              </a:rPr>
              <a:t>糾紛調解</a:t>
            </a:r>
            <a:r>
              <a:rPr lang="zh-TW" altLang="zh-TW" sz="2400" b="1" dirty="0">
                <a:solidFill>
                  <a:srgbClr val="1F497D"/>
                </a:solidFill>
                <a:latin typeface="標楷體" panose="03000509000000000000" pitchFamily="65" charset="-120"/>
                <a:ea typeface="標楷體" panose="03000509000000000000" pitchFamily="65" charset="-120"/>
              </a:rPr>
              <a:t>、失</a:t>
            </a:r>
            <a:r>
              <a:rPr lang="zh-TW" altLang="en-US" sz="2400" b="1" dirty="0">
                <a:solidFill>
                  <a:srgbClr val="1F497D"/>
                </a:solidFill>
                <a:latin typeface="標楷體" panose="03000509000000000000" pitchFamily="65" charset="-120"/>
                <a:ea typeface="標楷體" panose="03000509000000000000" pitchFamily="65" charset="-120"/>
              </a:rPr>
              <a:t>竊</a:t>
            </a:r>
            <a:r>
              <a:rPr lang="zh-TW" altLang="zh-TW" sz="2400" b="1" dirty="0">
                <a:solidFill>
                  <a:srgbClr val="1F497D"/>
                </a:solidFill>
                <a:latin typeface="標楷體" panose="03000509000000000000" pitchFamily="65" charset="-120"/>
                <a:ea typeface="標楷體" panose="03000509000000000000" pitchFamily="65" charset="-120"/>
              </a:rPr>
              <a:t>、</a:t>
            </a:r>
            <a:r>
              <a:rPr lang="zh-TW" altLang="en-US" sz="2400" b="1" dirty="0">
                <a:solidFill>
                  <a:srgbClr val="1F497D"/>
                </a:solidFill>
                <a:latin typeface="標楷體" panose="03000509000000000000" pitchFamily="65" charset="-120"/>
                <a:ea typeface="標楷體" panose="03000509000000000000" pitchFamily="65" charset="-120"/>
              </a:rPr>
              <a:t>遺失物協尋</a:t>
            </a:r>
            <a:r>
              <a:rPr lang="zh-TW" altLang="zh-TW" sz="2400" b="1" dirty="0">
                <a:solidFill>
                  <a:srgbClr val="1F497D"/>
                </a:solidFill>
                <a:latin typeface="標楷體" panose="03000509000000000000" pitchFamily="65" charset="-120"/>
                <a:ea typeface="標楷體" panose="03000509000000000000" pitchFamily="65" charset="-120"/>
              </a:rPr>
              <a:t>、</a:t>
            </a:r>
            <a:r>
              <a:rPr lang="zh-TW" altLang="en-US" sz="2400" b="1" dirty="0">
                <a:solidFill>
                  <a:srgbClr val="1F497D"/>
                </a:solidFill>
                <a:latin typeface="標楷體" panose="03000509000000000000" pitchFamily="65" charset="-120"/>
                <a:ea typeface="標楷體" panose="03000509000000000000" pitchFamily="65" charset="-120"/>
              </a:rPr>
              <a:t>校外旅遊安全宣導</a:t>
            </a:r>
            <a:r>
              <a:rPr lang="zh-TW" altLang="zh-TW" sz="2400" b="1" dirty="0" smtClean="0">
                <a:solidFill>
                  <a:srgbClr val="1F497D"/>
                </a:solidFill>
                <a:latin typeface="標楷體" panose="03000509000000000000" pitchFamily="65" charset="-120"/>
                <a:ea typeface="標楷體" panose="03000509000000000000" pitchFamily="65" charset="-120"/>
              </a:rPr>
              <a:t>等</a:t>
            </a:r>
            <a:r>
              <a:rPr lang="zh-TW" altLang="zh-TW" sz="2400" b="1" dirty="0">
                <a:solidFill>
                  <a:srgbClr val="1F497D"/>
                </a:solidFill>
                <a:latin typeface="標楷體" panose="03000509000000000000" pitchFamily="65" charset="-120"/>
                <a:ea typeface="標楷體" panose="03000509000000000000" pitchFamily="65" charset="-120"/>
              </a:rPr>
              <a:t>事件，</a:t>
            </a:r>
            <a:r>
              <a:rPr lang="zh-TW" altLang="zh-TW" sz="2400" b="1" dirty="0" smtClean="0">
                <a:solidFill>
                  <a:srgbClr val="1F497D"/>
                </a:solidFill>
                <a:latin typeface="標楷體" panose="03000509000000000000" pitchFamily="65" charset="-120"/>
                <a:ea typeface="標楷體" panose="03000509000000000000" pitchFamily="65" charset="-120"/>
              </a:rPr>
              <a:t>計</a:t>
            </a:r>
            <a:r>
              <a:rPr lang="en-US" altLang="zh-TW" sz="2400" b="1" dirty="0" smtClean="0">
                <a:solidFill>
                  <a:srgbClr val="1F497D"/>
                </a:solidFill>
                <a:latin typeface="標楷體" panose="03000509000000000000" pitchFamily="65" charset="-120"/>
                <a:ea typeface="標楷體" panose="03000509000000000000" pitchFamily="65" charset="-120"/>
              </a:rPr>
              <a:t>207</a:t>
            </a:r>
            <a:r>
              <a:rPr lang="zh-TW" altLang="zh-TW" sz="2400" b="1" dirty="0" smtClean="0">
                <a:solidFill>
                  <a:srgbClr val="1F497D"/>
                </a:solidFill>
                <a:latin typeface="標楷體" panose="03000509000000000000" pitchFamily="65" charset="-120"/>
                <a:ea typeface="標楷體" panose="03000509000000000000" pitchFamily="65" charset="-120"/>
              </a:rPr>
              <a:t>件</a:t>
            </a:r>
            <a:r>
              <a:rPr lang="zh-TW" altLang="zh-TW" sz="2400" b="1" dirty="0">
                <a:solidFill>
                  <a:srgbClr val="1F497D"/>
                </a:solidFill>
                <a:latin typeface="標楷體" panose="03000509000000000000" pitchFamily="65" charset="-120"/>
                <a:ea typeface="標楷體" panose="03000509000000000000" pitchFamily="65" charset="-120"/>
              </a:rPr>
              <a:t>，如下表</a:t>
            </a:r>
            <a:r>
              <a:rPr lang="en-US" altLang="zh-TW" sz="2400" b="1" dirty="0">
                <a:solidFill>
                  <a:srgbClr val="1F497D"/>
                </a:solidFill>
                <a:latin typeface="標楷體" panose="03000509000000000000" pitchFamily="65" charset="-120"/>
                <a:ea typeface="標楷體" panose="03000509000000000000" pitchFamily="65" charset="-120"/>
              </a:rPr>
              <a:t>:</a:t>
            </a:r>
            <a:endParaRPr lang="zh-TW" altLang="zh-TW" sz="2400" b="1" dirty="0">
              <a:solidFill>
                <a:srgbClr val="1F497D"/>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77551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12377</TotalTime>
  <Words>6235</Words>
  <Application>Microsoft Office PowerPoint</Application>
  <PresentationFormat>如螢幕大小 (4:3)</PresentationFormat>
  <Paragraphs>694</Paragraphs>
  <Slides>70</Slides>
  <Notes>19</Notes>
  <HiddenSlides>0</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70</vt:i4>
      </vt:variant>
    </vt:vector>
  </HeadingPairs>
  <TitlesOfParts>
    <vt:vector size="88" baseType="lpstr">
      <vt:lpstr>華康皮皮體W5</vt:lpstr>
      <vt:lpstr>華康明體 Std W12</vt:lpstr>
      <vt:lpstr>華康粗黑體(P)</vt:lpstr>
      <vt:lpstr>華康粗圓體</vt:lpstr>
      <vt:lpstr>華康粗圓體(P)</vt:lpstr>
      <vt:lpstr>華康超明體</vt:lpstr>
      <vt:lpstr>華康圓體 Std W3</vt:lpstr>
      <vt:lpstr>華康魏碑體</vt:lpstr>
      <vt:lpstr>華康儷黑 Std W3</vt:lpstr>
      <vt:lpstr>華康儷黑 Std W5</vt:lpstr>
      <vt:lpstr>微軟正黑體</vt:lpstr>
      <vt:lpstr>新細明體</vt:lpstr>
      <vt:lpstr>標楷體</vt:lpstr>
      <vt:lpstr>Arial</vt:lpstr>
      <vt:lpstr>Calibri</vt:lpstr>
      <vt:lpstr>Times New Roman</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學生社團 110學年度 第1學期</vt:lpstr>
      <vt:lpstr>學生社團 依屬性分為八大屬性及學生自治組織..等90個社團。</vt:lpstr>
      <vt:lpstr>1.尊重個人身體隱私宣導： 有鑑於之前OO科大辦理迎新活動，因活動內容涉及性別議題而上報，造成學校困擾，請各系辦理校內外活動時，例如迎新活動、聖誕趴等，應注意活動內容是否涉及性暗示、性歧視及相關性別議題者，給於學生性別平等教育適時導正學生觀念。</vt:lpstr>
      <vt:lpstr>2.學生校外、旅遊及社團競賽活動申請規定： 出發一週前將活動申請表、活動計畫、參加人員名冊、家長同意書（登山、溯溪、水上活動者須檢附家長同意書）、保險證明文件影本等資料送交學校校安中心備查。 參加人員均應投保平安險，每人保額至少200萬元附加5萬元醫療險。 租用交通車需符合教育部及主管機關之相關規定。 活動期間遇發佈颱風等重大災害警報時應立即中止活動。 學生校外活動需由本校專任教職員至少一人擔任輔導老師，輔導老師須隨時掌握行程狀況，並給予適當指導與協助。 校安中心專線電話：04-26338000</vt:lpstr>
      <vt:lpstr>3.110-1校園大型活動 歡迎師生們一起參與~</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110學年系心理師介紹</vt:lpstr>
      <vt:lpstr>PowerPoint 簡報</vt:lpstr>
      <vt:lpstr>三、班級座談</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學生住宿資料更新率</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OEM</cp:lastModifiedBy>
  <cp:revision>1376</cp:revision>
  <cp:lastPrinted>2018-02-02T02:18:37Z</cp:lastPrinted>
  <dcterms:created xsi:type="dcterms:W3CDTF">2012-10-31T14:32:43Z</dcterms:created>
  <dcterms:modified xsi:type="dcterms:W3CDTF">2021-09-07T08:16:39Z</dcterms:modified>
</cp:coreProperties>
</file>