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2"/>
  </p:notesMasterIdLst>
  <p:sldIdLst>
    <p:sldId id="257" r:id="rId3"/>
    <p:sldId id="271" r:id="rId4"/>
    <p:sldId id="266" r:id="rId5"/>
    <p:sldId id="269" r:id="rId6"/>
    <p:sldId id="264" r:id="rId7"/>
    <p:sldId id="270" r:id="rId8"/>
    <p:sldId id="265" r:id="rId9"/>
    <p:sldId id="267" r:id="rId10"/>
    <p:sldId id="268" r:id="rId11"/>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14" autoAdjust="0"/>
    <p:restoredTop sz="94660"/>
  </p:normalViewPr>
  <p:slideViewPr>
    <p:cSldViewPr snapToGrid="0">
      <p:cViewPr varScale="1">
        <p:scale>
          <a:sx n="85" d="100"/>
          <a:sy n="85" d="100"/>
        </p:scale>
        <p:origin x="90"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97B129-E9B5-4A25-AB5B-82750FD03206}" type="datetimeFigureOut">
              <a:rPr lang="zh-TW" altLang="en-US" smtClean="0"/>
              <a:t>2021/8/24</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76E7C3-8359-43E2-8224-1FDAF134CAAC}" type="slidenum">
              <a:rPr lang="zh-TW" altLang="en-US" smtClean="0"/>
              <a:t>‹#›</a:t>
            </a:fld>
            <a:endParaRPr lang="zh-TW" altLang="en-US"/>
          </a:p>
        </p:txBody>
      </p:sp>
    </p:spTree>
    <p:extLst>
      <p:ext uri="{BB962C8B-B14F-4D97-AF65-F5344CB8AC3E}">
        <p14:creationId xmlns:p14="http://schemas.microsoft.com/office/powerpoint/2010/main" val="1037774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3429F36-9FEF-4180-9032-FA200552C782}" type="slidenum">
              <a:rPr lang="zh-TW" altLang="en-US" smtClean="0">
                <a:solidFill>
                  <a:prstClr val="black"/>
                </a:solidFill>
              </a:rPr>
              <a:pPr/>
              <a:t>1</a:t>
            </a:fld>
            <a:endParaRPr lang="en-US" altLang="zh-TW">
              <a:solidFill>
                <a:prstClr val="black"/>
              </a:solidFill>
            </a:endParaRPr>
          </a:p>
        </p:txBody>
      </p:sp>
    </p:spTree>
    <p:extLst>
      <p:ext uri="{BB962C8B-B14F-4D97-AF65-F5344CB8AC3E}">
        <p14:creationId xmlns:p14="http://schemas.microsoft.com/office/powerpoint/2010/main" val="2620746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dirty="0"/>
          </a:p>
        </p:txBody>
      </p:sp>
      <p:sp>
        <p:nvSpPr>
          <p:cNvPr id="410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69797" indent="-296076">
              <a:defRPr>
                <a:solidFill>
                  <a:schemeClr val="tx1"/>
                </a:solidFill>
                <a:latin typeface="Calibri" pitchFamily="34" charset="0"/>
                <a:ea typeface="新細明體" charset="-120"/>
              </a:defRPr>
            </a:lvl2pPr>
            <a:lvl3pPr marL="1184303" indent="-236860">
              <a:defRPr>
                <a:solidFill>
                  <a:schemeClr val="tx1"/>
                </a:solidFill>
                <a:latin typeface="Calibri" pitchFamily="34" charset="0"/>
                <a:ea typeface="新細明體" charset="-120"/>
              </a:defRPr>
            </a:lvl3pPr>
            <a:lvl4pPr marL="1658024" indent="-236860">
              <a:defRPr>
                <a:solidFill>
                  <a:schemeClr val="tx1"/>
                </a:solidFill>
                <a:latin typeface="Calibri" pitchFamily="34" charset="0"/>
                <a:ea typeface="新細明體" charset="-120"/>
              </a:defRPr>
            </a:lvl4pPr>
            <a:lvl5pPr marL="2131745" indent="-236860">
              <a:defRPr>
                <a:solidFill>
                  <a:schemeClr val="tx1"/>
                </a:solidFill>
                <a:latin typeface="Calibri" pitchFamily="34" charset="0"/>
                <a:ea typeface="新細明體" charset="-120"/>
              </a:defRPr>
            </a:lvl5pPr>
            <a:lvl6pPr marL="2605466" indent="-236860" fontAlgn="base">
              <a:spcBef>
                <a:spcPct val="0"/>
              </a:spcBef>
              <a:spcAft>
                <a:spcPct val="0"/>
              </a:spcAft>
              <a:defRPr>
                <a:solidFill>
                  <a:schemeClr val="tx1"/>
                </a:solidFill>
                <a:latin typeface="Calibri" pitchFamily="34" charset="0"/>
                <a:ea typeface="新細明體" charset="-120"/>
              </a:defRPr>
            </a:lvl6pPr>
            <a:lvl7pPr marL="3079188" indent="-236860" fontAlgn="base">
              <a:spcBef>
                <a:spcPct val="0"/>
              </a:spcBef>
              <a:spcAft>
                <a:spcPct val="0"/>
              </a:spcAft>
              <a:defRPr>
                <a:solidFill>
                  <a:schemeClr val="tx1"/>
                </a:solidFill>
                <a:latin typeface="Calibri" pitchFamily="34" charset="0"/>
                <a:ea typeface="新細明體" charset="-120"/>
              </a:defRPr>
            </a:lvl7pPr>
            <a:lvl8pPr marL="3552909" indent="-236860" fontAlgn="base">
              <a:spcBef>
                <a:spcPct val="0"/>
              </a:spcBef>
              <a:spcAft>
                <a:spcPct val="0"/>
              </a:spcAft>
              <a:defRPr>
                <a:solidFill>
                  <a:schemeClr val="tx1"/>
                </a:solidFill>
                <a:latin typeface="Calibri" pitchFamily="34" charset="0"/>
                <a:ea typeface="新細明體" charset="-120"/>
              </a:defRPr>
            </a:lvl8pPr>
            <a:lvl9pPr marL="4026630" indent="-236860" fontAlgn="base">
              <a:spcBef>
                <a:spcPct val="0"/>
              </a:spcBef>
              <a:spcAft>
                <a:spcPct val="0"/>
              </a:spcAft>
              <a:defRPr>
                <a:solidFill>
                  <a:schemeClr val="tx1"/>
                </a:solidFill>
                <a:latin typeface="Calibri" pitchFamily="34" charset="0"/>
                <a:ea typeface="新細明體" charset="-120"/>
              </a:defRPr>
            </a:lvl9pPr>
          </a:lstStyle>
          <a:p>
            <a:pPr>
              <a:defRPr/>
            </a:pPr>
            <a:fld id="{B75B85CA-0291-4DF6-8E80-2F17EA4A5225}" type="slidenum">
              <a:rPr lang="zh-TW" altLang="en-US">
                <a:solidFill>
                  <a:prstClr val="black"/>
                </a:solidFill>
              </a:rPr>
              <a:pPr>
                <a:defRPr/>
              </a:pPr>
              <a:t>2</a:t>
            </a:fld>
            <a:endParaRPr lang="en-US" altLang="zh-TW">
              <a:solidFill>
                <a:prstClr val="black"/>
              </a:solidFill>
            </a:endParaRPr>
          </a:p>
        </p:txBody>
      </p:sp>
    </p:spTree>
    <p:extLst>
      <p:ext uri="{BB962C8B-B14F-4D97-AF65-F5344CB8AC3E}">
        <p14:creationId xmlns:p14="http://schemas.microsoft.com/office/powerpoint/2010/main" val="359994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smtClean="0"/>
          </a:p>
        </p:txBody>
      </p:sp>
      <p:sp>
        <p:nvSpPr>
          <p:cNvPr id="410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42950" indent="-285750">
              <a:defRPr>
                <a:solidFill>
                  <a:schemeClr val="tx1"/>
                </a:solidFill>
                <a:latin typeface="Calibri" pitchFamily="34" charset="0"/>
                <a:ea typeface="新細明體" charset="-120"/>
              </a:defRPr>
            </a:lvl2pPr>
            <a:lvl3pPr marL="1143000" indent="-228600">
              <a:defRPr>
                <a:solidFill>
                  <a:schemeClr val="tx1"/>
                </a:solidFill>
                <a:latin typeface="Calibri" pitchFamily="34" charset="0"/>
                <a:ea typeface="新細明體" charset="-120"/>
              </a:defRPr>
            </a:lvl3pPr>
            <a:lvl4pPr marL="1600200" indent="-228600">
              <a:defRPr>
                <a:solidFill>
                  <a:schemeClr val="tx1"/>
                </a:solidFill>
                <a:latin typeface="Calibri" pitchFamily="34" charset="0"/>
                <a:ea typeface="新細明體" charset="-120"/>
              </a:defRPr>
            </a:lvl4pPr>
            <a:lvl5pPr marL="2057400" indent="-228600">
              <a:defRPr>
                <a:solidFill>
                  <a:schemeClr val="tx1"/>
                </a:solidFill>
                <a:latin typeface="Calibri" pitchFamily="34" charset="0"/>
                <a:ea typeface="新細明體" charset="-120"/>
              </a:defRPr>
            </a:lvl5pPr>
            <a:lvl6pPr marL="2514600" indent="-228600" fontAlgn="base">
              <a:spcBef>
                <a:spcPct val="0"/>
              </a:spcBef>
              <a:spcAft>
                <a:spcPct val="0"/>
              </a:spcAft>
              <a:defRPr>
                <a:solidFill>
                  <a:schemeClr val="tx1"/>
                </a:solidFill>
                <a:latin typeface="Calibri" pitchFamily="34" charset="0"/>
                <a:ea typeface="新細明體" charset="-120"/>
              </a:defRPr>
            </a:lvl6pPr>
            <a:lvl7pPr marL="2971800" indent="-228600" fontAlgn="base">
              <a:spcBef>
                <a:spcPct val="0"/>
              </a:spcBef>
              <a:spcAft>
                <a:spcPct val="0"/>
              </a:spcAft>
              <a:defRPr>
                <a:solidFill>
                  <a:schemeClr val="tx1"/>
                </a:solidFill>
                <a:latin typeface="Calibri" pitchFamily="34" charset="0"/>
                <a:ea typeface="新細明體" charset="-120"/>
              </a:defRPr>
            </a:lvl7pPr>
            <a:lvl8pPr marL="3429000" indent="-228600" fontAlgn="base">
              <a:spcBef>
                <a:spcPct val="0"/>
              </a:spcBef>
              <a:spcAft>
                <a:spcPct val="0"/>
              </a:spcAft>
              <a:defRPr>
                <a:solidFill>
                  <a:schemeClr val="tx1"/>
                </a:solidFill>
                <a:latin typeface="Calibri" pitchFamily="34" charset="0"/>
                <a:ea typeface="新細明體" charset="-120"/>
              </a:defRPr>
            </a:lvl8pPr>
            <a:lvl9pPr marL="3886200" indent="-228600" fontAlgn="base">
              <a:spcBef>
                <a:spcPct val="0"/>
              </a:spcBef>
              <a:spcAft>
                <a:spcPct val="0"/>
              </a:spcAft>
              <a:defRPr>
                <a:solidFill>
                  <a:schemeClr val="tx1"/>
                </a:solidFill>
                <a:latin typeface="Calibri" pitchFamily="34" charset="0"/>
                <a:ea typeface="新細明體" charset="-120"/>
              </a:defRPr>
            </a:lvl9pPr>
          </a:lstStyle>
          <a:p>
            <a:fld id="{B75B85CA-0291-4DF6-8E80-2F17EA4A5225}" type="slidenum">
              <a:rPr lang="zh-TW" altLang="en-US">
                <a:solidFill>
                  <a:prstClr val="black"/>
                </a:solidFill>
              </a:rPr>
              <a:pPr/>
              <a:t>3</a:t>
            </a:fld>
            <a:endParaRPr lang="en-US" altLang="zh-TW">
              <a:solidFill>
                <a:prstClr val="black"/>
              </a:solidFill>
            </a:endParaRPr>
          </a:p>
        </p:txBody>
      </p:sp>
    </p:spTree>
    <p:extLst>
      <p:ext uri="{BB962C8B-B14F-4D97-AF65-F5344CB8AC3E}">
        <p14:creationId xmlns:p14="http://schemas.microsoft.com/office/powerpoint/2010/main" val="707693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dirty="0"/>
          </a:p>
        </p:txBody>
      </p:sp>
      <p:sp>
        <p:nvSpPr>
          <p:cNvPr id="410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69797" indent="-296076">
              <a:defRPr>
                <a:solidFill>
                  <a:schemeClr val="tx1"/>
                </a:solidFill>
                <a:latin typeface="Calibri" pitchFamily="34" charset="0"/>
                <a:ea typeface="新細明體" charset="-120"/>
              </a:defRPr>
            </a:lvl2pPr>
            <a:lvl3pPr marL="1184303" indent="-236860">
              <a:defRPr>
                <a:solidFill>
                  <a:schemeClr val="tx1"/>
                </a:solidFill>
                <a:latin typeface="Calibri" pitchFamily="34" charset="0"/>
                <a:ea typeface="新細明體" charset="-120"/>
              </a:defRPr>
            </a:lvl3pPr>
            <a:lvl4pPr marL="1658024" indent="-236860">
              <a:defRPr>
                <a:solidFill>
                  <a:schemeClr val="tx1"/>
                </a:solidFill>
                <a:latin typeface="Calibri" pitchFamily="34" charset="0"/>
                <a:ea typeface="新細明體" charset="-120"/>
              </a:defRPr>
            </a:lvl4pPr>
            <a:lvl5pPr marL="2131745" indent="-236860">
              <a:defRPr>
                <a:solidFill>
                  <a:schemeClr val="tx1"/>
                </a:solidFill>
                <a:latin typeface="Calibri" pitchFamily="34" charset="0"/>
                <a:ea typeface="新細明體" charset="-120"/>
              </a:defRPr>
            </a:lvl5pPr>
            <a:lvl6pPr marL="2605466" indent="-236860" fontAlgn="base">
              <a:spcBef>
                <a:spcPct val="0"/>
              </a:spcBef>
              <a:spcAft>
                <a:spcPct val="0"/>
              </a:spcAft>
              <a:defRPr>
                <a:solidFill>
                  <a:schemeClr val="tx1"/>
                </a:solidFill>
                <a:latin typeface="Calibri" pitchFamily="34" charset="0"/>
                <a:ea typeface="新細明體" charset="-120"/>
              </a:defRPr>
            </a:lvl6pPr>
            <a:lvl7pPr marL="3079188" indent="-236860" fontAlgn="base">
              <a:spcBef>
                <a:spcPct val="0"/>
              </a:spcBef>
              <a:spcAft>
                <a:spcPct val="0"/>
              </a:spcAft>
              <a:defRPr>
                <a:solidFill>
                  <a:schemeClr val="tx1"/>
                </a:solidFill>
                <a:latin typeface="Calibri" pitchFamily="34" charset="0"/>
                <a:ea typeface="新細明體" charset="-120"/>
              </a:defRPr>
            </a:lvl7pPr>
            <a:lvl8pPr marL="3552909" indent="-236860" fontAlgn="base">
              <a:spcBef>
                <a:spcPct val="0"/>
              </a:spcBef>
              <a:spcAft>
                <a:spcPct val="0"/>
              </a:spcAft>
              <a:defRPr>
                <a:solidFill>
                  <a:schemeClr val="tx1"/>
                </a:solidFill>
                <a:latin typeface="Calibri" pitchFamily="34" charset="0"/>
                <a:ea typeface="新細明體" charset="-120"/>
              </a:defRPr>
            </a:lvl8pPr>
            <a:lvl9pPr marL="4026630" indent="-236860" fontAlgn="base">
              <a:spcBef>
                <a:spcPct val="0"/>
              </a:spcBef>
              <a:spcAft>
                <a:spcPct val="0"/>
              </a:spcAft>
              <a:defRPr>
                <a:solidFill>
                  <a:schemeClr val="tx1"/>
                </a:solidFill>
                <a:latin typeface="Calibri" pitchFamily="34" charset="0"/>
                <a:ea typeface="新細明體" charset="-120"/>
              </a:defRPr>
            </a:lvl9pPr>
          </a:lstStyle>
          <a:p>
            <a:pPr>
              <a:defRPr/>
            </a:pPr>
            <a:fld id="{B75B85CA-0291-4DF6-8E80-2F17EA4A5225}" type="slidenum">
              <a:rPr lang="zh-TW" altLang="en-US">
                <a:solidFill>
                  <a:prstClr val="black"/>
                </a:solidFill>
              </a:rPr>
              <a:pPr>
                <a:defRPr/>
              </a:pPr>
              <a:t>4</a:t>
            </a:fld>
            <a:endParaRPr lang="en-US" altLang="zh-TW">
              <a:solidFill>
                <a:prstClr val="black"/>
              </a:solidFill>
            </a:endParaRPr>
          </a:p>
        </p:txBody>
      </p:sp>
    </p:spTree>
    <p:extLst>
      <p:ext uri="{BB962C8B-B14F-4D97-AF65-F5344CB8AC3E}">
        <p14:creationId xmlns:p14="http://schemas.microsoft.com/office/powerpoint/2010/main" val="549061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a:p>
        </p:txBody>
      </p:sp>
      <p:sp>
        <p:nvSpPr>
          <p:cNvPr id="410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69797" indent="-296076">
              <a:defRPr>
                <a:solidFill>
                  <a:schemeClr val="tx1"/>
                </a:solidFill>
                <a:latin typeface="Calibri" pitchFamily="34" charset="0"/>
                <a:ea typeface="新細明體" charset="-120"/>
              </a:defRPr>
            </a:lvl2pPr>
            <a:lvl3pPr marL="1184303" indent="-236860">
              <a:defRPr>
                <a:solidFill>
                  <a:schemeClr val="tx1"/>
                </a:solidFill>
                <a:latin typeface="Calibri" pitchFamily="34" charset="0"/>
                <a:ea typeface="新細明體" charset="-120"/>
              </a:defRPr>
            </a:lvl3pPr>
            <a:lvl4pPr marL="1658024" indent="-236860">
              <a:defRPr>
                <a:solidFill>
                  <a:schemeClr val="tx1"/>
                </a:solidFill>
                <a:latin typeface="Calibri" pitchFamily="34" charset="0"/>
                <a:ea typeface="新細明體" charset="-120"/>
              </a:defRPr>
            </a:lvl4pPr>
            <a:lvl5pPr marL="2131745" indent="-236860">
              <a:defRPr>
                <a:solidFill>
                  <a:schemeClr val="tx1"/>
                </a:solidFill>
                <a:latin typeface="Calibri" pitchFamily="34" charset="0"/>
                <a:ea typeface="新細明體" charset="-120"/>
              </a:defRPr>
            </a:lvl5pPr>
            <a:lvl6pPr marL="2605466" indent="-236860" fontAlgn="base">
              <a:spcBef>
                <a:spcPct val="0"/>
              </a:spcBef>
              <a:spcAft>
                <a:spcPct val="0"/>
              </a:spcAft>
              <a:defRPr>
                <a:solidFill>
                  <a:schemeClr val="tx1"/>
                </a:solidFill>
                <a:latin typeface="Calibri" pitchFamily="34" charset="0"/>
                <a:ea typeface="新細明體" charset="-120"/>
              </a:defRPr>
            </a:lvl6pPr>
            <a:lvl7pPr marL="3079188" indent="-236860" fontAlgn="base">
              <a:spcBef>
                <a:spcPct val="0"/>
              </a:spcBef>
              <a:spcAft>
                <a:spcPct val="0"/>
              </a:spcAft>
              <a:defRPr>
                <a:solidFill>
                  <a:schemeClr val="tx1"/>
                </a:solidFill>
                <a:latin typeface="Calibri" pitchFamily="34" charset="0"/>
                <a:ea typeface="新細明體" charset="-120"/>
              </a:defRPr>
            </a:lvl7pPr>
            <a:lvl8pPr marL="3552909" indent="-236860" fontAlgn="base">
              <a:spcBef>
                <a:spcPct val="0"/>
              </a:spcBef>
              <a:spcAft>
                <a:spcPct val="0"/>
              </a:spcAft>
              <a:defRPr>
                <a:solidFill>
                  <a:schemeClr val="tx1"/>
                </a:solidFill>
                <a:latin typeface="Calibri" pitchFamily="34" charset="0"/>
                <a:ea typeface="新細明體" charset="-120"/>
              </a:defRPr>
            </a:lvl8pPr>
            <a:lvl9pPr marL="4026630" indent="-236860" fontAlgn="base">
              <a:spcBef>
                <a:spcPct val="0"/>
              </a:spcBef>
              <a:spcAft>
                <a:spcPct val="0"/>
              </a:spcAft>
              <a:defRPr>
                <a:solidFill>
                  <a:schemeClr val="tx1"/>
                </a:solidFill>
                <a:latin typeface="Calibri" pitchFamily="34" charset="0"/>
                <a:ea typeface="新細明體" charset="-120"/>
              </a:defRPr>
            </a:lvl9pPr>
          </a:lstStyle>
          <a:p>
            <a:pPr>
              <a:defRPr/>
            </a:pPr>
            <a:fld id="{B75B85CA-0291-4DF6-8E80-2F17EA4A5225}" type="slidenum">
              <a:rPr lang="zh-TW" altLang="en-US">
                <a:solidFill>
                  <a:prstClr val="black"/>
                </a:solidFill>
              </a:rPr>
              <a:pPr>
                <a:defRPr/>
              </a:pPr>
              <a:t>5</a:t>
            </a:fld>
            <a:endParaRPr lang="en-US" altLang="zh-TW">
              <a:solidFill>
                <a:prstClr val="black"/>
              </a:solidFill>
            </a:endParaRPr>
          </a:p>
        </p:txBody>
      </p:sp>
    </p:spTree>
    <p:extLst>
      <p:ext uri="{BB962C8B-B14F-4D97-AF65-F5344CB8AC3E}">
        <p14:creationId xmlns:p14="http://schemas.microsoft.com/office/powerpoint/2010/main" val="3150645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a:p>
        </p:txBody>
      </p:sp>
      <p:sp>
        <p:nvSpPr>
          <p:cNvPr id="410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新細明體" charset="-120"/>
              </a:defRPr>
            </a:lvl1pPr>
            <a:lvl2pPr marL="769797" indent="-296076">
              <a:defRPr>
                <a:solidFill>
                  <a:schemeClr val="tx1"/>
                </a:solidFill>
                <a:latin typeface="Calibri" pitchFamily="34" charset="0"/>
                <a:ea typeface="新細明體" charset="-120"/>
              </a:defRPr>
            </a:lvl2pPr>
            <a:lvl3pPr marL="1184303" indent="-236860">
              <a:defRPr>
                <a:solidFill>
                  <a:schemeClr val="tx1"/>
                </a:solidFill>
                <a:latin typeface="Calibri" pitchFamily="34" charset="0"/>
                <a:ea typeface="新細明體" charset="-120"/>
              </a:defRPr>
            </a:lvl3pPr>
            <a:lvl4pPr marL="1658024" indent="-236860">
              <a:defRPr>
                <a:solidFill>
                  <a:schemeClr val="tx1"/>
                </a:solidFill>
                <a:latin typeface="Calibri" pitchFamily="34" charset="0"/>
                <a:ea typeface="新細明體" charset="-120"/>
              </a:defRPr>
            </a:lvl4pPr>
            <a:lvl5pPr marL="2131745" indent="-236860">
              <a:defRPr>
                <a:solidFill>
                  <a:schemeClr val="tx1"/>
                </a:solidFill>
                <a:latin typeface="Calibri" pitchFamily="34" charset="0"/>
                <a:ea typeface="新細明體" charset="-120"/>
              </a:defRPr>
            </a:lvl5pPr>
            <a:lvl6pPr marL="2605466" indent="-236860" fontAlgn="base">
              <a:spcBef>
                <a:spcPct val="0"/>
              </a:spcBef>
              <a:spcAft>
                <a:spcPct val="0"/>
              </a:spcAft>
              <a:defRPr>
                <a:solidFill>
                  <a:schemeClr val="tx1"/>
                </a:solidFill>
                <a:latin typeface="Calibri" pitchFamily="34" charset="0"/>
                <a:ea typeface="新細明體" charset="-120"/>
              </a:defRPr>
            </a:lvl6pPr>
            <a:lvl7pPr marL="3079188" indent="-236860" fontAlgn="base">
              <a:spcBef>
                <a:spcPct val="0"/>
              </a:spcBef>
              <a:spcAft>
                <a:spcPct val="0"/>
              </a:spcAft>
              <a:defRPr>
                <a:solidFill>
                  <a:schemeClr val="tx1"/>
                </a:solidFill>
                <a:latin typeface="Calibri" pitchFamily="34" charset="0"/>
                <a:ea typeface="新細明體" charset="-120"/>
              </a:defRPr>
            </a:lvl7pPr>
            <a:lvl8pPr marL="3552909" indent="-236860" fontAlgn="base">
              <a:spcBef>
                <a:spcPct val="0"/>
              </a:spcBef>
              <a:spcAft>
                <a:spcPct val="0"/>
              </a:spcAft>
              <a:defRPr>
                <a:solidFill>
                  <a:schemeClr val="tx1"/>
                </a:solidFill>
                <a:latin typeface="Calibri" pitchFamily="34" charset="0"/>
                <a:ea typeface="新細明體" charset="-120"/>
              </a:defRPr>
            </a:lvl8pPr>
            <a:lvl9pPr marL="4026630" indent="-236860" fontAlgn="base">
              <a:spcBef>
                <a:spcPct val="0"/>
              </a:spcBef>
              <a:spcAft>
                <a:spcPct val="0"/>
              </a:spcAft>
              <a:defRPr>
                <a:solidFill>
                  <a:schemeClr val="tx1"/>
                </a:solidFill>
                <a:latin typeface="Calibri" pitchFamily="34" charset="0"/>
                <a:ea typeface="新細明體" charset="-120"/>
              </a:defRPr>
            </a:lvl9pPr>
          </a:lstStyle>
          <a:p>
            <a:pPr>
              <a:defRPr/>
            </a:pPr>
            <a:fld id="{B75B85CA-0291-4DF6-8E80-2F17EA4A5225}" type="slidenum">
              <a:rPr lang="zh-TW" altLang="en-US">
                <a:solidFill>
                  <a:prstClr val="black"/>
                </a:solidFill>
              </a:rPr>
              <a:pPr>
                <a:defRPr/>
              </a:pPr>
              <a:t>6</a:t>
            </a:fld>
            <a:endParaRPr lang="en-US" altLang="zh-TW">
              <a:solidFill>
                <a:prstClr val="black"/>
              </a:solidFill>
            </a:endParaRPr>
          </a:p>
        </p:txBody>
      </p:sp>
    </p:spTree>
    <p:extLst>
      <p:ext uri="{BB962C8B-B14F-4D97-AF65-F5344CB8AC3E}">
        <p14:creationId xmlns:p14="http://schemas.microsoft.com/office/powerpoint/2010/main" val="3022303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D3429F36-9FEF-4180-9032-FA200552C782}" type="slidenum">
              <a:rPr lang="zh-TW" altLang="en-US">
                <a:solidFill>
                  <a:prstClr val="black"/>
                </a:solidFill>
              </a:rPr>
              <a:pPr>
                <a:defRPr/>
              </a:pPr>
              <a:t>7</a:t>
            </a:fld>
            <a:endParaRPr lang="en-US" altLang="zh-TW">
              <a:solidFill>
                <a:prstClr val="black"/>
              </a:solidFill>
            </a:endParaRPr>
          </a:p>
        </p:txBody>
      </p:sp>
    </p:spTree>
    <p:extLst>
      <p:ext uri="{BB962C8B-B14F-4D97-AF65-F5344CB8AC3E}">
        <p14:creationId xmlns:p14="http://schemas.microsoft.com/office/powerpoint/2010/main" val="1033985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3429F36-9FEF-4180-9032-FA200552C782}" type="slidenum">
              <a:rPr lang="zh-TW" altLang="en-US" smtClean="0">
                <a:solidFill>
                  <a:prstClr val="black"/>
                </a:solidFill>
              </a:rPr>
              <a:pPr/>
              <a:t>8</a:t>
            </a:fld>
            <a:endParaRPr lang="en-US" altLang="zh-TW">
              <a:solidFill>
                <a:prstClr val="black"/>
              </a:solidFill>
            </a:endParaRPr>
          </a:p>
        </p:txBody>
      </p:sp>
    </p:spTree>
    <p:extLst>
      <p:ext uri="{BB962C8B-B14F-4D97-AF65-F5344CB8AC3E}">
        <p14:creationId xmlns:p14="http://schemas.microsoft.com/office/powerpoint/2010/main" val="3377753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3429F36-9FEF-4180-9032-FA200552C782}" type="slidenum">
              <a:rPr lang="zh-TW" altLang="en-US" smtClean="0">
                <a:solidFill>
                  <a:prstClr val="black"/>
                </a:solidFill>
              </a:rPr>
              <a:pPr/>
              <a:t>9</a:t>
            </a:fld>
            <a:endParaRPr lang="en-US" altLang="zh-TW">
              <a:solidFill>
                <a:prstClr val="black"/>
              </a:solidFill>
            </a:endParaRPr>
          </a:p>
        </p:txBody>
      </p:sp>
    </p:spTree>
    <p:extLst>
      <p:ext uri="{BB962C8B-B14F-4D97-AF65-F5344CB8AC3E}">
        <p14:creationId xmlns:p14="http://schemas.microsoft.com/office/powerpoint/2010/main" val="490627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3.jp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92117A8-4386-43CC-AE14-934C8D436EDA}"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5142123A-D773-4225-AC6F-1CAB411DF8DD}" type="slidenum">
              <a:rPr lang="zh-TW" altLang="en-US"/>
              <a:pPr/>
              <a:t>‹#›</a:t>
            </a:fld>
            <a:endParaRPr lang="en-US" altLang="zh-TW"/>
          </a:p>
        </p:txBody>
      </p:sp>
    </p:spTree>
    <p:extLst>
      <p:ext uri="{BB962C8B-B14F-4D97-AF65-F5344CB8AC3E}">
        <p14:creationId xmlns:p14="http://schemas.microsoft.com/office/powerpoint/2010/main" val="54314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05C7DBF-26B2-420C-A680-444C7ADDB49C}"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87C1174-C8D5-433B-A3F8-31E1D2660032}" type="slidenum">
              <a:rPr lang="zh-TW" altLang="en-US"/>
              <a:pPr/>
              <a:t>‹#›</a:t>
            </a:fld>
            <a:endParaRPr lang="en-US" altLang="zh-TW"/>
          </a:p>
        </p:txBody>
      </p:sp>
    </p:spTree>
    <p:extLst>
      <p:ext uri="{BB962C8B-B14F-4D97-AF65-F5344CB8AC3E}">
        <p14:creationId xmlns:p14="http://schemas.microsoft.com/office/powerpoint/2010/main" val="1382097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E0B87F71-55F3-4C23-AC34-B2B0A0C2602E}"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CF021A7-FA98-4A88-A83B-CDE2DD71C845}" type="slidenum">
              <a:rPr lang="zh-TW" altLang="en-US"/>
              <a:pPr/>
              <a:t>‹#›</a:t>
            </a:fld>
            <a:endParaRPr lang="en-US" altLang="zh-TW"/>
          </a:p>
        </p:txBody>
      </p:sp>
    </p:spTree>
    <p:extLst>
      <p:ext uri="{BB962C8B-B14F-4D97-AF65-F5344CB8AC3E}">
        <p14:creationId xmlns:p14="http://schemas.microsoft.com/office/powerpoint/2010/main" val="3554520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994689FF-41BC-46FF-8BF0-05C7665F1970}"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F29C0845-8AEA-47F6-A2C0-43197F42EF94}" type="slidenum">
              <a:rPr lang="zh-TW" altLang="en-US"/>
              <a:pPr/>
              <a:t>‹#›</a:t>
            </a:fld>
            <a:endParaRPr lang="en-US" altLang="zh-TW"/>
          </a:p>
        </p:txBody>
      </p:sp>
    </p:spTree>
    <p:extLst>
      <p:ext uri="{BB962C8B-B14F-4D97-AF65-F5344CB8AC3E}">
        <p14:creationId xmlns:p14="http://schemas.microsoft.com/office/powerpoint/2010/main" val="529038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5E262595-729B-477E-87AF-201896369D3F}"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en-US" altLang="zh-TW"/>
          </a:p>
        </p:txBody>
      </p:sp>
      <p:sp>
        <p:nvSpPr>
          <p:cNvPr id="9" name="投影片編號版面配置區 5"/>
          <p:cNvSpPr>
            <a:spLocks noGrp="1"/>
          </p:cNvSpPr>
          <p:nvPr>
            <p:ph type="sldNum" sz="quarter" idx="12"/>
          </p:nvPr>
        </p:nvSpPr>
        <p:spPr/>
        <p:txBody>
          <a:bodyPr/>
          <a:lstStyle>
            <a:lvl1pPr>
              <a:defRPr/>
            </a:lvl1pPr>
          </a:lstStyle>
          <a:p>
            <a:fld id="{768818FC-D9D7-49AD-88A2-F4A6ECCFD26A}" type="slidenum">
              <a:rPr lang="zh-TW" altLang="en-US"/>
              <a:pPr/>
              <a:t>‹#›</a:t>
            </a:fld>
            <a:endParaRPr lang="en-US" altLang="zh-TW"/>
          </a:p>
        </p:txBody>
      </p:sp>
    </p:spTree>
    <p:extLst>
      <p:ext uri="{BB962C8B-B14F-4D97-AF65-F5344CB8AC3E}">
        <p14:creationId xmlns:p14="http://schemas.microsoft.com/office/powerpoint/2010/main" val="1134846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754666F3-B3F1-4E00-A609-1341135D220E}"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2"/>
          </p:nvPr>
        </p:nvSpPr>
        <p:spPr/>
        <p:txBody>
          <a:bodyPr/>
          <a:lstStyle>
            <a:lvl1pPr>
              <a:defRPr/>
            </a:lvl1pPr>
          </a:lstStyle>
          <a:p>
            <a:fld id="{3F5DE56A-D930-407F-8263-69A18976BFD5}" type="slidenum">
              <a:rPr lang="zh-TW" altLang="en-US"/>
              <a:pPr/>
              <a:t>‹#›</a:t>
            </a:fld>
            <a:endParaRPr lang="en-US" altLang="zh-TW"/>
          </a:p>
        </p:txBody>
      </p:sp>
    </p:spTree>
    <p:extLst>
      <p:ext uri="{BB962C8B-B14F-4D97-AF65-F5344CB8AC3E}">
        <p14:creationId xmlns:p14="http://schemas.microsoft.com/office/powerpoint/2010/main" val="140029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A9E93500-A91F-4518-AC0D-47405A74CE91}"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2"/>
          </p:nvPr>
        </p:nvSpPr>
        <p:spPr/>
        <p:txBody>
          <a:bodyPr/>
          <a:lstStyle>
            <a:lvl1pPr>
              <a:defRPr/>
            </a:lvl1pPr>
          </a:lstStyle>
          <a:p>
            <a:fld id="{F3414D5C-90D7-452C-A87F-A2B5F4E679B5}" type="slidenum">
              <a:rPr lang="zh-TW" altLang="en-US"/>
              <a:pPr/>
              <a:t>‹#›</a:t>
            </a:fld>
            <a:endParaRPr lang="en-US" altLang="zh-TW"/>
          </a:p>
        </p:txBody>
      </p:sp>
    </p:spTree>
    <p:extLst>
      <p:ext uri="{BB962C8B-B14F-4D97-AF65-F5344CB8AC3E}">
        <p14:creationId xmlns:p14="http://schemas.microsoft.com/office/powerpoint/2010/main" val="2019983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DF9826B9-17A8-478F-A771-3AD055104B7D}"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C043FD4F-B81B-4787-BD5E-7C05AF7C7626}" type="slidenum">
              <a:rPr lang="zh-TW" altLang="en-US"/>
              <a:pPr/>
              <a:t>‹#›</a:t>
            </a:fld>
            <a:endParaRPr lang="en-US" altLang="zh-TW"/>
          </a:p>
        </p:txBody>
      </p:sp>
    </p:spTree>
    <p:extLst>
      <p:ext uri="{BB962C8B-B14F-4D97-AF65-F5344CB8AC3E}">
        <p14:creationId xmlns:p14="http://schemas.microsoft.com/office/powerpoint/2010/main" val="1586052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8D6846FB-A714-42B9-897C-B87240514AEC}"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E7EBB211-8E18-48A8-AC6E-106B15B75FB3}" type="slidenum">
              <a:rPr lang="zh-TW" altLang="en-US"/>
              <a:pPr/>
              <a:t>‹#›</a:t>
            </a:fld>
            <a:endParaRPr lang="en-US" altLang="zh-TW"/>
          </a:p>
        </p:txBody>
      </p:sp>
    </p:spTree>
    <p:extLst>
      <p:ext uri="{BB962C8B-B14F-4D97-AF65-F5344CB8AC3E}">
        <p14:creationId xmlns:p14="http://schemas.microsoft.com/office/powerpoint/2010/main" val="1536467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7A9FE3B-DD37-4358-9775-B2AD5D4AB4D8}"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E7D10E9-1EBE-4BC9-A930-4583821B1BEC}" type="slidenum">
              <a:rPr lang="zh-TW" altLang="en-US"/>
              <a:pPr/>
              <a:t>‹#›</a:t>
            </a:fld>
            <a:endParaRPr lang="en-US" altLang="zh-TW"/>
          </a:p>
        </p:txBody>
      </p:sp>
    </p:spTree>
    <p:extLst>
      <p:ext uri="{BB962C8B-B14F-4D97-AF65-F5344CB8AC3E}">
        <p14:creationId xmlns:p14="http://schemas.microsoft.com/office/powerpoint/2010/main" val="601114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3993771C-57F2-4C6D-BD60-39ECFCF380C7}"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A89E7F06-BB8E-4AF6-B378-5C975AF6DA07}" type="slidenum">
              <a:rPr lang="zh-TW" altLang="en-US"/>
              <a:pPr/>
              <a:t>‹#›</a:t>
            </a:fld>
            <a:endParaRPr lang="en-US" altLang="zh-TW"/>
          </a:p>
        </p:txBody>
      </p:sp>
    </p:spTree>
    <p:extLst>
      <p:ext uri="{BB962C8B-B14F-4D97-AF65-F5344CB8AC3E}">
        <p14:creationId xmlns:p14="http://schemas.microsoft.com/office/powerpoint/2010/main" val="51170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章節標題">
    <p:spTree>
      <p:nvGrpSpPr>
        <p:cNvPr id="1" name=""/>
        <p:cNvGrpSpPr/>
        <p:nvPr/>
      </p:nvGrpSpPr>
      <p:grpSpPr>
        <a:xfrm>
          <a:off x="0" y="0"/>
          <a:ext cx="0" cy="0"/>
          <a:chOff x="0" y="0"/>
          <a:chExt cx="0" cy="0"/>
        </a:xfrm>
      </p:grpSpPr>
      <p:pic>
        <p:nvPicPr>
          <p:cNvPr id="11" name="圖片 10"/>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ackgroundRemoval t="6430" b="100000" l="14000" r="83100">
                        <a14:foregroundMark x1="36300" y1="71272" x2="36300" y2="71272"/>
                        <a14:foregroundMark x1="35600" y1="70862" x2="35600" y2="70862"/>
                        <a14:backgroundMark x1="23600" y1="68947" x2="23600" y2="68947"/>
                        <a14:backgroundMark x1="25500" y1="65116" x2="25500" y2="65116"/>
                        <a14:backgroundMark x1="29300" y1="65116" x2="29300" y2="65116"/>
                        <a14:backgroundMark x1="27400" y1="85089" x2="27400" y2="85089"/>
                        <a14:backgroundMark x1="27100" y1="90287" x2="27100" y2="90287"/>
                        <a14:backgroundMark x1="28800" y1="87962" x2="28800" y2="87962"/>
                        <a14:backgroundMark x1="25200" y1="87962" x2="25200" y2="87962"/>
                        <a14:backgroundMark x1="19700" y1="91792" x2="19700" y2="91792"/>
                        <a14:backgroundMark x1="21700" y1="92202" x2="21700" y2="92202"/>
                        <a14:backgroundMark x1="24100" y1="92202" x2="25200" y2="92202"/>
                        <a14:backgroundMark x1="27100" y1="92202" x2="28000" y2="91382"/>
                        <a14:backgroundMark x1="20600" y1="91382" x2="20600" y2="91382"/>
                        <a14:backgroundMark x1="72600" y1="69631" x2="72600" y2="69631"/>
                        <a14:backgroundMark x1="74800" y1="64022" x2="74800" y2="64022"/>
                        <a14:backgroundMark x1="76100" y1="58824" x2="76100" y2="58824"/>
                        <a14:backgroundMark x1="80500" y1="58824" x2="80500" y2="58824"/>
                        <a14:backgroundMark x1="76400" y1="67031" x2="76400" y2="67031"/>
                        <a14:backgroundMark x1="72000" y1="71135" x2="72000" y2="71135"/>
                        <a14:backgroundMark x1="73100" y1="68536" x2="73100" y2="68536"/>
                        <a14:backgroundMark x1="69800" y1="67852" x2="69800" y2="67852"/>
                        <a14:backgroundMark x1="66300" y1="68126" x2="66300" y2="68126"/>
                        <a14:backgroundMark x1="63000" y1="77975" x2="63000" y2="77975"/>
                        <a14:backgroundMark x1="60300" y1="79070" x2="60300" y2="79070"/>
                        <a14:backgroundMark x1="61900" y1="76471" x2="61900" y2="76471"/>
                        <a14:backgroundMark x1="65200" y1="71135" x2="65200" y2="71135"/>
                        <a14:backgroundMark x1="68500" y1="69357" x2="68500" y2="69357"/>
                        <a14:backgroundMark x1="67100" y1="67852" x2="67100" y2="67852"/>
                        <a14:backgroundMark x1="31200" y1="78659" x2="31200" y2="78659"/>
                        <a14:backgroundMark x1="29900" y1="76744" x2="29900" y2="76744"/>
                        <a14:backgroundMark x1="28000" y1="72230" x2="28000" y2="72230"/>
                        <a14:backgroundMark x1="21400" y1="87688" x2="21400" y2="87688"/>
                        <a14:backgroundMark x1="17800" y1="96306" x2="17800" y2="96306"/>
                        <a14:backgroundMark x1="17300" y1="88782" x2="17300" y2="88782"/>
                        <a14:backgroundMark x1="21700" y1="95075" x2="21700" y2="95075"/>
                        <a14:backgroundMark x1="23300" y1="53625" x2="23300" y2="53625"/>
                        <a14:backgroundMark x1="23700" y1="52257" x2="23700" y2="52257"/>
                        <a14:backgroundMark x1="65100" y1="67168" x2="65100" y2="67168"/>
                        <a14:backgroundMark x1="60900" y1="74829" x2="60900" y2="74829"/>
                        <a14:backgroundMark x1="59900" y1="76060" x2="59900" y2="76060"/>
                        <a14:backgroundMark x1="59700" y1="80711" x2="59700" y2="80711"/>
                        <a14:backgroundMark x1="46700" y1="31737" x2="46700" y2="31737"/>
                        <a14:backgroundMark x1="36300" y1="41313" x2="36300" y2="41313"/>
                        <a14:backgroundMark x1="26100" y1="47332" x2="26100" y2="47332"/>
                        <a14:backgroundMark x1="44400" y1="51163" x2="44400" y2="51163"/>
                        <a14:backgroundMark x1="34600" y1="58550" x2="34600" y2="58550"/>
                        <a14:backgroundMark x1="62800" y1="43092" x2="62800" y2="43092"/>
                        <a14:backgroundMark x1="71600" y1="51300" x2="71600" y2="51300"/>
                        <a14:backgroundMark x1="53900" y1="51710" x2="53900" y2="51710"/>
                        <a14:backgroundMark x1="32400" y1="63064" x2="32400" y2="63064"/>
                        <a14:backgroundMark x1="26700" y1="62107" x2="26700" y2="62107"/>
                        <a14:backgroundMark x1="29100" y1="91792" x2="29100" y2="91792"/>
                        <a14:backgroundMark x1="19300" y1="85089" x2="19300" y2="85089"/>
                        <a14:backgroundMark x1="24800" y1="94938" x2="24800" y2="94938"/>
                        <a14:backgroundMark x1="23900" y1="97401" x2="23900" y2="97401"/>
                        <a14:backgroundMark x1="25300" y1="61560" x2="25300" y2="61560"/>
                        <a14:backgroundMark x1="24100" y1="60192" x2="24100" y2="60192"/>
                        <a14:backgroundMark x1="34400" y1="72367" x2="34400" y2="72367"/>
                        <a14:backgroundMark x1="65100" y1="96306" x2="65100" y2="96306"/>
                        <a14:backgroundMark x1="67100" y1="96443" x2="67100" y2="96443"/>
                        <a14:backgroundMark x1="68400" y1="97401" x2="68400" y2="97401"/>
                        <a14:backgroundMark x1="68100" y1="98222" x2="68100" y2="98222"/>
                        <a14:backgroundMark x1="35100" y1="57456" x2="35100" y2="57456"/>
                      </a14:backgroundRemoval>
                    </a14:imgEffect>
                  </a14:imgLayer>
                </a14:imgProps>
              </a:ext>
              <a:ext uri="{28A0092B-C50C-407E-A947-70E740481C1C}">
                <a14:useLocalDpi xmlns:a14="http://schemas.microsoft.com/office/drawing/2010/main" val="0"/>
              </a:ext>
            </a:extLst>
          </a:blip>
          <a:srcRect l="13714" t="6713" r="15572"/>
          <a:stretch/>
        </p:blipFill>
        <p:spPr>
          <a:xfrm>
            <a:off x="112935" y="116632"/>
            <a:ext cx="832456" cy="602080"/>
          </a:xfrm>
          <a:prstGeom prst="rect">
            <a:avLst/>
          </a:prstGeom>
        </p:spPr>
      </p:pic>
      <p:sp>
        <p:nvSpPr>
          <p:cNvPr id="3" name="文字版面配置區 2"/>
          <p:cNvSpPr>
            <a:spLocks noGrp="1"/>
          </p:cNvSpPr>
          <p:nvPr>
            <p:ph type="body" idx="1"/>
          </p:nvPr>
        </p:nvSpPr>
        <p:spPr>
          <a:xfrm>
            <a:off x="3119670" y="2924944"/>
            <a:ext cx="5088565" cy="2376264"/>
          </a:xfrm>
        </p:spPr>
        <p:txBody>
          <a:bodyPr anchor="t">
            <a:normAutofit/>
          </a:bodyPr>
          <a:lstStyle>
            <a:lvl1pPr marL="342900" indent="-342900">
              <a:buFont typeface="Wingdings" pitchFamily="2" charset="2"/>
              <a:buChar char="n"/>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按一下以編輯母片文字樣式</a:t>
            </a:r>
          </a:p>
        </p:txBody>
      </p:sp>
      <p:sp>
        <p:nvSpPr>
          <p:cNvPr id="4" name="日期版面配置區 3"/>
          <p:cNvSpPr>
            <a:spLocks noGrp="1"/>
          </p:cNvSpPr>
          <p:nvPr>
            <p:ph type="dt" sz="half" idx="10"/>
          </p:nvPr>
        </p:nvSpPr>
        <p:spPr/>
        <p:txBody>
          <a:bodyPr/>
          <a:lstStyle/>
          <a:p>
            <a:fld id="{51ED654E-3BCC-4E6B-A910-A275447D302C}" type="datetimeFigureOut">
              <a:rPr lang="zh-TW" altLang="en-US" smtClean="0">
                <a:solidFill>
                  <a:prstClr val="black">
                    <a:tint val="75000"/>
                  </a:prstClr>
                </a:solidFill>
              </a: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p>
        </p:txBody>
      </p:sp>
      <p:pic>
        <p:nvPicPr>
          <p:cNvPr id="14" name="圖片 1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6327648"/>
            <a:ext cx="12192000" cy="530352"/>
          </a:xfrm>
          <a:prstGeom prst="rect">
            <a:avLst/>
          </a:prstGeom>
        </p:spPr>
      </p:pic>
      <p:sp>
        <p:nvSpPr>
          <p:cNvPr id="6" name="投影片編號版面配置區 5"/>
          <p:cNvSpPr>
            <a:spLocks noGrp="1"/>
          </p:cNvSpPr>
          <p:nvPr>
            <p:ph type="sldNum" sz="quarter" idx="12"/>
          </p:nvPr>
        </p:nvSpPr>
        <p:spPr/>
        <p:txBody>
          <a:bodyPr/>
          <a:lstStyle/>
          <a:p>
            <a:fld id="{1906499A-1A04-4E35-953F-9D333A015929}" type="slidenum">
              <a:rPr lang="zh-TW" altLang="en-US" smtClean="0"/>
              <a:pPr/>
              <a:t>‹#›</a:t>
            </a:fld>
            <a:endParaRPr lang="zh-TW" altLang="en-US"/>
          </a:p>
        </p:txBody>
      </p:sp>
    </p:spTree>
    <p:extLst>
      <p:ext uri="{BB962C8B-B14F-4D97-AF65-F5344CB8AC3E}">
        <p14:creationId xmlns:p14="http://schemas.microsoft.com/office/powerpoint/2010/main" val="3486688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lvl1pPr>
              <a:defRPr/>
            </a:lvl1pPr>
          </a:lstStyle>
          <a:p>
            <a:pPr>
              <a:defRPr/>
            </a:pPr>
            <a:fld id="{E92117A8-4386-43CC-AE14-934C8D436EDA}"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5142123A-D773-4225-AC6F-1CAB411DF8DD}" type="slidenum">
              <a:rPr lang="zh-TW" altLang="en-US"/>
              <a:pPr/>
              <a:t>‹#›</a:t>
            </a:fld>
            <a:endParaRPr lang="en-US" altLang="zh-TW"/>
          </a:p>
        </p:txBody>
      </p:sp>
    </p:spTree>
    <p:extLst>
      <p:ext uri="{BB962C8B-B14F-4D97-AF65-F5344CB8AC3E}">
        <p14:creationId xmlns:p14="http://schemas.microsoft.com/office/powerpoint/2010/main" val="24737733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B05C7DBF-26B2-420C-A680-444C7ADDB49C}"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87C1174-C8D5-433B-A3F8-31E1D2660032}" type="slidenum">
              <a:rPr lang="zh-TW" altLang="en-US"/>
              <a:pPr/>
              <a:t>‹#›</a:t>
            </a:fld>
            <a:endParaRPr lang="en-US" altLang="zh-TW"/>
          </a:p>
        </p:txBody>
      </p:sp>
    </p:spTree>
    <p:extLst>
      <p:ext uri="{BB962C8B-B14F-4D97-AF65-F5344CB8AC3E}">
        <p14:creationId xmlns:p14="http://schemas.microsoft.com/office/powerpoint/2010/main" val="3961362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E0B87F71-55F3-4C23-AC34-B2B0A0C2602E}"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CF021A7-FA98-4A88-A83B-CDE2DD71C845}" type="slidenum">
              <a:rPr lang="zh-TW" altLang="en-US"/>
              <a:pPr/>
              <a:t>‹#›</a:t>
            </a:fld>
            <a:endParaRPr lang="en-US" altLang="zh-TW"/>
          </a:p>
        </p:txBody>
      </p:sp>
    </p:spTree>
    <p:extLst>
      <p:ext uri="{BB962C8B-B14F-4D97-AF65-F5344CB8AC3E}">
        <p14:creationId xmlns:p14="http://schemas.microsoft.com/office/powerpoint/2010/main" val="1346786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994689FF-41BC-46FF-8BF0-05C7665F1970}"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F29C0845-8AEA-47F6-A2C0-43197F42EF94}" type="slidenum">
              <a:rPr lang="zh-TW" altLang="en-US"/>
              <a:pPr/>
              <a:t>‹#›</a:t>
            </a:fld>
            <a:endParaRPr lang="en-US" altLang="zh-TW"/>
          </a:p>
        </p:txBody>
      </p:sp>
    </p:spTree>
    <p:extLst>
      <p:ext uri="{BB962C8B-B14F-4D97-AF65-F5344CB8AC3E}">
        <p14:creationId xmlns:p14="http://schemas.microsoft.com/office/powerpoint/2010/main" val="28056704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5E262595-729B-477E-87AF-201896369D3F}"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en-US" altLang="zh-TW"/>
          </a:p>
        </p:txBody>
      </p:sp>
      <p:sp>
        <p:nvSpPr>
          <p:cNvPr id="9" name="投影片編號版面配置區 5"/>
          <p:cNvSpPr>
            <a:spLocks noGrp="1"/>
          </p:cNvSpPr>
          <p:nvPr>
            <p:ph type="sldNum" sz="quarter" idx="12"/>
          </p:nvPr>
        </p:nvSpPr>
        <p:spPr/>
        <p:txBody>
          <a:bodyPr/>
          <a:lstStyle>
            <a:lvl1pPr>
              <a:defRPr/>
            </a:lvl1pPr>
          </a:lstStyle>
          <a:p>
            <a:fld id="{768818FC-D9D7-49AD-88A2-F4A6ECCFD26A}" type="slidenum">
              <a:rPr lang="zh-TW" altLang="en-US"/>
              <a:pPr/>
              <a:t>‹#›</a:t>
            </a:fld>
            <a:endParaRPr lang="en-US" altLang="zh-TW"/>
          </a:p>
        </p:txBody>
      </p:sp>
    </p:spTree>
    <p:extLst>
      <p:ext uri="{BB962C8B-B14F-4D97-AF65-F5344CB8AC3E}">
        <p14:creationId xmlns:p14="http://schemas.microsoft.com/office/powerpoint/2010/main" val="37494067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754666F3-B3F1-4E00-A609-1341135D220E}"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2"/>
          </p:nvPr>
        </p:nvSpPr>
        <p:spPr/>
        <p:txBody>
          <a:bodyPr/>
          <a:lstStyle>
            <a:lvl1pPr>
              <a:defRPr/>
            </a:lvl1pPr>
          </a:lstStyle>
          <a:p>
            <a:fld id="{3F5DE56A-D930-407F-8263-69A18976BFD5}" type="slidenum">
              <a:rPr lang="zh-TW" altLang="en-US"/>
              <a:pPr/>
              <a:t>‹#›</a:t>
            </a:fld>
            <a:endParaRPr lang="en-US" altLang="zh-TW"/>
          </a:p>
        </p:txBody>
      </p:sp>
    </p:spTree>
    <p:extLst>
      <p:ext uri="{BB962C8B-B14F-4D97-AF65-F5344CB8AC3E}">
        <p14:creationId xmlns:p14="http://schemas.microsoft.com/office/powerpoint/2010/main" val="10043027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A9E93500-A91F-4518-AC0D-47405A74CE91}"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2"/>
          </p:nvPr>
        </p:nvSpPr>
        <p:spPr/>
        <p:txBody>
          <a:bodyPr/>
          <a:lstStyle>
            <a:lvl1pPr>
              <a:defRPr/>
            </a:lvl1pPr>
          </a:lstStyle>
          <a:p>
            <a:fld id="{F3414D5C-90D7-452C-A87F-A2B5F4E679B5}" type="slidenum">
              <a:rPr lang="zh-TW" altLang="en-US"/>
              <a:pPr/>
              <a:t>‹#›</a:t>
            </a:fld>
            <a:endParaRPr lang="en-US" altLang="zh-TW"/>
          </a:p>
        </p:txBody>
      </p:sp>
    </p:spTree>
    <p:extLst>
      <p:ext uri="{BB962C8B-B14F-4D97-AF65-F5344CB8AC3E}">
        <p14:creationId xmlns:p14="http://schemas.microsoft.com/office/powerpoint/2010/main" val="6852507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DF9826B9-17A8-478F-A771-3AD055104B7D}"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C043FD4F-B81B-4787-BD5E-7C05AF7C7626}" type="slidenum">
              <a:rPr lang="zh-TW" altLang="en-US"/>
              <a:pPr/>
              <a:t>‹#›</a:t>
            </a:fld>
            <a:endParaRPr lang="en-US" altLang="zh-TW"/>
          </a:p>
        </p:txBody>
      </p:sp>
    </p:spTree>
    <p:extLst>
      <p:ext uri="{BB962C8B-B14F-4D97-AF65-F5344CB8AC3E}">
        <p14:creationId xmlns:p14="http://schemas.microsoft.com/office/powerpoint/2010/main" val="33960215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8D6846FB-A714-42B9-897C-B87240514AEC}"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fld id="{E7EBB211-8E18-48A8-AC6E-106B15B75FB3}" type="slidenum">
              <a:rPr lang="zh-TW" altLang="en-US"/>
              <a:pPr/>
              <a:t>‹#›</a:t>
            </a:fld>
            <a:endParaRPr lang="en-US" altLang="zh-TW"/>
          </a:p>
        </p:txBody>
      </p:sp>
    </p:spTree>
    <p:extLst>
      <p:ext uri="{BB962C8B-B14F-4D97-AF65-F5344CB8AC3E}">
        <p14:creationId xmlns:p14="http://schemas.microsoft.com/office/powerpoint/2010/main" val="37433771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E7A9FE3B-DD37-4358-9775-B2AD5D4AB4D8}"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4E7D10E9-1EBE-4BC9-A930-4583821B1BEC}" type="slidenum">
              <a:rPr lang="zh-TW" altLang="en-US"/>
              <a:pPr/>
              <a:t>‹#›</a:t>
            </a:fld>
            <a:endParaRPr lang="en-US" altLang="zh-TW"/>
          </a:p>
        </p:txBody>
      </p:sp>
    </p:spTree>
    <p:extLst>
      <p:ext uri="{BB962C8B-B14F-4D97-AF65-F5344CB8AC3E}">
        <p14:creationId xmlns:p14="http://schemas.microsoft.com/office/powerpoint/2010/main" val="16013186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3993771C-57F2-4C6D-BD60-39ECFCF380C7}"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fld id="{A89E7F06-BB8E-4AF6-B378-5C975AF6DA07}" type="slidenum">
              <a:rPr lang="zh-TW" altLang="en-US"/>
              <a:pPr/>
              <a:t>‹#›</a:t>
            </a:fld>
            <a:endParaRPr lang="en-US" altLang="zh-TW"/>
          </a:p>
        </p:txBody>
      </p:sp>
    </p:spTree>
    <p:extLst>
      <p:ext uri="{BB962C8B-B14F-4D97-AF65-F5344CB8AC3E}">
        <p14:creationId xmlns:p14="http://schemas.microsoft.com/office/powerpoint/2010/main" val="39619692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章節標題">
    <p:spTree>
      <p:nvGrpSpPr>
        <p:cNvPr id="1" name=""/>
        <p:cNvGrpSpPr/>
        <p:nvPr/>
      </p:nvGrpSpPr>
      <p:grpSpPr>
        <a:xfrm>
          <a:off x="0" y="0"/>
          <a:ext cx="0" cy="0"/>
          <a:chOff x="0" y="0"/>
          <a:chExt cx="0" cy="0"/>
        </a:xfrm>
      </p:grpSpPr>
      <p:pic>
        <p:nvPicPr>
          <p:cNvPr id="11" name="圖片 10"/>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ackgroundRemoval t="6430" b="100000" l="14000" r="83100">
                        <a14:foregroundMark x1="36300" y1="71272" x2="36300" y2="71272"/>
                        <a14:foregroundMark x1="35600" y1="70862" x2="35600" y2="70862"/>
                        <a14:backgroundMark x1="23600" y1="68947" x2="23600" y2="68947"/>
                        <a14:backgroundMark x1="25500" y1="65116" x2="25500" y2="65116"/>
                        <a14:backgroundMark x1="29300" y1="65116" x2="29300" y2="65116"/>
                        <a14:backgroundMark x1="27400" y1="85089" x2="27400" y2="85089"/>
                        <a14:backgroundMark x1="27100" y1="90287" x2="27100" y2="90287"/>
                        <a14:backgroundMark x1="28800" y1="87962" x2="28800" y2="87962"/>
                        <a14:backgroundMark x1="25200" y1="87962" x2="25200" y2="87962"/>
                        <a14:backgroundMark x1="19700" y1="91792" x2="19700" y2="91792"/>
                        <a14:backgroundMark x1="21700" y1="92202" x2="21700" y2="92202"/>
                        <a14:backgroundMark x1="24100" y1="92202" x2="25200" y2="92202"/>
                        <a14:backgroundMark x1="27100" y1="92202" x2="28000" y2="91382"/>
                        <a14:backgroundMark x1="20600" y1="91382" x2="20600" y2="91382"/>
                        <a14:backgroundMark x1="72600" y1="69631" x2="72600" y2="69631"/>
                        <a14:backgroundMark x1="74800" y1="64022" x2="74800" y2="64022"/>
                        <a14:backgroundMark x1="76100" y1="58824" x2="76100" y2="58824"/>
                        <a14:backgroundMark x1="80500" y1="58824" x2="80500" y2="58824"/>
                        <a14:backgroundMark x1="76400" y1="67031" x2="76400" y2="67031"/>
                        <a14:backgroundMark x1="72000" y1="71135" x2="72000" y2="71135"/>
                        <a14:backgroundMark x1="73100" y1="68536" x2="73100" y2="68536"/>
                        <a14:backgroundMark x1="69800" y1="67852" x2="69800" y2="67852"/>
                        <a14:backgroundMark x1="66300" y1="68126" x2="66300" y2="68126"/>
                        <a14:backgroundMark x1="63000" y1="77975" x2="63000" y2="77975"/>
                        <a14:backgroundMark x1="60300" y1="79070" x2="60300" y2="79070"/>
                        <a14:backgroundMark x1="61900" y1="76471" x2="61900" y2="76471"/>
                        <a14:backgroundMark x1="65200" y1="71135" x2="65200" y2="71135"/>
                        <a14:backgroundMark x1="68500" y1="69357" x2="68500" y2="69357"/>
                        <a14:backgroundMark x1="67100" y1="67852" x2="67100" y2="67852"/>
                        <a14:backgroundMark x1="31200" y1="78659" x2="31200" y2="78659"/>
                        <a14:backgroundMark x1="29900" y1="76744" x2="29900" y2="76744"/>
                        <a14:backgroundMark x1="28000" y1="72230" x2="28000" y2="72230"/>
                        <a14:backgroundMark x1="21400" y1="87688" x2="21400" y2="87688"/>
                        <a14:backgroundMark x1="17800" y1="96306" x2="17800" y2="96306"/>
                        <a14:backgroundMark x1="17300" y1="88782" x2="17300" y2="88782"/>
                        <a14:backgroundMark x1="21700" y1="95075" x2="21700" y2="95075"/>
                        <a14:backgroundMark x1="23300" y1="53625" x2="23300" y2="53625"/>
                        <a14:backgroundMark x1="23700" y1="52257" x2="23700" y2="52257"/>
                        <a14:backgroundMark x1="65100" y1="67168" x2="65100" y2="67168"/>
                        <a14:backgroundMark x1="60900" y1="74829" x2="60900" y2="74829"/>
                        <a14:backgroundMark x1="59900" y1="76060" x2="59900" y2="76060"/>
                        <a14:backgroundMark x1="59700" y1="80711" x2="59700" y2="80711"/>
                        <a14:backgroundMark x1="46700" y1="31737" x2="46700" y2="31737"/>
                        <a14:backgroundMark x1="36300" y1="41313" x2="36300" y2="41313"/>
                        <a14:backgroundMark x1="26100" y1="47332" x2="26100" y2="47332"/>
                        <a14:backgroundMark x1="44400" y1="51163" x2="44400" y2="51163"/>
                        <a14:backgroundMark x1="34600" y1="58550" x2="34600" y2="58550"/>
                        <a14:backgroundMark x1="62800" y1="43092" x2="62800" y2="43092"/>
                        <a14:backgroundMark x1="71600" y1="51300" x2="71600" y2="51300"/>
                        <a14:backgroundMark x1="53900" y1="51710" x2="53900" y2="51710"/>
                        <a14:backgroundMark x1="32400" y1="63064" x2="32400" y2="63064"/>
                        <a14:backgroundMark x1="26700" y1="62107" x2="26700" y2="62107"/>
                        <a14:backgroundMark x1="29100" y1="91792" x2="29100" y2="91792"/>
                        <a14:backgroundMark x1="19300" y1="85089" x2="19300" y2="85089"/>
                        <a14:backgroundMark x1="24800" y1="94938" x2="24800" y2="94938"/>
                        <a14:backgroundMark x1="23900" y1="97401" x2="23900" y2="97401"/>
                        <a14:backgroundMark x1="25300" y1="61560" x2="25300" y2="61560"/>
                        <a14:backgroundMark x1="24100" y1="60192" x2="24100" y2="60192"/>
                        <a14:backgroundMark x1="34400" y1="72367" x2="34400" y2="72367"/>
                        <a14:backgroundMark x1="65100" y1="96306" x2="65100" y2="96306"/>
                        <a14:backgroundMark x1="67100" y1="96443" x2="67100" y2="96443"/>
                        <a14:backgroundMark x1="68400" y1="97401" x2="68400" y2="97401"/>
                        <a14:backgroundMark x1="68100" y1="98222" x2="68100" y2="98222"/>
                        <a14:backgroundMark x1="35100" y1="57456" x2="35100" y2="57456"/>
                      </a14:backgroundRemoval>
                    </a14:imgEffect>
                  </a14:imgLayer>
                </a14:imgProps>
              </a:ext>
              <a:ext uri="{28A0092B-C50C-407E-A947-70E740481C1C}">
                <a14:useLocalDpi xmlns:a14="http://schemas.microsoft.com/office/drawing/2010/main" val="0"/>
              </a:ext>
            </a:extLst>
          </a:blip>
          <a:srcRect l="13714" t="6713" r="15572"/>
          <a:stretch/>
        </p:blipFill>
        <p:spPr>
          <a:xfrm>
            <a:off x="112935" y="116632"/>
            <a:ext cx="832456" cy="602080"/>
          </a:xfrm>
          <a:prstGeom prst="rect">
            <a:avLst/>
          </a:prstGeom>
        </p:spPr>
      </p:pic>
      <p:sp>
        <p:nvSpPr>
          <p:cNvPr id="3" name="文字版面配置區 2"/>
          <p:cNvSpPr>
            <a:spLocks noGrp="1"/>
          </p:cNvSpPr>
          <p:nvPr>
            <p:ph type="body" idx="1"/>
          </p:nvPr>
        </p:nvSpPr>
        <p:spPr>
          <a:xfrm>
            <a:off x="3119670" y="2924944"/>
            <a:ext cx="5088565" cy="2376264"/>
          </a:xfrm>
        </p:spPr>
        <p:txBody>
          <a:bodyPr anchor="t">
            <a:normAutofit/>
          </a:bodyPr>
          <a:lstStyle>
            <a:lvl1pPr marL="342900" indent="-342900">
              <a:buFont typeface="Wingdings" pitchFamily="2" charset="2"/>
              <a:buChar char="n"/>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按一下以編輯母片文字樣式</a:t>
            </a:r>
          </a:p>
        </p:txBody>
      </p:sp>
      <p:sp>
        <p:nvSpPr>
          <p:cNvPr id="4" name="日期版面配置區 3"/>
          <p:cNvSpPr>
            <a:spLocks noGrp="1"/>
          </p:cNvSpPr>
          <p:nvPr>
            <p:ph type="dt" sz="half" idx="10"/>
          </p:nvPr>
        </p:nvSpPr>
        <p:spPr/>
        <p:txBody>
          <a:bodyPr/>
          <a:lstStyle/>
          <a:p>
            <a:fld id="{51ED654E-3BCC-4E6B-A910-A275447D302C}" type="datetimeFigureOut">
              <a:rPr lang="zh-TW" altLang="en-US" smtClean="0">
                <a:solidFill>
                  <a:prstClr val="black">
                    <a:tint val="75000"/>
                  </a:prstClr>
                </a:solidFill>
              </a:rPr>
              <a:pPr/>
              <a:t>2021/8/24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p>
        </p:txBody>
      </p:sp>
      <p:pic>
        <p:nvPicPr>
          <p:cNvPr id="14" name="圖片 1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6327648"/>
            <a:ext cx="12192000" cy="530352"/>
          </a:xfrm>
          <a:prstGeom prst="rect">
            <a:avLst/>
          </a:prstGeom>
        </p:spPr>
      </p:pic>
      <p:sp>
        <p:nvSpPr>
          <p:cNvPr id="6" name="投影片編號版面配置區 5"/>
          <p:cNvSpPr>
            <a:spLocks noGrp="1"/>
          </p:cNvSpPr>
          <p:nvPr>
            <p:ph type="sldNum" sz="quarter" idx="12"/>
          </p:nvPr>
        </p:nvSpPr>
        <p:spPr/>
        <p:txBody>
          <a:bodyPr/>
          <a:lstStyle/>
          <a:p>
            <a:fld id="{1906499A-1A04-4E35-953F-9D333A015929}" type="slidenum">
              <a:rPr lang="zh-TW" altLang="en-US" smtClean="0"/>
              <a:pPr/>
              <a:t>‹#›</a:t>
            </a:fld>
            <a:endParaRPr lang="zh-TW" altLang="en-US"/>
          </a:p>
        </p:txBody>
      </p:sp>
    </p:spTree>
    <p:extLst>
      <p:ext uri="{BB962C8B-B14F-4D97-AF65-F5344CB8AC3E}">
        <p14:creationId xmlns:p14="http://schemas.microsoft.com/office/powerpoint/2010/main" val="2222666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l="-3000" r="-3000"/>
          </a:stretch>
        </a:blip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E1CBB96F-9C7F-4F4E-96F6-F9C0607EE5A6}"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Calibri" pitchFamily="34" charset="0"/>
                <a:ea typeface="新細明體" charset="-120"/>
              </a:defRPr>
            </a:lvl1pPr>
          </a:lstStyle>
          <a:p>
            <a:pPr fontAlgn="base">
              <a:spcBef>
                <a:spcPct val="0"/>
              </a:spcBef>
              <a:spcAft>
                <a:spcPct val="0"/>
              </a:spcAft>
              <a:defRPr/>
            </a:pPr>
            <a:endParaRPr lang="en-US" altLang="zh-TW"/>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fontAlgn="base">
              <a:spcBef>
                <a:spcPct val="0"/>
              </a:spcBef>
              <a:spcAft>
                <a:spcPct val="0"/>
              </a:spcAft>
            </a:pPr>
            <a:fld id="{7CDD91BD-5021-4E43-A70D-A9B177623E39}" type="slidenum">
              <a:rPr lang="zh-TW" altLang="en-US"/>
              <a:pPr fontAlgn="base">
                <a:spcBef>
                  <a:spcPct val="0"/>
                </a:spcBef>
                <a:spcAft>
                  <a:spcPct val="0"/>
                </a:spcAft>
              </a:pPr>
              <a:t>‹#›</a:t>
            </a:fld>
            <a:endParaRPr lang="en-US" altLang="zh-TW"/>
          </a:p>
        </p:txBody>
      </p:sp>
    </p:spTree>
    <p:extLst>
      <p:ext uri="{BB962C8B-B14F-4D97-AF65-F5344CB8AC3E}">
        <p14:creationId xmlns:p14="http://schemas.microsoft.com/office/powerpoint/2010/main" val="2697677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l="-3000" r="-3000"/>
          </a:stretch>
        </a:blip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E1CBB96F-9C7F-4F4E-96F6-F9C0607EE5A6}" type="datetime1">
              <a:rPr lang="zh-TW" altLang="en-US" smtClean="0">
                <a:solidFill>
                  <a:prstClr val="black">
                    <a:tint val="75000"/>
                  </a:prstClr>
                </a:solidFill>
              </a:rPr>
              <a:pPr>
                <a:defRPr/>
              </a:pPr>
              <a:t>2021/8/24</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Calibri" pitchFamily="34" charset="0"/>
                <a:ea typeface="新細明體" charset="-120"/>
              </a:defRPr>
            </a:lvl1pPr>
          </a:lstStyle>
          <a:p>
            <a:pPr fontAlgn="base">
              <a:spcBef>
                <a:spcPct val="0"/>
              </a:spcBef>
              <a:spcAft>
                <a:spcPct val="0"/>
              </a:spcAft>
              <a:defRPr/>
            </a:pPr>
            <a:endParaRPr lang="en-US" altLang="zh-TW"/>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fontAlgn="base">
              <a:spcBef>
                <a:spcPct val="0"/>
              </a:spcBef>
              <a:spcAft>
                <a:spcPct val="0"/>
              </a:spcAft>
            </a:pPr>
            <a:fld id="{7CDD91BD-5021-4E43-A70D-A9B177623E39}" type="slidenum">
              <a:rPr lang="zh-TW" altLang="en-US"/>
              <a:pPr fontAlgn="base">
                <a:spcBef>
                  <a:spcPct val="0"/>
                </a:spcBef>
                <a:spcAft>
                  <a:spcPct val="0"/>
                </a:spcAft>
              </a:pPr>
              <a:t>‹#›</a:t>
            </a:fld>
            <a:endParaRPr lang="en-US" altLang="zh-TW"/>
          </a:p>
        </p:txBody>
      </p:sp>
    </p:spTree>
    <p:extLst>
      <p:ext uri="{BB962C8B-B14F-4D97-AF65-F5344CB8AC3E}">
        <p14:creationId xmlns:p14="http://schemas.microsoft.com/office/powerpoint/2010/main" val="70533699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reurl.cc/zeXnN0"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microsoft.com/office/2007/relationships/hdphoto" Target="../media/hdphoto2.wdp"/><Relationship Id="rId5" Type="http://schemas.openxmlformats.org/officeDocument/2006/relationships/image" Target="../media/image4.png"/><Relationship Id="rId4" Type="http://schemas.openxmlformats.org/officeDocument/2006/relationships/hyperlink" Target="mailto:LF@hk.edu.tw"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43446" y="1933898"/>
            <a:ext cx="9144000" cy="1938992"/>
          </a:xfrm>
          <a:prstGeom prst="rect">
            <a:avLst/>
          </a:prstGeom>
          <a:noFill/>
        </p:spPr>
        <p:txBody>
          <a:bodyPr wrap="square" lIns="91440" tIns="45720" rIns="91440" bIns="45720">
            <a:spAutoFit/>
            <a:scene3d>
              <a:camera prst="orthographicFront"/>
              <a:lightRig rig="harsh" dir="t"/>
            </a:scene3d>
            <a:sp3d extrusionH="57150" prstMaterial="matte">
              <a:bevelT w="63500" h="12700" prst="coolSlant"/>
              <a:contourClr>
                <a:schemeClr val="bg1">
                  <a:lumMod val="65000"/>
                </a:schemeClr>
              </a:contourClr>
            </a:sp3d>
          </a:bodyPr>
          <a:lstStyle/>
          <a:p>
            <a:pPr algn="ctr" fontAlgn="base">
              <a:spcBef>
                <a:spcPct val="0"/>
              </a:spcBef>
              <a:spcAft>
                <a:spcPct val="0"/>
              </a:spcAft>
            </a:pPr>
            <a:r>
              <a:rPr kumimoji="1" lang="zh-TW" altLang="en-US" sz="6000" b="1" dirty="0">
                <a:ln/>
                <a:solidFill>
                  <a:srgbClr val="C0504D">
                    <a:lumMod val="75000"/>
                  </a:srgbClr>
                </a:solidFill>
                <a:latin typeface="標楷體" panose="03000509000000000000" pitchFamily="65" charset="-120"/>
                <a:ea typeface="標楷體" panose="03000509000000000000" pitchFamily="65" charset="-120"/>
              </a:rPr>
              <a:t>生活暨住宿輔導組</a:t>
            </a:r>
            <a:r>
              <a:rPr kumimoji="1" lang="en-US" altLang="zh-TW" sz="6000" b="1" dirty="0">
                <a:ln/>
                <a:solidFill>
                  <a:srgbClr val="C0504D">
                    <a:lumMod val="75000"/>
                  </a:srgbClr>
                </a:solidFill>
                <a:latin typeface="標楷體" panose="03000509000000000000" pitchFamily="65" charset="-120"/>
                <a:ea typeface="標楷體" panose="03000509000000000000" pitchFamily="65" charset="-120"/>
              </a:rPr>
              <a:t/>
            </a:r>
            <a:br>
              <a:rPr kumimoji="1" lang="en-US" altLang="zh-TW" sz="6000" b="1" dirty="0">
                <a:ln/>
                <a:solidFill>
                  <a:srgbClr val="C0504D">
                    <a:lumMod val="75000"/>
                  </a:srgbClr>
                </a:solidFill>
                <a:latin typeface="標楷體" panose="03000509000000000000" pitchFamily="65" charset="-120"/>
                <a:ea typeface="標楷體" panose="03000509000000000000" pitchFamily="65" charset="-120"/>
              </a:rPr>
            </a:br>
            <a:r>
              <a:rPr kumimoji="1" lang="zh-TW" altLang="en-US" sz="6000" b="1" dirty="0">
                <a:ln/>
                <a:solidFill>
                  <a:srgbClr val="C0504D">
                    <a:lumMod val="75000"/>
                  </a:srgbClr>
                </a:solidFill>
                <a:latin typeface="標楷體" panose="03000509000000000000" pitchFamily="65" charset="-120"/>
                <a:ea typeface="標楷體" panose="03000509000000000000" pitchFamily="65" charset="-120"/>
              </a:rPr>
              <a:t>業務報告</a:t>
            </a:r>
          </a:p>
        </p:txBody>
      </p:sp>
    </p:spTree>
    <p:extLst>
      <p:ext uri="{BB962C8B-B14F-4D97-AF65-F5344CB8AC3E}">
        <p14:creationId xmlns:p14="http://schemas.microsoft.com/office/powerpoint/2010/main" val="3711238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內容版面配置區 2"/>
          <p:cNvSpPr>
            <a:spLocks noGrp="1"/>
          </p:cNvSpPr>
          <p:nvPr>
            <p:ph idx="1"/>
          </p:nvPr>
        </p:nvSpPr>
        <p:spPr>
          <a:xfrm>
            <a:off x="1535184" y="776314"/>
            <a:ext cx="9121632" cy="6048672"/>
          </a:xfrm>
        </p:spPr>
        <p:txBody>
          <a:bodyPr rtlCol="0">
            <a:noAutofit/>
          </a:bodyPr>
          <a:lstStyle/>
          <a:p>
            <a:pPr marL="428625" defTabSz="0">
              <a:lnSpc>
                <a:spcPts val="2300"/>
              </a:lnSpc>
              <a:spcBef>
                <a:spcPts val="0"/>
              </a:spcBef>
              <a:spcAft>
                <a:spcPts val="1200"/>
              </a:spcAft>
              <a:buFont typeface="+mj-ea"/>
              <a:buAutoNum type="ea1ChtPeriod"/>
              <a:tabLst>
                <a:tab pos="0" algn="l"/>
                <a:tab pos="363600" algn="l"/>
              </a:tabLst>
            </a:pPr>
            <a:r>
              <a:rPr lang="en-US" altLang="zh-TW" sz="1700" dirty="0">
                <a:solidFill>
                  <a:srgbClr val="0000FF"/>
                </a:solidFill>
                <a:latin typeface="標楷體" panose="03000509000000000000" pitchFamily="65" charset="-120"/>
                <a:ea typeface="標楷體" panose="03000509000000000000" pitchFamily="65" charset="-120"/>
              </a:rPr>
              <a:t>110.1</a:t>
            </a:r>
            <a:r>
              <a:rPr lang="zh-TW" altLang="en-US" sz="1700" dirty="0">
                <a:solidFill>
                  <a:srgbClr val="0000FF"/>
                </a:solidFill>
                <a:latin typeface="標楷體" panose="03000509000000000000" pitchFamily="65" charset="-120"/>
                <a:ea typeface="標楷體" panose="03000509000000000000" pitchFamily="65" charset="-120"/>
              </a:rPr>
              <a:t>學期新生學雜費減免申請期間為</a:t>
            </a:r>
            <a:r>
              <a:rPr lang="en-US" altLang="zh-TW" sz="1700" b="1" i="1" dirty="0">
                <a:solidFill>
                  <a:srgbClr val="FF0000"/>
                </a:solidFill>
                <a:latin typeface="標楷體" panose="03000509000000000000" pitchFamily="65" charset="-120"/>
                <a:ea typeface="標楷體" panose="03000509000000000000" pitchFamily="65" charset="-120"/>
              </a:rPr>
              <a:t>110.08.01~08.31</a:t>
            </a:r>
            <a:r>
              <a:rPr lang="zh-TW" altLang="en-US" sz="1700" b="1" i="1" dirty="0">
                <a:solidFill>
                  <a:srgbClr val="FF0000"/>
                </a:solidFill>
                <a:latin typeface="標楷體" panose="03000509000000000000" pitchFamily="65" charset="-120"/>
                <a:ea typeface="標楷體" panose="03000509000000000000" pitchFamily="65" charset="-120"/>
              </a:rPr>
              <a:t>下午</a:t>
            </a:r>
            <a:r>
              <a:rPr lang="en-US" altLang="zh-TW" sz="1700" b="1" i="1" dirty="0">
                <a:solidFill>
                  <a:srgbClr val="FF0000"/>
                </a:solidFill>
                <a:latin typeface="標楷體" panose="03000509000000000000" pitchFamily="65" charset="-120"/>
                <a:ea typeface="標楷體" panose="03000509000000000000" pitchFamily="65" charset="-120"/>
              </a:rPr>
              <a:t>4</a:t>
            </a:r>
            <a:r>
              <a:rPr lang="zh-TW" altLang="en-US" sz="1700" b="1" i="1" dirty="0">
                <a:solidFill>
                  <a:srgbClr val="FF0000"/>
                </a:solidFill>
                <a:latin typeface="標楷體" panose="03000509000000000000" pitchFamily="65" charset="-120"/>
                <a:ea typeface="標楷體" panose="03000509000000000000" pitchFamily="65" charset="-120"/>
              </a:rPr>
              <a:t>點止</a:t>
            </a:r>
            <a:r>
              <a:rPr lang="zh-TW" altLang="en-US" sz="1700" dirty="0">
                <a:solidFill>
                  <a:srgbClr val="0000FF"/>
                </a:solidFill>
                <a:latin typeface="標楷體" panose="03000509000000000000" pitchFamily="65" charset="-120"/>
                <a:ea typeface="標楷體" panose="03000509000000000000" pitchFamily="65" charset="-120"/>
              </a:rPr>
              <a:t>，具有</a:t>
            </a:r>
            <a:r>
              <a:rPr lang="zh-TW" altLang="en-US" sz="1700" b="1" dirty="0">
                <a:solidFill>
                  <a:srgbClr val="0000FF"/>
                </a:solidFill>
                <a:latin typeface="標楷體" panose="03000509000000000000" pitchFamily="65" charset="-120"/>
                <a:ea typeface="標楷體" panose="03000509000000000000" pitchFamily="65" charset="-120"/>
              </a:rPr>
              <a:t>低收入戶、中低收入戶、原住民學生、特殊境遇家庭子女、重度</a:t>
            </a:r>
            <a:r>
              <a:rPr lang="en-US" altLang="zh-TW" sz="1700" b="1" dirty="0">
                <a:solidFill>
                  <a:srgbClr val="0000FF"/>
                </a:solidFill>
                <a:latin typeface="標楷體" panose="03000509000000000000" pitchFamily="65" charset="-120"/>
                <a:ea typeface="標楷體" panose="03000509000000000000" pitchFamily="65" charset="-120"/>
              </a:rPr>
              <a:t>/</a:t>
            </a:r>
            <a:r>
              <a:rPr lang="zh-TW" altLang="en-US" sz="1700" b="1" dirty="0">
                <a:solidFill>
                  <a:srgbClr val="0000FF"/>
                </a:solidFill>
                <a:latin typeface="標楷體" panose="03000509000000000000" pitchFamily="65" charset="-120"/>
                <a:ea typeface="標楷體" panose="03000509000000000000" pitchFamily="65" charset="-120"/>
              </a:rPr>
              <a:t>中度</a:t>
            </a:r>
            <a:r>
              <a:rPr lang="en-US" altLang="zh-TW" sz="1700" b="1" dirty="0">
                <a:solidFill>
                  <a:srgbClr val="0000FF"/>
                </a:solidFill>
                <a:latin typeface="標楷體" panose="03000509000000000000" pitchFamily="65" charset="-120"/>
                <a:ea typeface="標楷體" panose="03000509000000000000" pitchFamily="65" charset="-120"/>
              </a:rPr>
              <a:t>/</a:t>
            </a:r>
            <a:r>
              <a:rPr lang="zh-TW" altLang="en-US" sz="1700" b="1" dirty="0">
                <a:solidFill>
                  <a:srgbClr val="0000FF"/>
                </a:solidFill>
                <a:latin typeface="標楷體" panose="03000509000000000000" pitchFamily="65" charset="-120"/>
                <a:ea typeface="標楷體" panose="03000509000000000000" pitchFamily="65" charset="-120"/>
              </a:rPr>
              <a:t>輕度身心障礙學生或子女</a:t>
            </a:r>
            <a:r>
              <a:rPr lang="en-US" altLang="zh-TW" sz="1700" b="1" dirty="0">
                <a:solidFill>
                  <a:srgbClr val="0000FF"/>
                </a:solidFill>
                <a:latin typeface="標楷體" panose="03000509000000000000" pitchFamily="65" charset="-120"/>
                <a:ea typeface="標楷體" panose="03000509000000000000" pitchFamily="65" charset="-120"/>
              </a:rPr>
              <a:t>(</a:t>
            </a:r>
            <a:r>
              <a:rPr lang="zh-TW" altLang="en-US" sz="1700" b="1" dirty="0">
                <a:solidFill>
                  <a:srgbClr val="0000FF"/>
                </a:solidFill>
                <a:latin typeface="標楷體" panose="03000509000000000000" pitchFamily="65" charset="-120"/>
                <a:ea typeface="標楷體" panose="03000509000000000000" pitchFamily="65" charset="-120"/>
              </a:rPr>
              <a:t>家戶所得</a:t>
            </a:r>
            <a:r>
              <a:rPr lang="en-US" altLang="zh-TW" sz="1700" b="1" dirty="0">
                <a:solidFill>
                  <a:srgbClr val="0000FF"/>
                </a:solidFill>
                <a:latin typeface="標楷體" panose="03000509000000000000" pitchFamily="65" charset="-120"/>
                <a:ea typeface="標楷體" panose="03000509000000000000" pitchFamily="65" charset="-120"/>
              </a:rPr>
              <a:t>220</a:t>
            </a:r>
            <a:r>
              <a:rPr lang="zh-TW" altLang="en-US" sz="1700" b="1" dirty="0">
                <a:solidFill>
                  <a:srgbClr val="0000FF"/>
                </a:solidFill>
                <a:latin typeface="標楷體" panose="03000509000000000000" pitchFamily="65" charset="-120"/>
                <a:ea typeface="標楷體" panose="03000509000000000000" pitchFamily="65" charset="-120"/>
              </a:rPr>
              <a:t>萬以下</a:t>
            </a:r>
            <a:r>
              <a:rPr lang="en-US" altLang="zh-TW" sz="1700" b="1" dirty="0">
                <a:solidFill>
                  <a:srgbClr val="0000FF"/>
                </a:solidFill>
                <a:latin typeface="標楷體" panose="03000509000000000000" pitchFamily="65" charset="-120"/>
                <a:ea typeface="標楷體" panose="03000509000000000000" pitchFamily="65" charset="-120"/>
              </a:rPr>
              <a:t>)</a:t>
            </a:r>
            <a:r>
              <a:rPr lang="zh-TW" altLang="en-US" sz="1700" b="1" dirty="0">
                <a:solidFill>
                  <a:srgbClr val="0000FF"/>
                </a:solidFill>
                <a:latin typeface="標楷體" panose="03000509000000000000" pitchFamily="65" charset="-120"/>
                <a:ea typeface="標楷體" panose="03000509000000000000" pitchFamily="65" charset="-120"/>
              </a:rPr>
              <a:t>資格、撫卹期內軍公教遺族子女或現役軍人子女</a:t>
            </a:r>
            <a:r>
              <a:rPr lang="zh-TW" altLang="en-US" sz="1700" dirty="0">
                <a:solidFill>
                  <a:srgbClr val="0000FF"/>
                </a:solidFill>
                <a:latin typeface="標楷體" panose="03000509000000000000" pitchFamily="65" charset="-120"/>
                <a:ea typeface="標楷體" panose="03000509000000000000" pitchFamily="65" charset="-120"/>
              </a:rPr>
              <a:t>，可辦理學雜費減免，須填具</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學雜費減免申請表</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並檢附相關證明。</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1200"/>
              </a:spcAft>
              <a:buFont typeface="+mj-ea"/>
              <a:buAutoNum type="ea1ChtPeriod"/>
              <a:tabLst>
                <a:tab pos="0" algn="l"/>
                <a:tab pos="363600" algn="l"/>
              </a:tabLst>
            </a:pPr>
            <a:r>
              <a:rPr lang="zh-TW" altLang="en-US" sz="1700" dirty="0">
                <a:solidFill>
                  <a:srgbClr val="0000FF"/>
                </a:solidFill>
                <a:latin typeface="標楷體" panose="03000509000000000000" pitchFamily="65" charset="-120"/>
                <a:ea typeface="標楷體" panose="03000509000000000000" pitchFamily="65" charset="-120"/>
              </a:rPr>
              <a:t>新生請將學雜費減免資料掛號寄至</a:t>
            </a:r>
            <a:r>
              <a:rPr lang="en-US" altLang="zh-TW" sz="1700" u="sng" dirty="0">
                <a:solidFill>
                  <a:srgbClr val="0000FF"/>
                </a:solidFill>
                <a:latin typeface="標楷體" panose="03000509000000000000" pitchFamily="65" charset="-120"/>
                <a:ea typeface="標楷體" panose="03000509000000000000" pitchFamily="65" charset="-120"/>
              </a:rPr>
              <a:t>433304</a:t>
            </a:r>
            <a:r>
              <a:rPr lang="zh-TW" altLang="en-US" sz="1700" u="sng" dirty="0">
                <a:solidFill>
                  <a:srgbClr val="0000FF"/>
                </a:solidFill>
                <a:latin typeface="標楷體" panose="03000509000000000000" pitchFamily="65" charset="-120"/>
                <a:ea typeface="標楷體" panose="03000509000000000000" pitchFamily="65" charset="-120"/>
              </a:rPr>
              <a:t>臺中市沙鹿區臺灣大道六段</a:t>
            </a:r>
            <a:r>
              <a:rPr lang="en-US" altLang="zh-TW" sz="1700" u="sng" dirty="0">
                <a:solidFill>
                  <a:srgbClr val="0000FF"/>
                </a:solidFill>
                <a:latin typeface="標楷體" panose="03000509000000000000" pitchFamily="65" charset="-120"/>
                <a:ea typeface="標楷體" panose="03000509000000000000" pitchFamily="65" charset="-120"/>
              </a:rPr>
              <a:t>1018</a:t>
            </a:r>
            <a:r>
              <a:rPr lang="zh-TW" altLang="en-US" sz="1700" u="sng" dirty="0">
                <a:solidFill>
                  <a:srgbClr val="0000FF"/>
                </a:solidFill>
                <a:latin typeface="標楷體" panose="03000509000000000000" pitchFamily="65" charset="-120"/>
                <a:ea typeface="標楷體" panose="03000509000000000000" pitchFamily="65" charset="-120"/>
              </a:rPr>
              <a:t>號  弘光科技大學 生住組收 </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u="sng" dirty="0">
                <a:solidFill>
                  <a:srgbClr val="0000FF"/>
                </a:solidFill>
                <a:latin typeface="標楷體" panose="03000509000000000000" pitchFamily="65" charset="-120"/>
                <a:ea typeface="標楷體" panose="03000509000000000000" pitchFamily="65" charset="-120"/>
              </a:rPr>
              <a:t>信封上請註明：學雜費減免</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務必使用掛號寄出，並留存掛號碼自行查詢郵寄進度</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郵局查詢路徑 </a:t>
            </a:r>
            <a:r>
              <a:rPr lang="en-US" altLang="zh-TW" sz="1700" dirty="0">
                <a:solidFill>
                  <a:srgbClr val="0000FF"/>
                </a:solidFill>
                <a:latin typeface="標楷體" panose="03000509000000000000" pitchFamily="65" charset="-120"/>
                <a:ea typeface="標楷體" panose="03000509000000000000" pitchFamily="65" charset="-120"/>
              </a:rPr>
              <a:t>https://reurl.cc/eEg79x</a:t>
            </a:r>
            <a:r>
              <a:rPr lang="zh-TW" altLang="en-US" sz="1700" dirty="0">
                <a:solidFill>
                  <a:srgbClr val="0000FF"/>
                </a:solidFill>
                <a:latin typeface="標楷體" panose="03000509000000000000" pitchFamily="65" charset="-120"/>
                <a:ea typeface="標楷體" panose="03000509000000000000" pitchFamily="65" charset="-120"/>
              </a:rPr>
              <a:t>，投遞成功</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學校收到</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1200"/>
              </a:spcAft>
              <a:buFont typeface="+mj-ea"/>
              <a:buAutoNum type="ea1ChtPeriod"/>
              <a:tabLst>
                <a:tab pos="0" algn="l"/>
                <a:tab pos="363600" algn="l"/>
              </a:tabLst>
            </a:pPr>
            <a:r>
              <a:rPr lang="zh-TW" altLang="en-US" sz="1700" dirty="0">
                <a:solidFill>
                  <a:srgbClr val="0000FF"/>
                </a:solidFill>
                <a:latin typeface="標楷體" panose="03000509000000000000" pitchFamily="65" charset="-120"/>
                <a:ea typeface="標楷體" panose="03000509000000000000" pitchFamily="65" charset="-120"/>
              </a:rPr>
              <a:t>學雜費減免金額可於寄出後的下週四查詢，例</a:t>
            </a:r>
            <a:r>
              <a:rPr lang="en-US" altLang="zh-TW" sz="1700" dirty="0">
                <a:solidFill>
                  <a:srgbClr val="0000FF"/>
                </a:solidFill>
                <a:latin typeface="標楷體" panose="03000509000000000000" pitchFamily="65" charset="-120"/>
                <a:ea typeface="標楷體" panose="03000509000000000000" pitchFamily="65" charset="-120"/>
              </a:rPr>
              <a:t>:8/2-8/5</a:t>
            </a:r>
            <a:r>
              <a:rPr lang="zh-TW" altLang="en-US" sz="1700" dirty="0">
                <a:solidFill>
                  <a:srgbClr val="0000FF"/>
                </a:solidFill>
                <a:latin typeface="標楷體" panose="03000509000000000000" pitchFamily="65" charset="-120"/>
                <a:ea typeface="標楷體" panose="03000509000000000000" pitchFamily="65" charset="-120"/>
              </a:rPr>
              <a:t>掛號寄出→</a:t>
            </a:r>
            <a:r>
              <a:rPr lang="en-US" altLang="zh-TW" sz="1700" dirty="0">
                <a:solidFill>
                  <a:srgbClr val="0000FF"/>
                </a:solidFill>
                <a:latin typeface="標楷體" panose="03000509000000000000" pitchFamily="65" charset="-120"/>
                <a:ea typeface="標楷體" panose="03000509000000000000" pitchFamily="65" charset="-120"/>
              </a:rPr>
              <a:t>8/12</a:t>
            </a:r>
            <a:r>
              <a:rPr lang="zh-TW" altLang="en-US" sz="1700" dirty="0">
                <a:solidFill>
                  <a:srgbClr val="0000FF"/>
                </a:solidFill>
                <a:latin typeface="標楷體" panose="03000509000000000000" pitchFamily="65" charset="-120"/>
                <a:ea typeface="標楷體" panose="03000509000000000000" pitchFamily="65" charset="-120"/>
              </a:rPr>
              <a:t>自行列印註冊單繳費，以此類推，如有問題請私訊</a:t>
            </a:r>
            <a:r>
              <a:rPr lang="en-US" altLang="zh-TW" sz="1700" dirty="0">
                <a:solidFill>
                  <a:srgbClr val="0000FF"/>
                </a:solidFill>
                <a:latin typeface="標楷體" panose="03000509000000000000" pitchFamily="65" charset="-120"/>
                <a:ea typeface="標楷體" panose="03000509000000000000" pitchFamily="65" charset="-120"/>
              </a:rPr>
              <a:t>FB</a:t>
            </a:r>
            <a:r>
              <a:rPr lang="zh-TW" altLang="en-US" sz="1700" dirty="0">
                <a:solidFill>
                  <a:srgbClr val="0000FF"/>
                </a:solidFill>
                <a:latin typeface="標楷體" panose="03000509000000000000" pitchFamily="65" charset="-120"/>
                <a:ea typeface="標楷體" panose="03000509000000000000" pitchFamily="65" charset="-120"/>
              </a:rPr>
              <a:t>小編查詢</a:t>
            </a:r>
            <a:r>
              <a:rPr lang="en-US" altLang="zh-TW" sz="1700" dirty="0">
                <a:solidFill>
                  <a:srgbClr val="0000FF"/>
                </a:solidFill>
                <a:latin typeface="標楷體" panose="03000509000000000000" pitchFamily="65" charset="-120"/>
                <a:ea typeface="標楷體" panose="03000509000000000000" pitchFamily="65" charset="-120"/>
                <a:hlinkClick r:id="rId3"/>
              </a:rPr>
              <a:t>https://reurl.cc/zeXnN0</a:t>
            </a:r>
            <a:r>
              <a:rPr lang="zh-TW" altLang="en-US" sz="1700" dirty="0">
                <a:solidFill>
                  <a:srgbClr val="0000FF"/>
                </a:solidFill>
                <a:latin typeface="標楷體" panose="03000509000000000000" pitchFamily="65" charset="-120"/>
                <a:ea typeface="標楷體" panose="03000509000000000000" pitchFamily="65" charset="-120"/>
              </a:rPr>
              <a:t>。</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1200"/>
              </a:spcAft>
              <a:buFont typeface="+mj-ea"/>
              <a:buAutoNum type="ea1ChtPeriod"/>
              <a:tabLst>
                <a:tab pos="0" algn="l"/>
                <a:tab pos="363600" algn="l"/>
              </a:tabLst>
            </a:pPr>
            <a:r>
              <a:rPr lang="en-US" altLang="zh-TW" sz="1700" dirty="0">
                <a:solidFill>
                  <a:srgbClr val="0000FF"/>
                </a:solidFill>
                <a:latin typeface="標楷體" panose="03000509000000000000" pitchFamily="65" charset="-120"/>
                <a:ea typeface="標楷體" panose="03000509000000000000" pitchFamily="65" charset="-120"/>
              </a:rPr>
              <a:t>110.1</a:t>
            </a:r>
            <a:r>
              <a:rPr lang="zh-TW" altLang="en-US" sz="1700" dirty="0">
                <a:solidFill>
                  <a:srgbClr val="0000FF"/>
                </a:solidFill>
                <a:latin typeface="標楷體" panose="03000509000000000000" pitchFamily="65" charset="-120"/>
                <a:ea typeface="標楷體" panose="03000509000000000000" pitchFamily="65" charset="-120"/>
              </a:rPr>
              <a:t>學期學生就學貸款對保完後須於</a:t>
            </a:r>
            <a:r>
              <a:rPr lang="en-US" altLang="zh-TW" sz="1700" b="1" i="1" dirty="0">
                <a:solidFill>
                  <a:srgbClr val="FF0000"/>
                </a:solidFill>
                <a:latin typeface="標楷體" panose="03000509000000000000" pitchFamily="65" charset="-120"/>
                <a:ea typeface="標楷體" panose="03000509000000000000" pitchFamily="65" charset="-120"/>
              </a:rPr>
              <a:t>110.09.17(</a:t>
            </a:r>
            <a:r>
              <a:rPr lang="zh-TW" altLang="en-US" sz="1700" b="1" i="1" dirty="0">
                <a:solidFill>
                  <a:srgbClr val="FF0000"/>
                </a:solidFill>
                <a:latin typeface="標楷體" panose="03000509000000000000" pitchFamily="65" charset="-120"/>
                <a:ea typeface="標楷體" panose="03000509000000000000" pitchFamily="65" charset="-120"/>
              </a:rPr>
              <a:t>五</a:t>
            </a:r>
            <a:r>
              <a:rPr lang="en-US" altLang="zh-TW" sz="1700" b="1" i="1" dirty="0">
                <a:solidFill>
                  <a:srgbClr val="FF0000"/>
                </a:solidFill>
                <a:latin typeface="標楷體" panose="03000509000000000000" pitchFamily="65" charset="-120"/>
                <a:ea typeface="標楷體" panose="03000509000000000000" pitchFamily="65" charset="-120"/>
              </a:rPr>
              <a:t>)</a:t>
            </a:r>
            <a:r>
              <a:rPr lang="zh-TW" altLang="en-US" sz="1700" b="1" i="1" dirty="0">
                <a:solidFill>
                  <a:srgbClr val="FF0000"/>
                </a:solidFill>
                <a:latin typeface="標楷體" panose="03000509000000000000" pitchFamily="65" charset="-120"/>
                <a:ea typeface="標楷體" panose="03000509000000000000" pitchFamily="65" charset="-120"/>
              </a:rPr>
              <a:t> 晚上</a:t>
            </a:r>
            <a:r>
              <a:rPr lang="en-US" altLang="zh-TW" sz="1700" b="1" i="1" dirty="0">
                <a:solidFill>
                  <a:srgbClr val="FF0000"/>
                </a:solidFill>
                <a:latin typeface="標楷體" panose="03000509000000000000" pitchFamily="65" charset="-120"/>
                <a:ea typeface="標楷體" panose="03000509000000000000" pitchFamily="65" charset="-120"/>
              </a:rPr>
              <a:t>8</a:t>
            </a:r>
            <a:r>
              <a:rPr lang="zh-TW" altLang="en-US" sz="1700" b="1" i="1" dirty="0">
                <a:solidFill>
                  <a:srgbClr val="FF0000"/>
                </a:solidFill>
                <a:latin typeface="標楷體" panose="03000509000000000000" pitchFamily="65" charset="-120"/>
                <a:ea typeface="標楷體" panose="03000509000000000000" pitchFamily="65" charset="-120"/>
              </a:rPr>
              <a:t>點前</a:t>
            </a:r>
            <a:r>
              <a:rPr lang="zh-TW" altLang="en-US" sz="1700" b="1" dirty="0">
                <a:solidFill>
                  <a:srgbClr val="FF0000"/>
                </a:solidFill>
                <a:latin typeface="標楷體" panose="03000509000000000000" pitchFamily="65" charset="-120"/>
                <a:ea typeface="標楷體" panose="03000509000000000000" pitchFamily="65" charset="-120"/>
              </a:rPr>
              <a:t>，將</a:t>
            </a:r>
            <a:r>
              <a:rPr lang="en-US" altLang="zh-TW" sz="1700"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註冊單</a:t>
            </a:r>
            <a:r>
              <a:rPr lang="en-US" altLang="zh-TW" sz="1700" b="1" u="sng"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整張</a:t>
            </a:r>
            <a:r>
              <a:rPr lang="en-US" altLang="zh-TW" sz="1700" b="1" u="sng"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a:t>
            </a:r>
            <a:r>
              <a:rPr lang="zh-TW" altLang="en-US" sz="1700"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 『</a:t>
            </a:r>
            <a:r>
              <a:rPr lang="zh-TW" altLang="en-US" sz="1700" b="1" u="sng" dirty="0">
                <a:solidFill>
                  <a:srgbClr val="FF0000"/>
                </a:solidFill>
                <a:latin typeface="標楷體" panose="03000509000000000000" pitchFamily="65" charset="-120"/>
                <a:ea typeface="標楷體" panose="03000509000000000000" pitchFamily="65" charset="-120"/>
              </a:rPr>
              <a:t>就貸申請書</a:t>
            </a:r>
            <a:r>
              <a:rPr lang="en-US" altLang="zh-TW" sz="1700" b="1" u="sng"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第二聯</a:t>
            </a:r>
            <a:r>
              <a:rPr lang="en-US" altLang="zh-TW" sz="1700" b="1" u="sng"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 』</a:t>
            </a:r>
            <a:r>
              <a:rPr lang="zh-TW" altLang="en-US" sz="1700" dirty="0">
                <a:solidFill>
                  <a:srgbClr val="0000FF"/>
                </a:solidFill>
                <a:latin typeface="標楷體" panose="03000509000000000000" pitchFamily="65" charset="-120"/>
                <a:ea typeface="標楷體" panose="03000509000000000000" pitchFamily="65" charset="-120"/>
              </a:rPr>
              <a:t>繳回生住組辦公室</a:t>
            </a:r>
            <a:r>
              <a:rPr lang="en-US" altLang="zh-TW" sz="1700" dirty="0">
                <a:solidFill>
                  <a:srgbClr val="0000FF"/>
                </a:solidFill>
                <a:latin typeface="標楷體" panose="03000509000000000000" pitchFamily="65" charset="-120"/>
                <a:ea typeface="標楷體" panose="03000509000000000000" pitchFamily="65" charset="-120"/>
              </a:rPr>
              <a:t>(B107)</a:t>
            </a:r>
            <a:r>
              <a:rPr lang="zh-TW" altLang="en-US" sz="1700" dirty="0">
                <a:solidFill>
                  <a:srgbClr val="0000FF"/>
                </a:solidFill>
                <a:latin typeface="標楷體" panose="03000509000000000000" pitchFamily="65" charset="-120"/>
                <a:ea typeface="標楷體" panose="03000509000000000000" pitchFamily="65" charset="-120"/>
              </a:rPr>
              <a:t>。</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1200"/>
              </a:spcAft>
              <a:buFont typeface="+mj-ea"/>
              <a:buAutoNum type="ea1ChtPeriod"/>
              <a:tabLst>
                <a:tab pos="0" algn="l"/>
                <a:tab pos="363600" algn="l"/>
              </a:tabLst>
            </a:pPr>
            <a:r>
              <a:rPr lang="zh-TW" altLang="en-US" sz="1700" dirty="0">
                <a:solidFill>
                  <a:srgbClr val="0000FF"/>
                </a:solidFill>
                <a:latin typeface="標楷體" panose="03000509000000000000" pitchFamily="65" charset="-120"/>
                <a:ea typeface="標楷體" panose="03000509000000000000" pitchFamily="65" charset="-120"/>
              </a:rPr>
              <a:t>就學貸款有差額→</a:t>
            </a:r>
            <a:r>
              <a:rPr lang="en-US" altLang="zh-TW" sz="1700" dirty="0">
                <a:solidFill>
                  <a:srgbClr val="0000FF"/>
                </a:solidFill>
                <a:latin typeface="標楷體" panose="03000509000000000000" pitchFamily="65" charset="-120"/>
                <a:ea typeface="標楷體" panose="03000509000000000000" pitchFamily="65" charset="-120"/>
              </a:rPr>
              <a:t>MAL</a:t>
            </a:r>
            <a:r>
              <a:rPr lang="zh-TW" altLang="en-US" sz="1700" u="sng" dirty="0">
                <a:solidFill>
                  <a:srgbClr val="0000FF"/>
                </a:solidFill>
                <a:latin typeface="標楷體" panose="03000509000000000000" pitchFamily="65" charset="-120"/>
                <a:ea typeface="標楷體" panose="03000509000000000000" pitchFamily="65" charset="-120"/>
              </a:rPr>
              <a:t>註冊單</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u="sng" dirty="0">
                <a:solidFill>
                  <a:srgbClr val="0000FF"/>
                </a:solidFill>
                <a:latin typeface="標楷體" panose="03000509000000000000" pitchFamily="65" charset="-120"/>
                <a:ea typeface="標楷體" panose="03000509000000000000" pitchFamily="65" charset="-120"/>
              </a:rPr>
              <a:t>整張</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u="sng" dirty="0">
                <a:solidFill>
                  <a:srgbClr val="0000FF"/>
                </a:solidFill>
                <a:latin typeface="標楷體" panose="03000509000000000000" pitchFamily="65" charset="-120"/>
                <a:ea typeface="標楷體" panose="03000509000000000000" pitchFamily="65" charset="-120"/>
              </a:rPr>
              <a:t>就學貸款申請書</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u="sng" dirty="0">
                <a:solidFill>
                  <a:srgbClr val="0000FF"/>
                </a:solidFill>
                <a:latin typeface="標楷體" panose="03000509000000000000" pitchFamily="65" charset="-120"/>
                <a:ea typeface="標楷體" panose="03000509000000000000" pitchFamily="65" charset="-120"/>
              </a:rPr>
              <a:t>第二聯</a:t>
            </a:r>
            <a:r>
              <a:rPr lang="en-US" altLang="zh-TW" sz="1700" u="sng"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，郵箱：</a:t>
            </a:r>
            <a:r>
              <a:rPr lang="en-US" altLang="zh-TW" sz="1700" dirty="0">
                <a:solidFill>
                  <a:srgbClr val="0000FF"/>
                </a:solidFill>
                <a:latin typeface="標楷體" panose="03000509000000000000" pitchFamily="65" charset="-120"/>
                <a:ea typeface="標楷體" panose="03000509000000000000" pitchFamily="65" charset="-120"/>
                <a:hlinkClick r:id="rId4"/>
              </a:rPr>
              <a:t>LF@hk.edu.tw</a:t>
            </a:r>
            <a:r>
              <a:rPr lang="zh-TW" altLang="en-US" sz="1700" dirty="0">
                <a:solidFill>
                  <a:srgbClr val="0000FF"/>
                </a:solidFill>
                <a:latin typeface="標楷體" panose="03000509000000000000" pitchFamily="65" charset="-120"/>
                <a:ea typeface="標楷體" panose="03000509000000000000" pitchFamily="65" charset="-120"/>
              </a:rPr>
              <a:t>，主旨</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學號、姓名、就學貸款差額，約</a:t>
            </a:r>
            <a:r>
              <a:rPr lang="en-US" altLang="zh-TW" sz="1700" dirty="0">
                <a:solidFill>
                  <a:srgbClr val="0000FF"/>
                </a:solidFill>
                <a:latin typeface="標楷體" panose="03000509000000000000" pitchFamily="65" charset="-120"/>
                <a:ea typeface="標楷體" panose="03000509000000000000" pitchFamily="65" charset="-120"/>
              </a:rPr>
              <a:t>3</a:t>
            </a:r>
            <a:r>
              <a:rPr lang="zh-TW" altLang="en-US" sz="1700" dirty="0">
                <a:solidFill>
                  <a:srgbClr val="0000FF"/>
                </a:solidFill>
                <a:latin typeface="標楷體" panose="03000509000000000000" pitchFamily="65" charset="-120"/>
                <a:ea typeface="標楷體" panose="03000509000000000000" pitchFamily="65" charset="-120"/>
              </a:rPr>
              <a:t>個工作天</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不含工作天</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，修改後會回信告知。</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300"/>
              </a:spcAft>
              <a:buFont typeface="+mj-ea"/>
              <a:buAutoNum type="ea1ChtPeriod"/>
              <a:tabLst>
                <a:tab pos="0" algn="l"/>
                <a:tab pos="363600" algn="l"/>
              </a:tabLst>
            </a:pPr>
            <a:r>
              <a:rPr lang="zh-TW" altLang="en-US" sz="1700" dirty="0">
                <a:solidFill>
                  <a:srgbClr val="0000FF"/>
                </a:solidFill>
                <a:latin typeface="標楷體" panose="03000509000000000000" pitchFamily="65" charset="-120"/>
                <a:ea typeface="標楷體" panose="03000509000000000000" pitchFamily="65" charset="-120"/>
              </a:rPr>
              <a:t>就學貸款資料為避免開學繳件群聚，鼓勵新生可以提前掛號寄回</a:t>
            </a:r>
            <a:r>
              <a:rPr lang="en-US" altLang="zh-TW" sz="1700"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註冊單</a:t>
            </a:r>
            <a:r>
              <a:rPr lang="en-US" altLang="zh-TW" sz="1700" b="1" u="sng"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整張</a:t>
            </a:r>
            <a:r>
              <a:rPr lang="en-US" altLang="zh-TW" sz="1700" b="1" u="sng"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a:t>
            </a:r>
            <a:r>
              <a:rPr lang="zh-TW" altLang="en-US" sz="1700"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 『</a:t>
            </a:r>
            <a:r>
              <a:rPr lang="zh-TW" altLang="en-US" sz="1700" b="1" u="sng" dirty="0">
                <a:solidFill>
                  <a:srgbClr val="FF0000"/>
                </a:solidFill>
                <a:latin typeface="標楷體" panose="03000509000000000000" pitchFamily="65" charset="-120"/>
                <a:ea typeface="標楷體" panose="03000509000000000000" pitchFamily="65" charset="-120"/>
              </a:rPr>
              <a:t>就貸申請書</a:t>
            </a:r>
            <a:r>
              <a:rPr lang="en-US" altLang="zh-TW" sz="1700" b="1" u="sng" dirty="0">
                <a:solidFill>
                  <a:srgbClr val="FF0000"/>
                </a:solidFill>
                <a:latin typeface="標楷體" panose="03000509000000000000" pitchFamily="65" charset="-120"/>
                <a:ea typeface="標楷體" panose="03000509000000000000" pitchFamily="65" charset="-120"/>
              </a:rPr>
              <a:t>(</a:t>
            </a:r>
            <a:r>
              <a:rPr lang="zh-TW" altLang="en-US" sz="1700" b="1" u="sng" dirty="0">
                <a:solidFill>
                  <a:srgbClr val="FF0000"/>
                </a:solidFill>
                <a:latin typeface="標楷體" panose="03000509000000000000" pitchFamily="65" charset="-120"/>
                <a:ea typeface="標楷體" panose="03000509000000000000" pitchFamily="65" charset="-120"/>
              </a:rPr>
              <a:t>第二聯</a:t>
            </a:r>
            <a:r>
              <a:rPr lang="en-US" altLang="zh-TW" sz="1700" b="1" u="sng" dirty="0">
                <a:solidFill>
                  <a:srgbClr val="FF0000"/>
                </a:solidFill>
                <a:latin typeface="標楷體" panose="03000509000000000000" pitchFamily="65" charset="-120"/>
                <a:ea typeface="標楷體" panose="03000509000000000000" pitchFamily="65" charset="-120"/>
              </a:rPr>
              <a:t>)</a:t>
            </a:r>
            <a:r>
              <a:rPr lang="en-US" altLang="zh-TW" sz="1700" dirty="0">
                <a:solidFill>
                  <a:srgbClr val="FF0000"/>
                </a:solidFill>
                <a:latin typeface="標楷體" panose="03000509000000000000" pitchFamily="65" charset="-120"/>
                <a:ea typeface="標楷體" panose="03000509000000000000" pitchFamily="65" charset="-120"/>
              </a:rPr>
              <a:t> 』</a:t>
            </a:r>
            <a:r>
              <a:rPr lang="zh-TW" altLang="en-US" sz="1700" dirty="0">
                <a:solidFill>
                  <a:srgbClr val="0000FF"/>
                </a:solidFill>
                <a:latin typeface="標楷體" panose="03000509000000000000" pitchFamily="65" charset="-120"/>
                <a:ea typeface="標楷體" panose="03000509000000000000" pitchFamily="65" charset="-120"/>
              </a:rPr>
              <a:t>，即日起至</a:t>
            </a:r>
            <a:r>
              <a:rPr lang="en-US" altLang="zh-TW" sz="1700" dirty="0">
                <a:solidFill>
                  <a:srgbClr val="0000FF"/>
                </a:solidFill>
                <a:latin typeface="標楷體" panose="03000509000000000000" pitchFamily="65" charset="-120"/>
                <a:ea typeface="標楷體" panose="03000509000000000000" pitchFamily="65" charset="-120"/>
              </a:rPr>
              <a:t>9/17(</a:t>
            </a:r>
            <a:r>
              <a:rPr lang="zh-TW" altLang="en-US" sz="1700" dirty="0">
                <a:solidFill>
                  <a:srgbClr val="0000FF"/>
                </a:solidFill>
                <a:latin typeface="標楷體" panose="03000509000000000000" pitchFamily="65" charset="-120"/>
                <a:ea typeface="標楷體" panose="03000509000000000000" pitchFamily="65" charset="-120"/>
              </a:rPr>
              <a:t>五</a:t>
            </a:r>
            <a:r>
              <a:rPr lang="en-US" altLang="zh-TW" sz="1700" dirty="0">
                <a:solidFill>
                  <a:srgbClr val="0000FF"/>
                </a:solidFill>
                <a:latin typeface="標楷體" panose="03000509000000000000" pitchFamily="65" charset="-120"/>
                <a:ea typeface="標楷體" panose="03000509000000000000" pitchFamily="65" charset="-120"/>
              </a:rPr>
              <a:t>)</a:t>
            </a:r>
            <a:r>
              <a:rPr lang="zh-TW" altLang="en-US" sz="1700" dirty="0">
                <a:solidFill>
                  <a:srgbClr val="0000FF"/>
                </a:solidFill>
                <a:latin typeface="標楷體" panose="03000509000000000000" pitchFamily="65" charset="-120"/>
                <a:ea typeface="標楷體" panose="03000509000000000000" pitchFamily="65" charset="-120"/>
              </a:rPr>
              <a:t>皆可繳件。</a:t>
            </a:r>
            <a:endParaRPr lang="en-US" altLang="zh-TW" sz="1700" dirty="0">
              <a:solidFill>
                <a:srgbClr val="0000FF"/>
              </a:solidFill>
              <a:latin typeface="標楷體" panose="03000509000000000000" pitchFamily="65" charset="-120"/>
              <a:ea typeface="標楷體" panose="03000509000000000000" pitchFamily="65" charset="-120"/>
            </a:endParaRPr>
          </a:p>
          <a:p>
            <a:pPr marL="428625" defTabSz="0">
              <a:lnSpc>
                <a:spcPts val="2300"/>
              </a:lnSpc>
              <a:spcBef>
                <a:spcPts val="0"/>
              </a:spcBef>
              <a:spcAft>
                <a:spcPts val="300"/>
              </a:spcAft>
              <a:buFont typeface="+mj-ea"/>
              <a:buAutoNum type="ea1ChtPeriod"/>
              <a:tabLst>
                <a:tab pos="0" algn="l"/>
                <a:tab pos="363600" algn="l"/>
              </a:tabLst>
            </a:pPr>
            <a:endParaRPr lang="en-US" altLang="zh-TW" sz="1700" dirty="0">
              <a:solidFill>
                <a:srgbClr val="0000FF"/>
              </a:solidFill>
              <a:latin typeface="標楷體" panose="03000509000000000000" pitchFamily="65" charset="-120"/>
              <a:ea typeface="標楷體" panose="03000509000000000000" pitchFamily="65" charset="-120"/>
            </a:endParaRPr>
          </a:p>
          <a:p>
            <a:pPr marL="85725" indent="0" defTabSz="0">
              <a:lnSpc>
                <a:spcPts val="2300"/>
              </a:lnSpc>
              <a:spcBef>
                <a:spcPts val="0"/>
              </a:spcBef>
              <a:spcAft>
                <a:spcPts val="300"/>
              </a:spcAft>
              <a:buNone/>
              <a:tabLst>
                <a:tab pos="0" algn="l"/>
                <a:tab pos="363600" algn="l"/>
              </a:tabLst>
            </a:pPr>
            <a:endParaRPr lang="en-US" altLang="zh-TW" sz="1700" dirty="0">
              <a:solidFill>
                <a:srgbClr val="0000FF"/>
              </a:solidFill>
              <a:latin typeface="標楷體" panose="03000509000000000000" pitchFamily="65" charset="-120"/>
              <a:ea typeface="標楷體" panose="03000509000000000000" pitchFamily="65" charset="-120"/>
            </a:endParaRPr>
          </a:p>
        </p:txBody>
      </p:sp>
      <p:sp>
        <p:nvSpPr>
          <p:cNvPr id="2" name="文字方塊 1"/>
          <p:cNvSpPr txBox="1"/>
          <p:nvPr/>
        </p:nvSpPr>
        <p:spPr>
          <a:xfrm>
            <a:off x="1535184" y="129983"/>
            <a:ext cx="8873172" cy="646331"/>
          </a:xfrm>
          <a:prstGeom prst="rect">
            <a:avLst/>
          </a:prstGeom>
          <a:noFill/>
        </p:spPr>
        <p:txBody>
          <a:bodyPr wrap="square" rtlCol="0">
            <a:spAutoFit/>
          </a:bodyPr>
          <a:lstStyle/>
          <a:p>
            <a:pPr marL="285750" indent="-285750" fontAlgn="base">
              <a:spcBef>
                <a:spcPct val="0"/>
              </a:spcBef>
              <a:spcAft>
                <a:spcPct val="0"/>
              </a:spcAft>
              <a:buFont typeface="Wingdings" panose="05000000000000000000" pitchFamily="2" charset="2"/>
              <a:buChar char="Ø"/>
            </a:pPr>
            <a:r>
              <a:rPr lang="zh-TW" altLang="en-US" sz="3600" b="1" dirty="0" smtClean="0">
                <a:solidFill>
                  <a:srgbClr val="C00000"/>
                </a:solidFill>
                <a:latin typeface="微軟正黑體" pitchFamily="34" charset="-120"/>
                <a:ea typeface="微軟正黑體" pitchFamily="34" charset="-120"/>
              </a:rPr>
              <a:t>學雜費減免暨就學貸款導師</a:t>
            </a:r>
            <a:r>
              <a:rPr lang="zh-TW" altLang="en-US" sz="3600" b="1" dirty="0">
                <a:solidFill>
                  <a:srgbClr val="C00000"/>
                </a:solidFill>
                <a:latin typeface="微軟正黑體" pitchFamily="34" charset="-120"/>
                <a:ea typeface="微軟正黑體" pitchFamily="34" charset="-120"/>
              </a:rPr>
              <a:t>協助事項</a:t>
            </a:r>
            <a:endParaRPr lang="en-US" altLang="zh-TW" sz="3600" b="1" dirty="0">
              <a:solidFill>
                <a:srgbClr val="C00000"/>
              </a:solidFill>
              <a:latin typeface="微軟正黑體" pitchFamily="34" charset="-120"/>
              <a:ea typeface="微軟正黑體" pitchFamily="34" charset="-120"/>
            </a:endParaRPr>
          </a:p>
        </p:txBody>
      </p:sp>
      <p:pic>
        <p:nvPicPr>
          <p:cNvPr id="3" name="圖片 2">
            <a:extLst>
              <a:ext uri="{FF2B5EF4-FFF2-40B4-BE49-F238E27FC236}">
                <a16:creationId xmlns:a16="http://schemas.microsoft.com/office/drawing/2014/main" id="{FD8BC863-CD37-40A1-BF1E-D4E35CB46F9A}"/>
              </a:ext>
            </a:extLst>
          </p:cNvPr>
          <p:cNvPicPr>
            <a:picLocks noChangeAspect="1"/>
          </p:cNvPicPr>
          <p:nvPr/>
        </p:nvPicPr>
        <p:blipFill>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200000"/>
                    </a14:imgEffect>
                  </a14:imgLayer>
                </a14:imgProps>
              </a:ext>
            </a:extLst>
          </a:blip>
          <a:stretch>
            <a:fillRect/>
          </a:stretch>
        </p:blipFill>
        <p:spPr>
          <a:xfrm>
            <a:off x="10691057" y="2427859"/>
            <a:ext cx="1363411" cy="1430463"/>
          </a:xfrm>
          <a:prstGeom prst="rect">
            <a:avLst/>
          </a:prstGeom>
        </p:spPr>
      </p:pic>
      <p:sp>
        <p:nvSpPr>
          <p:cNvPr id="4" name="箭號: 向右 3">
            <a:extLst>
              <a:ext uri="{FF2B5EF4-FFF2-40B4-BE49-F238E27FC236}">
                <a16:creationId xmlns:a16="http://schemas.microsoft.com/office/drawing/2014/main" id="{7E5EAA23-BE01-4D66-BAA8-B3F845F508C6}"/>
              </a:ext>
            </a:extLst>
          </p:cNvPr>
          <p:cNvSpPr/>
          <p:nvPr/>
        </p:nvSpPr>
        <p:spPr>
          <a:xfrm>
            <a:off x="8909824" y="3570930"/>
            <a:ext cx="1746992" cy="1208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Tree>
    <p:extLst>
      <p:ext uri="{BB962C8B-B14F-4D97-AF65-F5344CB8AC3E}">
        <p14:creationId xmlns:p14="http://schemas.microsoft.com/office/powerpoint/2010/main" val="3424280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文字方塊 11"/>
          <p:cNvSpPr txBox="1">
            <a:spLocks noChangeArrowheads="1"/>
          </p:cNvSpPr>
          <p:nvPr/>
        </p:nvSpPr>
        <p:spPr bwMode="auto">
          <a:xfrm>
            <a:off x="1611025" y="232642"/>
            <a:ext cx="89242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新細明體" charset="-120"/>
              </a:defRPr>
            </a:lvl1pPr>
            <a:lvl2pPr marL="742950" indent="-285750">
              <a:defRPr>
                <a:solidFill>
                  <a:schemeClr val="tx1"/>
                </a:solidFill>
                <a:latin typeface="Calibri" pitchFamily="34" charset="0"/>
                <a:ea typeface="新細明體" charset="-120"/>
              </a:defRPr>
            </a:lvl2pPr>
            <a:lvl3pPr marL="1143000" indent="-228600">
              <a:defRPr>
                <a:solidFill>
                  <a:schemeClr val="tx1"/>
                </a:solidFill>
                <a:latin typeface="Calibri" pitchFamily="34" charset="0"/>
                <a:ea typeface="新細明體" charset="-120"/>
              </a:defRPr>
            </a:lvl3pPr>
            <a:lvl4pPr marL="1600200" indent="-228600">
              <a:defRPr>
                <a:solidFill>
                  <a:schemeClr val="tx1"/>
                </a:solidFill>
                <a:latin typeface="Calibri" pitchFamily="34" charset="0"/>
                <a:ea typeface="新細明體" charset="-120"/>
              </a:defRPr>
            </a:lvl4pPr>
            <a:lvl5pPr marL="2057400" indent="-228600">
              <a:defRPr>
                <a:solidFill>
                  <a:schemeClr val="tx1"/>
                </a:solidFill>
                <a:latin typeface="Calibri" pitchFamily="34" charset="0"/>
                <a:ea typeface="新細明體" charset="-120"/>
              </a:defRPr>
            </a:lvl5pPr>
            <a:lvl6pPr marL="2514600" indent="-228600" fontAlgn="base">
              <a:spcBef>
                <a:spcPct val="0"/>
              </a:spcBef>
              <a:spcAft>
                <a:spcPct val="0"/>
              </a:spcAft>
              <a:defRPr>
                <a:solidFill>
                  <a:schemeClr val="tx1"/>
                </a:solidFill>
                <a:latin typeface="Calibri" pitchFamily="34" charset="0"/>
                <a:ea typeface="新細明體" charset="-120"/>
              </a:defRPr>
            </a:lvl6pPr>
            <a:lvl7pPr marL="2971800" indent="-228600" fontAlgn="base">
              <a:spcBef>
                <a:spcPct val="0"/>
              </a:spcBef>
              <a:spcAft>
                <a:spcPct val="0"/>
              </a:spcAft>
              <a:defRPr>
                <a:solidFill>
                  <a:schemeClr val="tx1"/>
                </a:solidFill>
                <a:latin typeface="Calibri" pitchFamily="34" charset="0"/>
                <a:ea typeface="新細明體" charset="-120"/>
              </a:defRPr>
            </a:lvl7pPr>
            <a:lvl8pPr marL="3429000" indent="-228600" fontAlgn="base">
              <a:spcBef>
                <a:spcPct val="0"/>
              </a:spcBef>
              <a:spcAft>
                <a:spcPct val="0"/>
              </a:spcAft>
              <a:defRPr>
                <a:solidFill>
                  <a:schemeClr val="tx1"/>
                </a:solidFill>
                <a:latin typeface="Calibri" pitchFamily="34" charset="0"/>
                <a:ea typeface="新細明體" charset="-120"/>
              </a:defRPr>
            </a:lvl8pPr>
            <a:lvl9pPr marL="3886200" indent="-228600" fontAlgn="base">
              <a:spcBef>
                <a:spcPct val="0"/>
              </a:spcBef>
              <a:spcAft>
                <a:spcPct val="0"/>
              </a:spcAft>
              <a:defRPr>
                <a:solidFill>
                  <a:schemeClr val="tx1"/>
                </a:solidFill>
                <a:latin typeface="Calibri" pitchFamily="34" charset="0"/>
                <a:ea typeface="新細明體" charset="-120"/>
              </a:defRPr>
            </a:lvl9pPr>
          </a:lstStyle>
          <a:p>
            <a:pPr marL="342900" indent="-342900" fontAlgn="base">
              <a:spcBef>
                <a:spcPts val="600"/>
              </a:spcBef>
              <a:spcAft>
                <a:spcPct val="0"/>
              </a:spcAft>
              <a:buFont typeface="Wingdings" pitchFamily="2" charset="2"/>
              <a:buChar char="Ø"/>
              <a:defRPr/>
            </a:pPr>
            <a:r>
              <a:rPr lang="en-US" altLang="zh-TW" sz="2800" b="1" dirty="0" smtClean="0">
                <a:solidFill>
                  <a:srgbClr val="C00000"/>
                </a:solidFill>
                <a:latin typeface="微軟正黑體" pitchFamily="34" charset="-120"/>
                <a:ea typeface="微軟正黑體" pitchFamily="34" charset="-120"/>
              </a:rPr>
              <a:t>110</a:t>
            </a:r>
            <a:r>
              <a:rPr lang="zh-TW" altLang="zh-TW" sz="2800" b="1" dirty="0" smtClean="0">
                <a:solidFill>
                  <a:srgbClr val="C00000"/>
                </a:solidFill>
                <a:latin typeface="微軟正黑體" pitchFamily="34" charset="-120"/>
                <a:ea typeface="微軟正黑體" pitchFamily="34" charset="-120"/>
              </a:rPr>
              <a:t>學年</a:t>
            </a:r>
            <a:r>
              <a:rPr lang="zh-TW" altLang="zh-TW" sz="2800" b="1" dirty="0">
                <a:solidFill>
                  <a:srgbClr val="C00000"/>
                </a:solidFill>
                <a:latin typeface="微軟正黑體" pitchFamily="34" charset="-120"/>
                <a:ea typeface="微軟正黑體" pitchFamily="34" charset="-120"/>
              </a:rPr>
              <a:t>度第</a:t>
            </a:r>
            <a:r>
              <a:rPr lang="en-US" altLang="zh-TW" sz="2800" b="1" dirty="0">
                <a:solidFill>
                  <a:srgbClr val="C00000"/>
                </a:solidFill>
                <a:latin typeface="微軟正黑體" pitchFamily="34" charset="-120"/>
                <a:ea typeface="微軟正黑體" pitchFamily="34" charset="-120"/>
              </a:rPr>
              <a:t>1</a:t>
            </a:r>
            <a:r>
              <a:rPr lang="zh-TW" altLang="zh-TW" sz="2800" b="1" dirty="0">
                <a:solidFill>
                  <a:srgbClr val="C00000"/>
                </a:solidFill>
                <a:latin typeface="微軟正黑體" pitchFamily="34" charset="-120"/>
                <a:ea typeface="微軟正黑體" pitchFamily="34" charset="-120"/>
              </a:rPr>
              <a:t>學期日</a:t>
            </a:r>
            <a:r>
              <a:rPr lang="zh-TW" altLang="en-US" sz="2800" b="1" dirty="0">
                <a:solidFill>
                  <a:srgbClr val="C00000"/>
                </a:solidFill>
                <a:latin typeface="微軟正黑體" pitchFamily="34" charset="-120"/>
                <a:ea typeface="微軟正黑體" pitchFamily="34" charset="-120"/>
              </a:rPr>
              <a:t>、夜</a:t>
            </a:r>
            <a:r>
              <a:rPr lang="zh-TW" altLang="zh-TW" sz="2800" b="1" dirty="0">
                <a:solidFill>
                  <a:srgbClr val="C00000"/>
                </a:solidFill>
                <a:latin typeface="微軟正黑體" pitchFamily="34" charset="-120"/>
                <a:ea typeface="微軟正黑體" pitchFamily="34" charset="-120"/>
              </a:rPr>
              <a:t>間部學生自治幹部訓練活動</a:t>
            </a:r>
            <a:endParaRPr lang="zh-TW" altLang="en-US" sz="2800" b="1" dirty="0">
              <a:solidFill>
                <a:srgbClr val="C00000"/>
              </a:solidFill>
              <a:latin typeface="微軟正黑體" pitchFamily="34" charset="-120"/>
              <a:ea typeface="微軟正黑體" pitchFamily="34" charset="-120"/>
            </a:endParaRPr>
          </a:p>
        </p:txBody>
      </p:sp>
      <p:sp>
        <p:nvSpPr>
          <p:cNvPr id="13" name="內容版面配置區 2"/>
          <p:cNvSpPr>
            <a:spLocks noGrp="1"/>
          </p:cNvSpPr>
          <p:nvPr>
            <p:ph idx="1"/>
          </p:nvPr>
        </p:nvSpPr>
        <p:spPr>
          <a:xfrm>
            <a:off x="1611025" y="895929"/>
            <a:ext cx="8094084" cy="4964544"/>
          </a:xfrm>
        </p:spPr>
        <p:txBody>
          <a:bodyPr rtlCol="0">
            <a:normAutofit fontScale="32500" lnSpcReduction="20000"/>
          </a:bodyPr>
          <a:lstStyle/>
          <a:p>
            <a:pPr marL="0" indent="0" fontAlgn="auto">
              <a:spcAft>
                <a:spcPts val="0"/>
              </a:spcAft>
              <a:buNone/>
              <a:defRPr/>
            </a:pPr>
            <a:r>
              <a:rPr lang="en-US" altLang="zh-TW" sz="5000" dirty="0">
                <a:solidFill>
                  <a:srgbClr val="0000FF"/>
                </a:solidFill>
                <a:latin typeface="標楷體" panose="03000509000000000000" pitchFamily="65" charset="-120"/>
                <a:ea typeface="標楷體" panose="03000509000000000000" pitchFamily="65" charset="-120"/>
              </a:rPr>
              <a:t> </a:t>
            </a:r>
            <a:r>
              <a:rPr lang="zh-TW" altLang="zh-TW" sz="5500" dirty="0">
                <a:solidFill>
                  <a:srgbClr val="0000FF"/>
                </a:solidFill>
                <a:latin typeface="標楷體" panose="03000509000000000000" pitchFamily="65" charset="-120"/>
                <a:ea typeface="標楷體" panose="03000509000000000000" pitchFamily="65" charset="-120"/>
              </a:rPr>
              <a:t>一、實施時間：</a:t>
            </a:r>
          </a:p>
          <a:p>
            <a:pPr marL="0" indent="0" fontAlgn="auto">
              <a:spcAft>
                <a:spcPts val="0"/>
              </a:spcAft>
              <a:buNone/>
              <a:defRPr/>
            </a:pP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一</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日間部：</a:t>
            </a:r>
            <a:r>
              <a:rPr lang="en-US" altLang="zh-TW" sz="5500" dirty="0" smtClean="0">
                <a:solidFill>
                  <a:srgbClr val="0000FF"/>
                </a:solidFill>
                <a:latin typeface="標楷體" panose="03000509000000000000" pitchFamily="65" charset="-120"/>
                <a:ea typeface="標楷體" panose="03000509000000000000" pitchFamily="65" charset="-120"/>
              </a:rPr>
              <a:t>110</a:t>
            </a:r>
            <a:r>
              <a:rPr lang="zh-TW" altLang="zh-TW" sz="5500" dirty="0" smtClean="0">
                <a:solidFill>
                  <a:srgbClr val="0000FF"/>
                </a:solidFill>
                <a:latin typeface="標楷體" panose="03000509000000000000" pitchFamily="65" charset="-120"/>
                <a:ea typeface="標楷體" panose="03000509000000000000" pitchFamily="65" charset="-120"/>
              </a:rPr>
              <a:t>年</a:t>
            </a:r>
            <a:r>
              <a:rPr lang="en-US" altLang="zh-TW" sz="5500" dirty="0">
                <a:solidFill>
                  <a:srgbClr val="0000FF"/>
                </a:solidFill>
                <a:latin typeface="標楷體" panose="03000509000000000000" pitchFamily="65" charset="-120"/>
                <a:ea typeface="標楷體" panose="03000509000000000000" pitchFamily="65" charset="-120"/>
              </a:rPr>
              <a:t>9</a:t>
            </a:r>
            <a:r>
              <a:rPr lang="zh-TW" altLang="zh-TW" sz="5500" dirty="0">
                <a:solidFill>
                  <a:srgbClr val="0000FF"/>
                </a:solidFill>
                <a:latin typeface="標楷體" panose="03000509000000000000" pitchFamily="65" charset="-120"/>
                <a:ea typeface="標楷體" panose="03000509000000000000" pitchFamily="65" charset="-120"/>
              </a:rPr>
              <a:t>月</a:t>
            </a:r>
            <a:r>
              <a:rPr lang="en-US" altLang="zh-TW" sz="5500" dirty="0" smtClean="0">
                <a:solidFill>
                  <a:srgbClr val="0000FF"/>
                </a:solidFill>
                <a:latin typeface="標楷體" panose="03000509000000000000" pitchFamily="65" charset="-120"/>
                <a:ea typeface="標楷體" panose="03000509000000000000" pitchFamily="65" charset="-120"/>
              </a:rPr>
              <a:t>16</a:t>
            </a:r>
            <a:r>
              <a:rPr lang="zh-TW" altLang="zh-TW" sz="5500" dirty="0" smtClean="0">
                <a:solidFill>
                  <a:srgbClr val="0000FF"/>
                </a:solidFill>
                <a:latin typeface="標楷體" panose="03000509000000000000" pitchFamily="65" charset="-120"/>
                <a:ea typeface="標楷體" panose="03000509000000000000" pitchFamily="65" charset="-120"/>
              </a:rPr>
              <a:t>日</a:t>
            </a:r>
            <a:r>
              <a:rPr lang="zh-TW" altLang="zh-TW" sz="5500" dirty="0">
                <a:solidFill>
                  <a:srgbClr val="0000FF"/>
                </a:solidFill>
                <a:latin typeface="標楷體" panose="03000509000000000000" pitchFamily="65" charset="-120"/>
                <a:ea typeface="標楷體" panose="03000509000000000000" pitchFamily="65" charset="-120"/>
              </a:rPr>
              <a:t>（星期四）下午</a:t>
            </a:r>
            <a:r>
              <a:rPr lang="en-US" altLang="zh-TW" sz="5500" dirty="0" smtClean="0">
                <a:solidFill>
                  <a:srgbClr val="0000FF"/>
                </a:solidFill>
                <a:latin typeface="標楷體" panose="03000509000000000000" pitchFamily="65" charset="-120"/>
                <a:ea typeface="標楷體" panose="03000509000000000000" pitchFamily="65" charset="-120"/>
              </a:rPr>
              <a:t>15</a:t>
            </a:r>
            <a:r>
              <a:rPr lang="zh-TW" altLang="zh-TW" sz="5500" dirty="0" smtClean="0">
                <a:solidFill>
                  <a:srgbClr val="0000FF"/>
                </a:solidFill>
                <a:latin typeface="標楷體" panose="03000509000000000000" pitchFamily="65" charset="-120"/>
                <a:ea typeface="標楷體" panose="03000509000000000000" pitchFamily="65" charset="-120"/>
              </a:rPr>
              <a:t>：</a:t>
            </a:r>
            <a:r>
              <a:rPr lang="en-US" altLang="zh-TW" sz="5500" dirty="0" smtClean="0">
                <a:solidFill>
                  <a:srgbClr val="0000FF"/>
                </a:solidFill>
                <a:latin typeface="標楷體" panose="03000509000000000000" pitchFamily="65" charset="-120"/>
                <a:ea typeface="標楷體" panose="03000509000000000000" pitchFamily="65" charset="-120"/>
              </a:rPr>
              <a:t>00</a:t>
            </a:r>
            <a:r>
              <a:rPr lang="zh-TW" altLang="zh-TW" sz="5500" dirty="0">
                <a:solidFill>
                  <a:srgbClr val="0000FF"/>
                </a:solidFill>
                <a:latin typeface="標楷體" panose="03000509000000000000" pitchFamily="65" charset="-120"/>
                <a:ea typeface="標楷體" panose="03000509000000000000" pitchFamily="65" charset="-120"/>
              </a:rPr>
              <a:t>時至</a:t>
            </a:r>
            <a:r>
              <a:rPr lang="en-US" altLang="zh-TW" sz="5500" dirty="0">
                <a:solidFill>
                  <a:srgbClr val="0000FF"/>
                </a:solidFill>
                <a:latin typeface="標楷體" panose="03000509000000000000" pitchFamily="65" charset="-120"/>
                <a:ea typeface="標楷體" panose="03000509000000000000" pitchFamily="65" charset="-120"/>
              </a:rPr>
              <a:t>16</a:t>
            </a:r>
            <a:r>
              <a:rPr lang="zh-TW" altLang="zh-TW" sz="5500" dirty="0">
                <a:solidFill>
                  <a:srgbClr val="0000FF"/>
                </a:solidFill>
                <a:latin typeface="標楷體" panose="03000509000000000000" pitchFamily="65" charset="-120"/>
                <a:ea typeface="標楷體" panose="03000509000000000000" pitchFamily="65" charset="-120"/>
              </a:rPr>
              <a:t>：</a:t>
            </a:r>
            <a:r>
              <a:rPr lang="en-US" altLang="zh-TW" sz="5500" dirty="0">
                <a:solidFill>
                  <a:srgbClr val="0000FF"/>
                </a:solidFill>
                <a:latin typeface="標楷體" panose="03000509000000000000" pitchFamily="65" charset="-120"/>
                <a:ea typeface="標楷體" panose="03000509000000000000" pitchFamily="65" charset="-120"/>
              </a:rPr>
              <a:t>20</a:t>
            </a:r>
            <a:r>
              <a:rPr lang="zh-TW" altLang="zh-TW" sz="5500" dirty="0">
                <a:solidFill>
                  <a:srgbClr val="0000FF"/>
                </a:solidFill>
                <a:latin typeface="標楷體" panose="03000509000000000000" pitchFamily="65" charset="-120"/>
                <a:ea typeface="標楷體" panose="03000509000000000000" pitchFamily="65" charset="-120"/>
              </a:rPr>
              <a:t>時。</a:t>
            </a:r>
          </a:p>
          <a:p>
            <a:pPr marL="0" indent="0" fontAlgn="auto">
              <a:spcAft>
                <a:spcPts val="0"/>
              </a:spcAft>
              <a:buNone/>
              <a:defRPr/>
            </a:pP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二</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進修部：</a:t>
            </a:r>
            <a:r>
              <a:rPr lang="en-US" altLang="zh-TW" sz="5500" dirty="0" smtClean="0">
                <a:solidFill>
                  <a:srgbClr val="0000FF"/>
                </a:solidFill>
                <a:latin typeface="標楷體" panose="03000509000000000000" pitchFamily="65" charset="-120"/>
                <a:ea typeface="標楷體" panose="03000509000000000000" pitchFamily="65" charset="-120"/>
              </a:rPr>
              <a:t>110</a:t>
            </a:r>
            <a:r>
              <a:rPr lang="zh-TW" altLang="zh-TW" sz="5500" dirty="0" smtClean="0">
                <a:solidFill>
                  <a:srgbClr val="0000FF"/>
                </a:solidFill>
                <a:latin typeface="標楷體" panose="03000509000000000000" pitchFamily="65" charset="-120"/>
                <a:ea typeface="標楷體" panose="03000509000000000000" pitchFamily="65" charset="-120"/>
              </a:rPr>
              <a:t>年</a:t>
            </a:r>
            <a:r>
              <a:rPr lang="en-US" altLang="zh-TW" sz="5500" dirty="0">
                <a:solidFill>
                  <a:srgbClr val="0000FF"/>
                </a:solidFill>
                <a:latin typeface="標楷體" panose="03000509000000000000" pitchFamily="65" charset="-120"/>
                <a:ea typeface="標楷體" panose="03000509000000000000" pitchFamily="65" charset="-120"/>
              </a:rPr>
              <a:t>9</a:t>
            </a:r>
            <a:r>
              <a:rPr lang="zh-TW" altLang="zh-TW" sz="5500" dirty="0">
                <a:solidFill>
                  <a:srgbClr val="0000FF"/>
                </a:solidFill>
                <a:latin typeface="標楷體" panose="03000509000000000000" pitchFamily="65" charset="-120"/>
                <a:ea typeface="標楷體" panose="03000509000000000000" pitchFamily="65" charset="-120"/>
              </a:rPr>
              <a:t>月</a:t>
            </a:r>
            <a:r>
              <a:rPr lang="en-US" altLang="zh-TW" sz="5500" dirty="0" smtClean="0">
                <a:solidFill>
                  <a:srgbClr val="0000FF"/>
                </a:solidFill>
                <a:latin typeface="標楷體" panose="03000509000000000000" pitchFamily="65" charset="-120"/>
                <a:ea typeface="標楷體" panose="03000509000000000000" pitchFamily="65" charset="-120"/>
              </a:rPr>
              <a:t>16</a:t>
            </a:r>
            <a:r>
              <a:rPr lang="zh-TW" altLang="zh-TW" sz="5500" dirty="0" smtClean="0">
                <a:solidFill>
                  <a:srgbClr val="0000FF"/>
                </a:solidFill>
                <a:latin typeface="標楷體" panose="03000509000000000000" pitchFamily="65" charset="-120"/>
                <a:ea typeface="標楷體" panose="03000509000000000000" pitchFamily="65" charset="-120"/>
              </a:rPr>
              <a:t>日</a:t>
            </a:r>
            <a:r>
              <a:rPr lang="zh-TW" altLang="zh-TW" sz="5500" dirty="0">
                <a:solidFill>
                  <a:srgbClr val="0000FF"/>
                </a:solidFill>
                <a:latin typeface="標楷體" panose="03000509000000000000" pitchFamily="65" charset="-120"/>
                <a:ea typeface="標楷體" panose="03000509000000000000" pitchFamily="65" charset="-120"/>
              </a:rPr>
              <a:t>（星期四）晚上</a:t>
            </a:r>
            <a:r>
              <a:rPr lang="en-US" altLang="zh-TW" sz="5500" dirty="0">
                <a:solidFill>
                  <a:srgbClr val="0000FF"/>
                </a:solidFill>
                <a:latin typeface="標楷體" panose="03000509000000000000" pitchFamily="65" charset="-120"/>
                <a:ea typeface="標楷體" panose="03000509000000000000" pitchFamily="65" charset="-120"/>
              </a:rPr>
              <a:t>18</a:t>
            </a:r>
            <a:r>
              <a:rPr lang="zh-TW" altLang="zh-TW" sz="5500" dirty="0">
                <a:solidFill>
                  <a:srgbClr val="0000FF"/>
                </a:solidFill>
                <a:latin typeface="標楷體" panose="03000509000000000000" pitchFamily="65" charset="-120"/>
                <a:ea typeface="標楷體" panose="03000509000000000000" pitchFamily="65" charset="-120"/>
              </a:rPr>
              <a:t>：</a:t>
            </a:r>
            <a:r>
              <a:rPr lang="en-US" altLang="zh-TW" sz="5500" dirty="0">
                <a:solidFill>
                  <a:srgbClr val="0000FF"/>
                </a:solidFill>
                <a:latin typeface="標楷體" panose="03000509000000000000" pitchFamily="65" charset="-120"/>
                <a:ea typeface="標楷體" panose="03000509000000000000" pitchFamily="65" charset="-120"/>
              </a:rPr>
              <a:t>30</a:t>
            </a:r>
            <a:r>
              <a:rPr lang="zh-TW" altLang="zh-TW" sz="5500" dirty="0">
                <a:solidFill>
                  <a:srgbClr val="0000FF"/>
                </a:solidFill>
                <a:latin typeface="標楷體" panose="03000509000000000000" pitchFamily="65" charset="-120"/>
                <a:ea typeface="標楷體" panose="03000509000000000000" pitchFamily="65" charset="-120"/>
              </a:rPr>
              <a:t>時至</a:t>
            </a:r>
            <a:r>
              <a:rPr lang="en-US" altLang="zh-TW" sz="5500" dirty="0">
                <a:solidFill>
                  <a:srgbClr val="0000FF"/>
                </a:solidFill>
                <a:latin typeface="標楷體" panose="03000509000000000000" pitchFamily="65" charset="-120"/>
                <a:ea typeface="標楷體" panose="03000509000000000000" pitchFamily="65" charset="-120"/>
              </a:rPr>
              <a:t>19</a:t>
            </a:r>
            <a:r>
              <a:rPr lang="zh-TW" altLang="zh-TW" sz="5500" dirty="0">
                <a:solidFill>
                  <a:srgbClr val="0000FF"/>
                </a:solidFill>
                <a:latin typeface="標楷體" panose="03000509000000000000" pitchFamily="65" charset="-120"/>
                <a:ea typeface="標楷體" panose="03000509000000000000" pitchFamily="65" charset="-120"/>
              </a:rPr>
              <a:t>：</a:t>
            </a:r>
            <a:r>
              <a:rPr lang="en-US" altLang="zh-TW" sz="5500" dirty="0">
                <a:solidFill>
                  <a:srgbClr val="0000FF"/>
                </a:solidFill>
                <a:latin typeface="標楷體" panose="03000509000000000000" pitchFamily="65" charset="-120"/>
                <a:ea typeface="標楷體" panose="03000509000000000000" pitchFamily="65" charset="-120"/>
              </a:rPr>
              <a:t>30</a:t>
            </a:r>
            <a:r>
              <a:rPr lang="zh-TW" altLang="zh-TW" sz="5500" dirty="0">
                <a:solidFill>
                  <a:srgbClr val="0000FF"/>
                </a:solidFill>
                <a:latin typeface="標楷體" panose="03000509000000000000" pitchFamily="65" charset="-120"/>
                <a:ea typeface="標楷體" panose="03000509000000000000" pitchFamily="65" charset="-120"/>
              </a:rPr>
              <a:t>時。</a:t>
            </a:r>
          </a:p>
          <a:p>
            <a:pPr marL="0" indent="0" fontAlgn="auto">
              <a:spcAft>
                <a:spcPts val="0"/>
              </a:spcAft>
              <a:buNone/>
              <a:defRPr/>
            </a:pPr>
            <a:r>
              <a:rPr lang="en-US" altLang="zh-TW" sz="5500" dirty="0">
                <a:solidFill>
                  <a:srgbClr val="0000FF"/>
                </a:solidFill>
                <a:latin typeface="標楷體" panose="03000509000000000000" pitchFamily="65" charset="-120"/>
                <a:ea typeface="標楷體" panose="03000509000000000000" pitchFamily="65" charset="-120"/>
              </a:rPr>
              <a:t> </a:t>
            </a:r>
            <a:endParaRPr lang="zh-TW" altLang="zh-TW" sz="5500" dirty="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zh-TW" altLang="zh-TW" sz="5500" dirty="0">
                <a:solidFill>
                  <a:srgbClr val="0000FF"/>
                </a:solidFill>
                <a:latin typeface="標楷體" panose="03000509000000000000" pitchFamily="65" charset="-120"/>
                <a:ea typeface="標楷體" panose="03000509000000000000" pitchFamily="65" charset="-120"/>
              </a:rPr>
              <a:t>二、實施</a:t>
            </a:r>
            <a:r>
              <a:rPr lang="zh-TW" altLang="zh-TW" sz="5500" dirty="0" smtClean="0">
                <a:solidFill>
                  <a:srgbClr val="0000FF"/>
                </a:solidFill>
                <a:latin typeface="標楷體" panose="03000509000000000000" pitchFamily="65" charset="-120"/>
                <a:ea typeface="標楷體" panose="03000509000000000000" pitchFamily="65" charset="-120"/>
              </a:rPr>
              <a:t>地點：</a:t>
            </a:r>
            <a:endParaRPr lang="en-US" altLang="zh-TW" sz="5500" dirty="0" smtClean="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一</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日間部</a:t>
            </a:r>
            <a:r>
              <a:rPr lang="zh-TW"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國際會議廳等各分組場地。 </a:t>
            </a:r>
            <a:endParaRPr lang="en-US" altLang="zh-TW" sz="5500" dirty="0" smtClean="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二</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進修部</a:t>
            </a:r>
            <a:r>
              <a:rPr lang="zh-TW"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圖書館會議廳。</a:t>
            </a:r>
            <a:r>
              <a:rPr lang="en-US" altLang="zh-TW" sz="5500" dirty="0" smtClean="0">
                <a:solidFill>
                  <a:srgbClr val="0000FF"/>
                </a:solidFill>
                <a:latin typeface="標楷體" panose="03000509000000000000" pitchFamily="65" charset="-120"/>
                <a:ea typeface="標楷體" panose="03000509000000000000" pitchFamily="65" charset="-120"/>
              </a:rPr>
              <a:t/>
            </a:r>
            <a:br>
              <a:rPr lang="en-US" altLang="zh-TW" sz="5500" dirty="0" smtClean="0">
                <a:solidFill>
                  <a:srgbClr val="0000FF"/>
                </a:solidFill>
                <a:latin typeface="標楷體" panose="03000509000000000000" pitchFamily="65" charset="-120"/>
                <a:ea typeface="標楷體" panose="03000509000000000000" pitchFamily="65" charset="-120"/>
              </a:rPr>
            </a:br>
            <a:r>
              <a:rPr lang="en-US" altLang="zh-TW" sz="5500" dirty="0" smtClean="0">
                <a:solidFill>
                  <a:srgbClr val="FF0000"/>
                </a:solidFill>
                <a:latin typeface="標楷體" panose="03000509000000000000" pitchFamily="65" charset="-120"/>
                <a:ea typeface="標楷體" panose="03000509000000000000" pitchFamily="65" charset="-120"/>
              </a:rPr>
              <a:t>(</a:t>
            </a:r>
            <a:r>
              <a:rPr lang="zh-TW" altLang="en-US" sz="5500" dirty="0" smtClean="0">
                <a:solidFill>
                  <a:srgbClr val="FF0000"/>
                </a:solidFill>
                <a:latin typeface="標楷體" panose="03000509000000000000" pitchFamily="65" charset="-120"/>
                <a:ea typeface="標楷體" panose="03000509000000000000" pitchFamily="65" charset="-120"/>
              </a:rPr>
              <a:t>三</a:t>
            </a:r>
            <a:r>
              <a:rPr lang="en-US" altLang="zh-TW" sz="5500" dirty="0" smtClean="0">
                <a:solidFill>
                  <a:srgbClr val="FF0000"/>
                </a:solidFill>
                <a:latin typeface="標楷體" panose="03000509000000000000" pitchFamily="65" charset="-120"/>
                <a:ea typeface="標楷體" panose="03000509000000000000" pitchFamily="65" charset="-120"/>
              </a:rPr>
              <a:t>)</a:t>
            </a:r>
            <a:r>
              <a:rPr lang="zh-TW" altLang="en-US" sz="5500" dirty="0">
                <a:solidFill>
                  <a:srgbClr val="FF0000"/>
                </a:solidFill>
                <a:latin typeface="標楷體" panose="03000509000000000000" pitchFamily="65" charset="-120"/>
                <a:ea typeface="標楷體" panose="03000509000000000000" pitchFamily="65" charset="-120"/>
              </a:rPr>
              <a:t>若疫情警戒未解除，以遠距影音及電子書面宣導</a:t>
            </a:r>
            <a:r>
              <a:rPr lang="zh-TW" altLang="en-US" sz="5500" dirty="0" smtClean="0">
                <a:solidFill>
                  <a:srgbClr val="FF0000"/>
                </a:solidFill>
                <a:latin typeface="標楷體" panose="03000509000000000000" pitchFamily="65" charset="-120"/>
                <a:ea typeface="標楷體" panose="03000509000000000000" pitchFamily="65" charset="-120"/>
              </a:rPr>
              <a:t>實施。</a:t>
            </a:r>
            <a:endParaRPr lang="zh-TW" altLang="zh-TW" sz="5500" dirty="0">
              <a:solidFill>
                <a:srgbClr val="FF0000"/>
              </a:solidFill>
              <a:latin typeface="標楷體" panose="03000509000000000000" pitchFamily="65" charset="-120"/>
              <a:ea typeface="標楷體" panose="03000509000000000000" pitchFamily="65" charset="-120"/>
            </a:endParaRPr>
          </a:p>
          <a:p>
            <a:pPr marL="0" indent="0" fontAlgn="auto">
              <a:spcAft>
                <a:spcPts val="0"/>
              </a:spcAft>
              <a:buNone/>
              <a:defRPr/>
            </a:pPr>
            <a:r>
              <a:rPr lang="zh-TW" altLang="zh-TW" sz="5500" dirty="0" smtClean="0">
                <a:solidFill>
                  <a:srgbClr val="0000FF"/>
                </a:solidFill>
                <a:latin typeface="標楷體" panose="03000509000000000000" pitchFamily="65" charset="-120"/>
                <a:ea typeface="標楷體" panose="03000509000000000000" pitchFamily="65" charset="-120"/>
              </a:rPr>
              <a:t>三</a:t>
            </a:r>
            <a:r>
              <a:rPr lang="zh-TW" altLang="zh-TW" sz="5500" dirty="0">
                <a:solidFill>
                  <a:srgbClr val="0000FF"/>
                </a:solidFill>
                <a:latin typeface="標楷體" panose="03000509000000000000" pitchFamily="65" charset="-120"/>
                <a:ea typeface="標楷體" panose="03000509000000000000" pitchFamily="65" charset="-120"/>
              </a:rPr>
              <a:t>、注意事項</a:t>
            </a:r>
            <a:r>
              <a:rPr lang="zh-TW" altLang="zh-TW" sz="5500" dirty="0" smtClean="0">
                <a:solidFill>
                  <a:srgbClr val="0000FF"/>
                </a:solidFill>
                <a:latin typeface="標楷體" panose="03000509000000000000" pitchFamily="65" charset="-120"/>
                <a:ea typeface="標楷體" panose="03000509000000000000" pitchFamily="65" charset="-120"/>
              </a:rPr>
              <a:t>：</a:t>
            </a:r>
            <a:endParaRPr lang="en-US" altLang="zh-TW" sz="5500" dirty="0" smtClean="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smtClean="0">
                <a:solidFill>
                  <a:srgbClr val="0000FF"/>
                </a:solidFill>
                <a:latin typeface="標楷體" panose="03000509000000000000" pitchFamily="65" charset="-120"/>
                <a:ea typeface="標楷體" panose="03000509000000000000" pitchFamily="65" charset="-120"/>
              </a:rPr>
              <a:t>一</a:t>
            </a: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b="1" dirty="0" smtClean="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依</a:t>
            </a:r>
            <a:r>
              <a:rPr lang="zh-TW" altLang="en-US" sz="5500" b="1" dirty="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疫情管制，</a:t>
            </a:r>
            <a:r>
              <a:rPr lang="zh-TW" altLang="en-US" sz="5500" b="1" dirty="0" smtClean="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適時滾動調整</a:t>
            </a:r>
            <a:r>
              <a:rPr lang="zh-TW" altLang="en-US" sz="5500" b="1" dirty="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實施方式將另行</a:t>
            </a:r>
            <a:r>
              <a:rPr lang="zh-TW" altLang="en-US" sz="5500" b="1" dirty="0" smtClean="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公告。</a:t>
            </a:r>
            <a:endParaRPr lang="zh-TW" altLang="zh-TW" sz="5500" b="1" dirty="0">
              <a:solidFill>
                <a:srgbClr val="0000FF"/>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二</a:t>
            </a: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參加訓練之學生幹部請按時</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日間部</a:t>
            </a:r>
            <a:r>
              <a:rPr lang="en-US" altLang="zh-TW" sz="5500" dirty="0" smtClean="0">
                <a:solidFill>
                  <a:srgbClr val="0000FF"/>
                </a:solidFill>
                <a:latin typeface="標楷體" panose="03000509000000000000" pitchFamily="65" charset="-120"/>
                <a:ea typeface="標楷體" panose="03000509000000000000" pitchFamily="65" charset="-120"/>
              </a:rPr>
              <a:t>15:00</a:t>
            </a:r>
            <a:r>
              <a:rPr lang="zh-TW" altLang="zh-TW" sz="5500" dirty="0">
                <a:solidFill>
                  <a:srgbClr val="0000FF"/>
                </a:solidFill>
                <a:latin typeface="標楷體" panose="03000509000000000000" pitchFamily="65" charset="-120"/>
                <a:ea typeface="標楷體" panose="03000509000000000000" pitchFamily="65" charset="-120"/>
              </a:rPr>
              <a:t>時；進修部</a:t>
            </a:r>
            <a:r>
              <a:rPr lang="en-US" altLang="zh-TW" sz="5500" dirty="0">
                <a:solidFill>
                  <a:srgbClr val="0000FF"/>
                </a:solidFill>
                <a:latin typeface="標楷體" panose="03000509000000000000" pitchFamily="65" charset="-120"/>
                <a:ea typeface="標楷體" panose="03000509000000000000" pitchFamily="65" charset="-120"/>
              </a:rPr>
              <a:t>18:30</a:t>
            </a:r>
            <a:r>
              <a:rPr lang="zh-TW" altLang="zh-TW" sz="5500" dirty="0">
                <a:solidFill>
                  <a:srgbClr val="0000FF"/>
                </a:solidFill>
                <a:latin typeface="標楷體" panose="03000509000000000000" pitchFamily="65" charset="-120"/>
                <a:ea typeface="標楷體" panose="03000509000000000000" pitchFamily="65" charset="-120"/>
              </a:rPr>
              <a:t>時</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就位，不得</a:t>
            </a:r>
            <a:endParaRPr lang="en-US" altLang="zh-TW" sz="5500" dirty="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a:solidFill>
                  <a:srgbClr val="0000FF"/>
                </a:solidFill>
                <a:latin typeface="標楷體" panose="03000509000000000000" pitchFamily="65" charset="-120"/>
                <a:ea typeface="標楷體" panose="03000509000000000000" pitchFamily="65" charset="-120"/>
              </a:rPr>
              <a:t>    </a:t>
            </a:r>
            <a:r>
              <a:rPr lang="zh-TW" altLang="zh-TW" sz="5500" dirty="0">
                <a:solidFill>
                  <a:srgbClr val="0000FF"/>
                </a:solidFill>
                <a:latin typeface="標楷體" panose="03000509000000000000" pitchFamily="65" charset="-120"/>
                <a:ea typeface="標楷體" panose="03000509000000000000" pitchFamily="65" charset="-120"/>
              </a:rPr>
              <a:t>無故缺席</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校外實習班級及研究所班級除外</a:t>
            </a:r>
            <a:r>
              <a:rPr lang="en-US" altLang="zh-TW" sz="5500" dirty="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，違者依校規辦理。</a:t>
            </a: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三</a:t>
            </a: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zh-TW" sz="5500" dirty="0">
                <a:solidFill>
                  <a:srgbClr val="0000FF"/>
                </a:solidFill>
                <a:latin typeface="標楷體" panose="03000509000000000000" pitchFamily="65" charset="-120"/>
                <a:ea typeface="標楷體" panose="03000509000000000000" pitchFamily="65" charset="-120"/>
              </a:rPr>
              <a:t>各班參加幹部</a:t>
            </a:r>
            <a:r>
              <a:rPr lang="en-US" altLang="zh-TW" sz="5500" dirty="0">
                <a:solidFill>
                  <a:srgbClr val="0000FF"/>
                </a:solidFill>
                <a:latin typeface="標楷體" panose="03000509000000000000" pitchFamily="65" charset="-120"/>
                <a:ea typeface="標楷體" panose="03000509000000000000" pitchFamily="65" charset="-120"/>
              </a:rPr>
              <a:t>7</a:t>
            </a:r>
            <a:r>
              <a:rPr lang="zh-TW" altLang="zh-TW" sz="5500" dirty="0">
                <a:solidFill>
                  <a:srgbClr val="0000FF"/>
                </a:solidFill>
                <a:latin typeface="標楷體" panose="03000509000000000000" pitchFamily="65" charset="-120"/>
                <a:ea typeface="標楷體" panose="03000509000000000000" pitchFamily="65" charset="-120"/>
              </a:rPr>
              <a:t>名：班代、副班代、學藝、環保、總務、康樂股長、</a:t>
            </a:r>
            <a:endParaRPr lang="en-US" altLang="zh-TW" sz="5500" dirty="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a:solidFill>
                  <a:srgbClr val="0000FF"/>
                </a:solidFill>
                <a:latin typeface="標楷體" panose="03000509000000000000" pitchFamily="65" charset="-120"/>
                <a:ea typeface="標楷體" panose="03000509000000000000" pitchFamily="65" charset="-120"/>
              </a:rPr>
              <a:t>                     </a:t>
            </a:r>
            <a:r>
              <a:rPr lang="zh-TW" altLang="zh-TW" sz="5500" dirty="0">
                <a:solidFill>
                  <a:srgbClr val="0000FF"/>
                </a:solidFill>
                <a:latin typeface="標楷體" panose="03000509000000000000" pitchFamily="65" charset="-120"/>
                <a:ea typeface="標楷體" panose="03000509000000000000" pitchFamily="65" charset="-120"/>
              </a:rPr>
              <a:t>職涯事務股長</a:t>
            </a:r>
            <a:r>
              <a:rPr lang="zh-TW" altLang="zh-TW" sz="5500" dirty="0" smtClean="0">
                <a:solidFill>
                  <a:srgbClr val="0000FF"/>
                </a:solidFill>
                <a:latin typeface="標楷體" panose="03000509000000000000" pitchFamily="65" charset="-120"/>
                <a:ea typeface="標楷體" panose="03000509000000000000" pitchFamily="65" charset="-120"/>
              </a:rPr>
              <a:t>。</a:t>
            </a:r>
            <a:endParaRPr lang="en-US" altLang="zh-TW" sz="5500" dirty="0" smtClean="0">
              <a:solidFill>
                <a:srgbClr val="0000FF"/>
              </a:solidFill>
              <a:latin typeface="標楷體" panose="03000509000000000000" pitchFamily="65" charset="-120"/>
              <a:ea typeface="標楷體" panose="03000509000000000000" pitchFamily="65" charset="-120"/>
            </a:endParaRPr>
          </a:p>
          <a:p>
            <a:pPr marL="0" indent="0" fontAlgn="auto">
              <a:spcAft>
                <a:spcPts val="0"/>
              </a:spcAft>
              <a:buNone/>
              <a:defRPr/>
            </a:pP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四</a:t>
            </a:r>
            <a:r>
              <a:rPr lang="en-US" altLang="zh-TW" sz="5500" dirty="0" smtClean="0">
                <a:solidFill>
                  <a:srgbClr val="0000FF"/>
                </a:solidFill>
                <a:latin typeface="標楷體" panose="03000509000000000000" pitchFamily="65" charset="-120"/>
                <a:ea typeface="標楷體" panose="03000509000000000000" pitchFamily="65" charset="-120"/>
              </a:rPr>
              <a:t>)</a:t>
            </a:r>
            <a:r>
              <a:rPr lang="zh-TW" altLang="en-US" sz="5500" dirty="0">
                <a:solidFill>
                  <a:srgbClr val="0000FF"/>
                </a:solidFill>
                <a:latin typeface="標楷體" panose="03000509000000000000" pitchFamily="65" charset="-120"/>
                <a:ea typeface="標楷體" panose="03000509000000000000" pitchFamily="65" charset="-120"/>
              </a:rPr>
              <a:t>請各班導師協助通知班級幹部依時參加本學期自治幹部訓練活動。</a:t>
            </a:r>
            <a:r>
              <a:rPr lang="zh-TW" altLang="zh-TW" sz="5500" dirty="0">
                <a:solidFill>
                  <a:srgbClr val="0000FF"/>
                </a:solidFill>
                <a:latin typeface="標楷體" panose="03000509000000000000" pitchFamily="65" charset="-120"/>
                <a:ea typeface="標楷體" panose="03000509000000000000" pitchFamily="65" charset="-120"/>
              </a:rPr>
              <a:t> </a:t>
            </a:r>
            <a:r>
              <a:rPr lang="en-US" altLang="zh-TW" sz="5500" dirty="0" smtClean="0">
                <a:solidFill>
                  <a:srgbClr val="0000FF"/>
                </a:solidFill>
                <a:latin typeface="標楷體" panose="03000509000000000000" pitchFamily="65" charset="-120"/>
                <a:ea typeface="標楷體" panose="03000509000000000000" pitchFamily="65" charset="-120"/>
              </a:rPr>
              <a:t/>
            </a:r>
            <a:br>
              <a:rPr lang="en-US" altLang="zh-TW" sz="5500" dirty="0" smtClean="0">
                <a:solidFill>
                  <a:srgbClr val="0000FF"/>
                </a:solidFill>
                <a:latin typeface="標楷體" panose="03000509000000000000" pitchFamily="65" charset="-120"/>
                <a:ea typeface="標楷體" panose="03000509000000000000" pitchFamily="65" charset="-120"/>
              </a:rPr>
            </a:br>
            <a:r>
              <a:rPr lang="en-US" altLang="zh-TW" sz="5500" dirty="0" smtClean="0">
                <a:solidFill>
                  <a:srgbClr val="FF0000"/>
                </a:solidFill>
                <a:latin typeface="標楷體" panose="03000509000000000000" pitchFamily="65" charset="-120"/>
                <a:ea typeface="標楷體" panose="03000509000000000000" pitchFamily="65" charset="-120"/>
              </a:rPr>
              <a:t>(</a:t>
            </a:r>
            <a:r>
              <a:rPr lang="zh-TW" altLang="en-US" sz="5500" dirty="0" smtClean="0">
                <a:solidFill>
                  <a:srgbClr val="FF0000"/>
                </a:solidFill>
                <a:latin typeface="標楷體" panose="03000509000000000000" pitchFamily="65" charset="-120"/>
                <a:ea typeface="標楷體" panose="03000509000000000000" pitchFamily="65" charset="-120"/>
              </a:rPr>
              <a:t>五</a:t>
            </a:r>
            <a:r>
              <a:rPr lang="en-US" altLang="zh-TW" sz="5500" dirty="0" smtClean="0">
                <a:solidFill>
                  <a:srgbClr val="FF0000"/>
                </a:solidFill>
                <a:latin typeface="標楷體" panose="03000509000000000000" pitchFamily="65" charset="-120"/>
                <a:ea typeface="標楷體" panose="03000509000000000000" pitchFamily="65" charset="-120"/>
              </a:rPr>
              <a:t>)</a:t>
            </a:r>
            <a:r>
              <a:rPr lang="zh-TW" altLang="en-US" sz="5500" dirty="0" smtClean="0">
                <a:solidFill>
                  <a:srgbClr val="FF0000"/>
                </a:solidFill>
                <a:latin typeface="標楷體" panose="03000509000000000000" pitchFamily="65" charset="-120"/>
                <a:ea typeface="標楷體" panose="03000509000000000000" pitchFamily="65" charset="-120"/>
              </a:rPr>
              <a:t>疫</a:t>
            </a:r>
            <a:r>
              <a:rPr lang="zh-TW" altLang="en-US" sz="5500" dirty="0">
                <a:solidFill>
                  <a:srgbClr val="FF0000"/>
                </a:solidFill>
                <a:latin typeface="標楷體" panose="03000509000000000000" pitchFamily="65" charset="-120"/>
                <a:ea typeface="標楷體" panose="03000509000000000000" pitchFamily="65" charset="-120"/>
              </a:rPr>
              <a:t>情若未解除警戒管制，將影音或電子書面資料於訓練日提供網路連結</a:t>
            </a:r>
            <a:r>
              <a:rPr lang="zh-TW" altLang="en-US" sz="5500" dirty="0" smtClean="0">
                <a:solidFill>
                  <a:srgbClr val="FF0000"/>
                </a:solidFill>
                <a:latin typeface="標楷體" panose="03000509000000000000" pitchFamily="65" charset="-120"/>
                <a:ea typeface="標楷體" panose="03000509000000000000" pitchFamily="65" charset="-120"/>
              </a:rPr>
              <a:t>予</a:t>
            </a:r>
            <a:endParaRPr lang="en-US" altLang="zh-TW" sz="5500" dirty="0" smtClean="0">
              <a:solidFill>
                <a:srgbClr val="FF0000"/>
              </a:solidFill>
              <a:latin typeface="標楷體" panose="03000509000000000000" pitchFamily="65" charset="-120"/>
              <a:ea typeface="標楷體" panose="03000509000000000000" pitchFamily="65" charset="-120"/>
            </a:endParaRPr>
          </a:p>
          <a:p>
            <a:pPr marL="0" indent="0" fontAlgn="auto">
              <a:spcAft>
                <a:spcPts val="0"/>
              </a:spcAft>
              <a:buNone/>
              <a:defRPr/>
            </a:pPr>
            <a:r>
              <a:rPr lang="zh-TW" altLang="en-US" sz="5500" dirty="0">
                <a:solidFill>
                  <a:srgbClr val="FF0000"/>
                </a:solidFill>
                <a:latin typeface="標楷體" panose="03000509000000000000" pitchFamily="65" charset="-120"/>
                <a:ea typeface="標楷體" panose="03000509000000000000" pitchFamily="65" charset="-120"/>
              </a:rPr>
              <a:t> </a:t>
            </a:r>
            <a:r>
              <a:rPr lang="zh-TW" altLang="en-US" sz="5500" dirty="0" smtClean="0">
                <a:solidFill>
                  <a:srgbClr val="FF0000"/>
                </a:solidFill>
                <a:latin typeface="標楷體" panose="03000509000000000000" pitchFamily="65" charset="-120"/>
                <a:ea typeface="標楷體" panose="03000509000000000000" pitchFamily="65" charset="-120"/>
              </a:rPr>
              <a:t>   各</a:t>
            </a:r>
            <a:r>
              <a:rPr lang="zh-TW" altLang="en-US" sz="5500" dirty="0">
                <a:solidFill>
                  <a:srgbClr val="FF0000"/>
                </a:solidFill>
                <a:latin typeface="標楷體" panose="03000509000000000000" pitchFamily="65" charset="-120"/>
                <a:ea typeface="標楷體" panose="03000509000000000000" pitchFamily="65" charset="-120"/>
              </a:rPr>
              <a:t>班實施宣導。</a:t>
            </a:r>
            <a:endParaRPr lang="zh-TW" altLang="en-US" sz="5500" dirty="0">
              <a:solidFill>
                <a:srgbClr val="FF0000"/>
              </a:solidFill>
            </a:endParaRPr>
          </a:p>
        </p:txBody>
      </p:sp>
    </p:spTree>
    <p:extLst>
      <p:ext uri="{BB962C8B-B14F-4D97-AF65-F5344CB8AC3E}">
        <p14:creationId xmlns:p14="http://schemas.microsoft.com/office/powerpoint/2010/main" val="24868019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內容版面配置區 2"/>
          <p:cNvSpPr>
            <a:spLocks noGrp="1"/>
          </p:cNvSpPr>
          <p:nvPr>
            <p:ph idx="1"/>
          </p:nvPr>
        </p:nvSpPr>
        <p:spPr>
          <a:xfrm>
            <a:off x="1380117" y="972522"/>
            <a:ext cx="10270016" cy="5326677"/>
          </a:xfrm>
        </p:spPr>
        <p:txBody>
          <a:bodyPr rtlCol="0">
            <a:noAutofit/>
          </a:bodyPr>
          <a:lstStyle/>
          <a:p>
            <a:pPr marL="85725" indent="0">
              <a:lnSpc>
                <a:spcPts val="2300"/>
              </a:lnSpc>
              <a:spcBef>
                <a:spcPts val="0"/>
              </a:spcBef>
              <a:spcAft>
                <a:spcPts val="300"/>
              </a:spcAft>
              <a:buNone/>
              <a:tabLst>
                <a:tab pos="361950" algn="l"/>
              </a:tabLst>
            </a:pPr>
            <a:r>
              <a:rPr lang="zh-TW" altLang="en-US" sz="1800" dirty="0" smtClean="0">
                <a:solidFill>
                  <a:srgbClr val="0000FF"/>
                </a:solidFill>
                <a:latin typeface="標楷體" panose="03000509000000000000" pitchFamily="65" charset="-120"/>
                <a:ea typeface="標楷體" panose="03000509000000000000" pitchFamily="65" charset="-120"/>
              </a:rPr>
              <a:t>一</a:t>
            </a:r>
            <a:r>
              <a:rPr lang="en-US" altLang="zh-TW" sz="1800" dirty="0" smtClean="0">
                <a:solidFill>
                  <a:srgbClr val="0000FF"/>
                </a:solidFill>
                <a:latin typeface="標楷體" panose="03000509000000000000" pitchFamily="65" charset="-120"/>
                <a:ea typeface="標楷體" panose="03000509000000000000" pitchFamily="65" charset="-120"/>
              </a:rPr>
              <a:t>.</a:t>
            </a:r>
            <a:r>
              <a:rPr lang="zh-TW" altLang="en-US" sz="1800" dirty="0" smtClean="0">
                <a:solidFill>
                  <a:srgbClr val="0000FF"/>
                </a:solidFill>
                <a:latin typeface="標楷體" panose="03000509000000000000" pitchFamily="65" charset="-120"/>
                <a:ea typeface="標楷體" panose="03000509000000000000" pitchFamily="65" charset="-120"/>
              </a:rPr>
              <a:t>校園</a:t>
            </a:r>
            <a:r>
              <a:rPr lang="zh-TW" altLang="en-US" sz="1800" dirty="0" smtClean="0">
                <a:solidFill>
                  <a:srgbClr val="0000FF"/>
                </a:solidFill>
                <a:latin typeface="標楷體" panose="03000509000000000000" pitchFamily="65" charset="-120"/>
                <a:ea typeface="標楷體" panose="03000509000000000000" pitchFamily="65" charset="-120"/>
              </a:rPr>
              <a:t>勞作服務規定</a:t>
            </a:r>
          </a:p>
          <a:p>
            <a:pPr marL="428625">
              <a:lnSpc>
                <a:spcPts val="2300"/>
              </a:lnSpc>
              <a:spcBef>
                <a:spcPts val="0"/>
              </a:spcBef>
              <a:spcAft>
                <a:spcPts val="300"/>
              </a:spcAft>
              <a:buFont typeface="+mj-lt"/>
              <a:buAutoNum type="arabicPeriod"/>
              <a:tabLst>
                <a:tab pos="361950" algn="l"/>
              </a:tabLst>
            </a:pPr>
            <a:r>
              <a:rPr lang="zh-TW" altLang="en-US" sz="1800" dirty="0" smtClean="0">
                <a:solidFill>
                  <a:srgbClr val="FF0000"/>
                </a:solidFill>
                <a:latin typeface="標楷體" panose="03000509000000000000" pitchFamily="65" charset="-120"/>
                <a:ea typeface="標楷體" panose="03000509000000000000" pitchFamily="65" charset="-120"/>
              </a:rPr>
              <a:t>勞作</a:t>
            </a:r>
            <a:r>
              <a:rPr lang="zh-TW" altLang="en-US" sz="1800" dirty="0">
                <a:solidFill>
                  <a:srgbClr val="FF0000"/>
                </a:solidFill>
                <a:latin typeface="標楷體" panose="03000509000000000000" pitchFamily="65" charset="-120"/>
                <a:ea typeface="標楷體" panose="03000509000000000000" pitchFamily="65" charset="-120"/>
              </a:rPr>
              <a:t>教育服務</a:t>
            </a:r>
            <a:r>
              <a:rPr lang="en-US" altLang="zh-TW" sz="1800" dirty="0" smtClean="0">
                <a:solidFill>
                  <a:srgbClr val="FF0000"/>
                </a:solidFill>
                <a:latin typeface="標楷體" panose="03000509000000000000" pitchFamily="65" charset="-120"/>
                <a:ea typeface="標楷體" panose="03000509000000000000" pitchFamily="65" charset="-120"/>
              </a:rPr>
              <a:t>18</a:t>
            </a:r>
            <a:r>
              <a:rPr lang="zh-TW" altLang="en-US" sz="1800" dirty="0" smtClean="0">
                <a:solidFill>
                  <a:srgbClr val="FF0000"/>
                </a:solidFill>
                <a:latin typeface="標楷體" panose="03000509000000000000" pitchFamily="65" charset="-120"/>
                <a:ea typeface="標楷體" panose="03000509000000000000" pitchFamily="65" charset="-120"/>
              </a:rPr>
              <a:t>小時</a:t>
            </a:r>
            <a:r>
              <a:rPr lang="zh-TW" altLang="en-US" sz="1800" dirty="0">
                <a:solidFill>
                  <a:srgbClr val="0000FF"/>
                </a:solidFill>
                <a:latin typeface="標楷體" panose="03000509000000000000" pitchFamily="65" charset="-120"/>
                <a:ea typeface="標楷體" panose="03000509000000000000" pitchFamily="65" charset="-120"/>
              </a:rPr>
              <a:t>，區分三個時段，</a:t>
            </a:r>
            <a:r>
              <a:rPr lang="zh-TW" altLang="en-US" sz="1800" dirty="0">
                <a:solidFill>
                  <a:srgbClr val="FF0000"/>
                </a:solidFill>
                <a:latin typeface="標楷體" panose="03000509000000000000" pitchFamily="65" charset="-120"/>
                <a:ea typeface="標楷體" panose="03000509000000000000" pitchFamily="65" charset="-120"/>
              </a:rPr>
              <a:t>每次打掃時間</a:t>
            </a:r>
            <a:r>
              <a:rPr lang="en-US" altLang="zh-TW" sz="1800" dirty="0">
                <a:solidFill>
                  <a:srgbClr val="FF0000"/>
                </a:solidFill>
                <a:latin typeface="標楷體" panose="03000509000000000000" pitchFamily="65" charset="-120"/>
                <a:ea typeface="標楷體" panose="03000509000000000000" pitchFamily="65" charset="-120"/>
              </a:rPr>
              <a:t>20</a:t>
            </a:r>
            <a:r>
              <a:rPr lang="zh-TW" altLang="en-US" sz="1800" dirty="0">
                <a:solidFill>
                  <a:srgbClr val="FF0000"/>
                </a:solidFill>
                <a:latin typeface="標楷體" panose="03000509000000000000" pitchFamily="65" charset="-120"/>
                <a:ea typeface="標楷體" panose="03000509000000000000" pitchFamily="65" charset="-120"/>
              </a:rPr>
              <a:t>分鐘，共計</a:t>
            </a:r>
            <a:r>
              <a:rPr lang="en-US" altLang="zh-TW" sz="1800" dirty="0">
                <a:solidFill>
                  <a:srgbClr val="FF0000"/>
                </a:solidFill>
                <a:latin typeface="標楷體" panose="03000509000000000000" pitchFamily="65" charset="-120"/>
                <a:ea typeface="標楷體" panose="03000509000000000000" pitchFamily="65" charset="-120"/>
              </a:rPr>
              <a:t>54</a:t>
            </a:r>
            <a:r>
              <a:rPr lang="zh-TW" altLang="en-US" sz="1800" dirty="0" smtClean="0">
                <a:solidFill>
                  <a:srgbClr val="FF0000"/>
                </a:solidFill>
                <a:latin typeface="標楷體" panose="03000509000000000000" pitchFamily="65" charset="-120"/>
                <a:ea typeface="標楷體" panose="03000509000000000000" pitchFamily="65" charset="-120"/>
              </a:rPr>
              <a:t>次</a:t>
            </a:r>
            <a:r>
              <a:rPr lang="en-US" altLang="zh-TW" sz="1800" dirty="0" smtClean="0">
                <a:solidFill>
                  <a:srgbClr val="0000FF"/>
                </a:solidFill>
                <a:latin typeface="標楷體" panose="03000509000000000000" pitchFamily="65" charset="-120"/>
                <a:ea typeface="標楷體" panose="03000509000000000000" pitchFamily="65" charset="-120"/>
              </a:rPr>
              <a:t>(</a:t>
            </a:r>
            <a:r>
              <a:rPr lang="zh-TW" altLang="en-US" sz="1800" dirty="0" smtClean="0">
                <a:solidFill>
                  <a:srgbClr val="0000FF"/>
                </a:solidFill>
                <a:latin typeface="標楷體" panose="03000509000000000000" pitchFamily="65" charset="-120"/>
                <a:ea typeface="標楷體" panose="03000509000000000000" pitchFamily="65" charset="-120"/>
              </a:rPr>
              <a:t>取消補掃規定，然未於一年級完成勞作教育者，須於每學期完成</a:t>
            </a:r>
            <a:r>
              <a:rPr lang="en-US" altLang="zh-TW" sz="1800" dirty="0" smtClean="0">
                <a:solidFill>
                  <a:srgbClr val="0000FF"/>
                </a:solidFill>
                <a:latin typeface="標楷體" panose="03000509000000000000" pitchFamily="65" charset="-120"/>
                <a:ea typeface="標楷體" panose="03000509000000000000" pitchFamily="65" charset="-120"/>
              </a:rPr>
              <a:t>300</a:t>
            </a:r>
            <a:r>
              <a:rPr lang="zh-TW" altLang="en-US" sz="1800" dirty="0" smtClean="0">
                <a:solidFill>
                  <a:srgbClr val="0000FF"/>
                </a:solidFill>
                <a:latin typeface="標楷體" panose="03000509000000000000" pitchFamily="65" charset="-120"/>
                <a:ea typeface="標楷體" panose="03000509000000000000" pitchFamily="65" charset="-120"/>
              </a:rPr>
              <a:t>字心得，至完成時數止。</a:t>
            </a:r>
            <a:endParaRPr lang="zh-TW" altLang="en-US" sz="1800" dirty="0">
              <a:solidFill>
                <a:srgbClr val="0000FF"/>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r>
              <a:rPr lang="zh-TW" altLang="en-US" sz="1800" dirty="0" smtClean="0">
                <a:solidFill>
                  <a:srgbClr val="0000FF"/>
                </a:solidFill>
                <a:latin typeface="標楷體" panose="03000509000000000000" pitchFamily="65" charset="-120"/>
                <a:ea typeface="標楷體" panose="03000509000000000000" pitchFamily="65" charset="-120"/>
              </a:rPr>
              <a:t>（</a:t>
            </a:r>
            <a:r>
              <a:rPr lang="en-US" altLang="zh-TW" sz="1800" dirty="0" smtClean="0">
                <a:solidFill>
                  <a:srgbClr val="0000FF"/>
                </a:solidFill>
                <a:latin typeface="標楷體" panose="03000509000000000000" pitchFamily="65" charset="-120"/>
                <a:ea typeface="標楷體" panose="03000509000000000000" pitchFamily="65" charset="-120"/>
              </a:rPr>
              <a:t>1</a:t>
            </a:r>
            <a:r>
              <a:rPr lang="zh-TW" altLang="en-US" sz="1800" dirty="0" smtClean="0">
                <a:solidFill>
                  <a:srgbClr val="0000FF"/>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以班級為單位</a:t>
            </a:r>
            <a:r>
              <a:rPr lang="zh-TW" altLang="en-US" sz="1800" dirty="0">
                <a:solidFill>
                  <a:srgbClr val="0000FF"/>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區分為 </a:t>
            </a:r>
            <a:r>
              <a:rPr lang="en-US" altLang="zh-TW" sz="1800" dirty="0">
                <a:solidFill>
                  <a:srgbClr val="FF0000"/>
                </a:solidFill>
                <a:latin typeface="標楷體" panose="03000509000000000000" pitchFamily="65" charset="-120"/>
                <a:ea typeface="標楷體" panose="03000509000000000000" pitchFamily="65" charset="-120"/>
              </a:rPr>
              <a:t>A</a:t>
            </a:r>
            <a:r>
              <a:rPr lang="zh-TW" altLang="en-US" sz="1800" dirty="0">
                <a:solidFill>
                  <a:srgbClr val="FF0000"/>
                </a:solidFill>
                <a:latin typeface="標楷體" panose="03000509000000000000" pitchFamily="65" charset="-120"/>
                <a:ea typeface="標楷體" panose="03000509000000000000" pitchFamily="65" charset="-120"/>
              </a:rPr>
              <a:t>、</a:t>
            </a:r>
            <a:r>
              <a:rPr lang="en-US" altLang="zh-TW" sz="1800" dirty="0">
                <a:solidFill>
                  <a:srgbClr val="FF0000"/>
                </a:solidFill>
                <a:latin typeface="標楷體" panose="03000509000000000000" pitchFamily="65" charset="-120"/>
                <a:ea typeface="標楷體" panose="03000509000000000000" pitchFamily="65" charset="-120"/>
              </a:rPr>
              <a:t>B </a:t>
            </a:r>
            <a:r>
              <a:rPr lang="zh-TW" altLang="en-US" sz="1800" dirty="0">
                <a:solidFill>
                  <a:srgbClr val="FF0000"/>
                </a:solidFill>
                <a:latin typeface="標楷體" panose="03000509000000000000" pitchFamily="65" charset="-120"/>
                <a:ea typeface="標楷體" panose="03000509000000000000" pitchFamily="65" charset="-120"/>
              </a:rPr>
              <a:t>兩組，每學期第 </a:t>
            </a:r>
            <a:r>
              <a:rPr lang="en-US" altLang="zh-TW" sz="1800" dirty="0">
                <a:solidFill>
                  <a:srgbClr val="FF0000"/>
                </a:solidFill>
                <a:latin typeface="標楷體" panose="03000509000000000000" pitchFamily="65" charset="-120"/>
                <a:ea typeface="標楷體" panose="03000509000000000000" pitchFamily="65" charset="-120"/>
              </a:rPr>
              <a:t>2 </a:t>
            </a:r>
            <a:r>
              <a:rPr lang="zh-TW" altLang="en-US" sz="1800" dirty="0">
                <a:solidFill>
                  <a:srgbClr val="FF0000"/>
                </a:solidFill>
                <a:latin typeface="標楷體" panose="03000509000000000000" pitchFamily="65" charset="-120"/>
                <a:ea typeface="標楷體" panose="03000509000000000000" pitchFamily="65" charset="-120"/>
              </a:rPr>
              <a:t>週起實施，上學期 </a:t>
            </a:r>
            <a:r>
              <a:rPr lang="en-US" altLang="zh-TW" sz="1800" dirty="0">
                <a:solidFill>
                  <a:srgbClr val="FF0000"/>
                </a:solidFill>
                <a:latin typeface="標楷體" panose="03000509000000000000" pitchFamily="65" charset="-120"/>
                <a:ea typeface="標楷體" panose="03000509000000000000" pitchFamily="65" charset="-120"/>
              </a:rPr>
              <a:t>A </a:t>
            </a:r>
            <a:r>
              <a:rPr lang="zh-TW" altLang="en-US" sz="1800" dirty="0">
                <a:solidFill>
                  <a:srgbClr val="FF0000"/>
                </a:solidFill>
                <a:latin typeface="標楷體" panose="03000509000000000000" pitchFamily="65" charset="-120"/>
                <a:ea typeface="標楷體" panose="03000509000000000000" pitchFamily="65" charset="-120"/>
              </a:rPr>
              <a:t>組施</a:t>
            </a:r>
            <a:r>
              <a:rPr lang="zh-TW" altLang="en-US" sz="1800" dirty="0" smtClean="0">
                <a:solidFill>
                  <a:srgbClr val="FF0000"/>
                </a:solidFill>
                <a:latin typeface="標楷體" panose="03000509000000000000" pitchFamily="65" charset="-120"/>
                <a:ea typeface="標楷體" panose="03000509000000000000" pitchFamily="65" charset="-120"/>
              </a:rPr>
              <a:t>作期間</a:t>
            </a:r>
            <a:r>
              <a:rPr lang="zh-TW" altLang="en-US" sz="1800" dirty="0">
                <a:solidFill>
                  <a:srgbClr val="FF0000"/>
                </a:solidFill>
                <a:latin typeface="標楷體" panose="03000509000000000000" pitchFamily="65" charset="-120"/>
                <a:ea typeface="標楷體" panose="03000509000000000000" pitchFamily="65" charset="-120"/>
              </a:rPr>
              <a:t>第 </a:t>
            </a:r>
            <a:r>
              <a:rPr lang="en-US" altLang="zh-TW" sz="1800" dirty="0">
                <a:solidFill>
                  <a:srgbClr val="FF0000"/>
                </a:solidFill>
                <a:latin typeface="標楷體" panose="03000509000000000000" pitchFamily="65" charset="-120"/>
                <a:ea typeface="標楷體" panose="03000509000000000000" pitchFamily="65" charset="-120"/>
              </a:rPr>
              <a:t>2 </a:t>
            </a:r>
            <a:r>
              <a:rPr lang="zh-TW" altLang="en-US" sz="1800" dirty="0">
                <a:solidFill>
                  <a:srgbClr val="FF0000"/>
                </a:solidFill>
                <a:latin typeface="標楷體" panose="03000509000000000000" pitchFamily="65" charset="-120"/>
                <a:ea typeface="標楷體" panose="03000509000000000000" pitchFamily="65" charset="-120"/>
              </a:rPr>
              <a:t>週</a:t>
            </a:r>
            <a:r>
              <a:rPr lang="zh-TW" altLang="en-US" sz="1800" dirty="0" smtClean="0">
                <a:solidFill>
                  <a:srgbClr val="FF0000"/>
                </a:solidFill>
                <a:latin typeface="標楷體" panose="03000509000000000000" pitchFamily="65" charset="-120"/>
                <a:ea typeface="標楷體" panose="03000509000000000000" pitchFamily="65" charset="-120"/>
              </a:rPr>
              <a:t>至</a:t>
            </a:r>
            <a:endParaRPr lang="en-US" altLang="zh-TW" sz="1800" dirty="0" smtClean="0">
              <a:solidFill>
                <a:srgbClr val="FF0000"/>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r>
              <a:rPr lang="zh-TW" altLang="en-US" sz="1800" dirty="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第 </a:t>
            </a:r>
            <a:r>
              <a:rPr lang="en-US" altLang="zh-TW" sz="1800" dirty="0">
                <a:solidFill>
                  <a:srgbClr val="FF0000"/>
                </a:solidFill>
                <a:latin typeface="標楷體" panose="03000509000000000000" pitchFamily="65" charset="-120"/>
                <a:ea typeface="標楷體" panose="03000509000000000000" pitchFamily="65" charset="-120"/>
              </a:rPr>
              <a:t>8 </a:t>
            </a:r>
            <a:r>
              <a:rPr lang="zh-TW" altLang="en-US" sz="1800" dirty="0">
                <a:solidFill>
                  <a:srgbClr val="FF0000"/>
                </a:solidFill>
                <a:latin typeface="標楷體" panose="03000509000000000000" pitchFamily="65" charset="-120"/>
                <a:ea typeface="標楷體" panose="03000509000000000000" pitchFamily="65" charset="-120"/>
              </a:rPr>
              <a:t>週</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期中考前</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a:t>
            </a:r>
            <a:r>
              <a:rPr lang="en-US" altLang="zh-TW" sz="1800" dirty="0">
                <a:solidFill>
                  <a:srgbClr val="FF0000"/>
                </a:solidFill>
                <a:latin typeface="標楷體" panose="03000509000000000000" pitchFamily="65" charset="-120"/>
                <a:ea typeface="標楷體" panose="03000509000000000000" pitchFamily="65" charset="-120"/>
              </a:rPr>
              <a:t>B </a:t>
            </a:r>
            <a:r>
              <a:rPr lang="zh-TW" altLang="en-US" sz="1800" dirty="0">
                <a:solidFill>
                  <a:srgbClr val="FF0000"/>
                </a:solidFill>
                <a:latin typeface="標楷體" panose="03000509000000000000" pitchFamily="65" charset="-120"/>
                <a:ea typeface="標楷體" panose="03000509000000000000" pitchFamily="65" charset="-120"/>
              </a:rPr>
              <a:t>組第 </a:t>
            </a:r>
            <a:r>
              <a:rPr lang="en-US" altLang="zh-TW" sz="1800" dirty="0">
                <a:solidFill>
                  <a:srgbClr val="FF0000"/>
                </a:solidFill>
                <a:latin typeface="標楷體" panose="03000509000000000000" pitchFamily="65" charset="-120"/>
                <a:ea typeface="標楷體" panose="03000509000000000000" pitchFamily="65" charset="-120"/>
              </a:rPr>
              <a:t>10 </a:t>
            </a:r>
            <a:r>
              <a:rPr lang="zh-TW" altLang="en-US" sz="1800" dirty="0">
                <a:solidFill>
                  <a:srgbClr val="FF0000"/>
                </a:solidFill>
                <a:latin typeface="標楷體" panose="03000509000000000000" pitchFamily="65" charset="-120"/>
                <a:ea typeface="標楷體" panose="03000509000000000000" pitchFamily="65" charset="-120"/>
              </a:rPr>
              <a:t>週至第 </a:t>
            </a:r>
            <a:r>
              <a:rPr lang="en-US" altLang="zh-TW" sz="1800" dirty="0">
                <a:solidFill>
                  <a:srgbClr val="FF0000"/>
                </a:solidFill>
                <a:latin typeface="標楷體" panose="03000509000000000000" pitchFamily="65" charset="-120"/>
                <a:ea typeface="標楷體" panose="03000509000000000000" pitchFamily="65" charset="-120"/>
              </a:rPr>
              <a:t>17 </a:t>
            </a:r>
            <a:r>
              <a:rPr lang="zh-TW" altLang="en-US" sz="1800" dirty="0">
                <a:solidFill>
                  <a:srgbClr val="FF0000"/>
                </a:solidFill>
                <a:latin typeface="標楷體" panose="03000509000000000000" pitchFamily="65" charset="-120"/>
                <a:ea typeface="標楷體" panose="03000509000000000000" pitchFamily="65" charset="-120"/>
              </a:rPr>
              <a:t>週</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期末考前</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a:t>
            </a:r>
            <a:r>
              <a:rPr lang="zh-TW" altLang="en-US" sz="1800" dirty="0" smtClean="0">
                <a:solidFill>
                  <a:srgbClr val="FF0000"/>
                </a:solidFill>
                <a:latin typeface="標楷體" panose="03000509000000000000" pitchFamily="65" charset="-120"/>
                <a:ea typeface="標楷體" panose="03000509000000000000" pitchFamily="65" charset="-120"/>
              </a:rPr>
              <a:t>下學期</a:t>
            </a:r>
            <a:r>
              <a:rPr lang="en-US" altLang="zh-TW" sz="1800" dirty="0">
                <a:solidFill>
                  <a:srgbClr val="FF0000"/>
                </a:solidFill>
                <a:latin typeface="標楷體" panose="03000509000000000000" pitchFamily="65" charset="-120"/>
                <a:ea typeface="標楷體" panose="03000509000000000000" pitchFamily="65" charset="-120"/>
              </a:rPr>
              <a:t>B </a:t>
            </a:r>
            <a:r>
              <a:rPr lang="zh-TW" altLang="en-US" sz="1800" dirty="0">
                <a:solidFill>
                  <a:srgbClr val="FF0000"/>
                </a:solidFill>
                <a:latin typeface="標楷體" panose="03000509000000000000" pitchFamily="65" charset="-120"/>
                <a:ea typeface="標楷體" panose="03000509000000000000" pitchFamily="65" charset="-120"/>
              </a:rPr>
              <a:t>組期中考週之前，</a:t>
            </a:r>
            <a:r>
              <a:rPr lang="en-US" altLang="zh-TW" sz="1800" dirty="0">
                <a:solidFill>
                  <a:srgbClr val="FF0000"/>
                </a:solidFill>
                <a:latin typeface="標楷體" panose="03000509000000000000" pitchFamily="65" charset="-120"/>
                <a:ea typeface="標楷體" panose="03000509000000000000" pitchFamily="65" charset="-120"/>
              </a:rPr>
              <a:t>A </a:t>
            </a:r>
            <a:r>
              <a:rPr lang="zh-TW" altLang="en-US" sz="1800" dirty="0" smtClean="0">
                <a:solidFill>
                  <a:srgbClr val="FF0000"/>
                </a:solidFill>
                <a:latin typeface="標楷體" panose="03000509000000000000" pitchFamily="65" charset="-120"/>
                <a:ea typeface="標楷體" panose="03000509000000000000" pitchFamily="65" charset="-120"/>
              </a:rPr>
              <a:t>組</a:t>
            </a:r>
            <a:endParaRPr lang="en-US" altLang="zh-TW" sz="1800" dirty="0" smtClean="0">
              <a:solidFill>
                <a:srgbClr val="FF0000"/>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r>
              <a:rPr lang="zh-TW" altLang="en-US" sz="1800" dirty="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期中考</a:t>
            </a:r>
            <a:r>
              <a:rPr lang="zh-TW" altLang="en-US" sz="1800" dirty="0">
                <a:solidFill>
                  <a:srgbClr val="FF0000"/>
                </a:solidFill>
                <a:latin typeface="標楷體" panose="03000509000000000000" pitchFamily="65" charset="-120"/>
                <a:ea typeface="標楷體" panose="03000509000000000000" pitchFamily="65" charset="-120"/>
              </a:rPr>
              <a:t>週之後。</a:t>
            </a:r>
          </a:p>
          <a:p>
            <a:pPr marL="85725" indent="0">
              <a:lnSpc>
                <a:spcPts val="2300"/>
              </a:lnSpc>
              <a:spcBef>
                <a:spcPts val="0"/>
              </a:spcBef>
              <a:spcAft>
                <a:spcPts val="300"/>
              </a:spcAft>
              <a:buNone/>
              <a:tabLst>
                <a:tab pos="361950" algn="l"/>
              </a:tabLst>
            </a:pPr>
            <a:r>
              <a:rPr lang="zh-TW" altLang="en-US" sz="1800" dirty="0" smtClean="0">
                <a:solidFill>
                  <a:srgbClr val="0000FF"/>
                </a:solidFill>
                <a:latin typeface="標楷體" panose="03000509000000000000" pitchFamily="65" charset="-120"/>
                <a:ea typeface="標楷體" panose="03000509000000000000" pitchFamily="65" charset="-120"/>
              </a:rPr>
              <a:t>（</a:t>
            </a:r>
            <a:r>
              <a:rPr lang="en-US" altLang="zh-TW" sz="1800" dirty="0" smtClean="0">
                <a:solidFill>
                  <a:srgbClr val="0000FF"/>
                </a:solidFill>
                <a:latin typeface="標楷體" panose="03000509000000000000" pitchFamily="65" charset="-120"/>
                <a:ea typeface="標楷體" panose="03000509000000000000" pitchFamily="65" charset="-120"/>
              </a:rPr>
              <a:t>2</a:t>
            </a:r>
            <a:r>
              <a:rPr lang="zh-TW" altLang="en-US" sz="1800" dirty="0" smtClean="0">
                <a:solidFill>
                  <a:srgbClr val="0000FF"/>
                </a:solidFill>
                <a:latin typeface="標楷體" panose="03000509000000000000" pitchFamily="65" charset="-120"/>
                <a:ea typeface="標楷體" panose="03000509000000000000" pitchFamily="65" charset="-120"/>
              </a:rPr>
              <a:t>）</a:t>
            </a:r>
            <a:r>
              <a:rPr lang="en-US" altLang="zh-TW" sz="1800" dirty="0">
                <a:solidFill>
                  <a:srgbClr val="0000FF"/>
                </a:solidFill>
                <a:latin typeface="標楷體" panose="03000509000000000000" pitchFamily="65" charset="-120"/>
                <a:ea typeface="標楷體" panose="03000509000000000000" pitchFamily="65" charset="-120"/>
              </a:rPr>
              <a:t>A</a:t>
            </a:r>
            <a:r>
              <a:rPr lang="zh-TW" altLang="en-US" sz="1800" dirty="0">
                <a:solidFill>
                  <a:srgbClr val="0000FF"/>
                </a:solidFill>
                <a:latin typeface="標楷體" panose="03000509000000000000" pitchFamily="65" charset="-120"/>
                <a:ea typeface="標楷體" panose="03000509000000000000" pitchFamily="65" charset="-120"/>
              </a:rPr>
              <a:t>、</a:t>
            </a:r>
            <a:r>
              <a:rPr lang="en-US" altLang="zh-TW" sz="1800" dirty="0">
                <a:solidFill>
                  <a:srgbClr val="0000FF"/>
                </a:solidFill>
                <a:latin typeface="標楷體" panose="03000509000000000000" pitchFamily="65" charset="-120"/>
                <a:ea typeface="標楷體" panose="03000509000000000000" pitchFamily="65" charset="-120"/>
              </a:rPr>
              <a:t>B </a:t>
            </a:r>
            <a:r>
              <a:rPr lang="zh-TW" altLang="en-US" sz="1800" dirty="0">
                <a:solidFill>
                  <a:srgbClr val="0000FF"/>
                </a:solidFill>
                <a:latin typeface="標楷體" panose="03000509000000000000" pitchFamily="65" charset="-120"/>
                <a:ea typeface="標楷體" panose="03000509000000000000" pitchFamily="65" charset="-120"/>
              </a:rPr>
              <a:t>組依勞作時段與掃地區域分為</a:t>
            </a:r>
            <a:r>
              <a:rPr lang="zh-TW" altLang="en-US" sz="1800" dirty="0">
                <a:solidFill>
                  <a:srgbClr val="FF0000"/>
                </a:solidFill>
                <a:latin typeface="標楷體" panose="03000509000000000000" pitchFamily="65" charset="-120"/>
                <a:ea typeface="標楷體" panose="03000509000000000000" pitchFamily="65" charset="-120"/>
              </a:rPr>
              <a:t>晨間組 </a:t>
            </a:r>
            <a:r>
              <a:rPr lang="en-US" altLang="zh-TW" sz="1800" dirty="0">
                <a:solidFill>
                  <a:srgbClr val="FF0000"/>
                </a:solidFill>
                <a:latin typeface="標楷體" panose="03000509000000000000" pitchFamily="65" charset="-120"/>
                <a:ea typeface="標楷體" panose="03000509000000000000" pitchFamily="65" charset="-120"/>
              </a:rPr>
              <a:t>0740-0800(</a:t>
            </a:r>
            <a:r>
              <a:rPr lang="zh-TW" altLang="en-US" sz="1800" dirty="0">
                <a:solidFill>
                  <a:srgbClr val="FF0000"/>
                </a:solidFill>
                <a:latin typeface="標楷體" panose="03000509000000000000" pitchFamily="65" charset="-120"/>
                <a:ea typeface="標楷體" panose="03000509000000000000" pitchFamily="65" charset="-120"/>
              </a:rPr>
              <a:t>教室</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、中午組</a:t>
            </a:r>
            <a:r>
              <a:rPr lang="en-US" altLang="zh-TW" sz="1800" dirty="0" smtClean="0">
                <a:solidFill>
                  <a:srgbClr val="FF0000"/>
                </a:solidFill>
                <a:latin typeface="標楷體" panose="03000509000000000000" pitchFamily="65" charset="-120"/>
                <a:ea typeface="標楷體" panose="03000509000000000000" pitchFamily="65" charset="-120"/>
              </a:rPr>
              <a:t>1205-1225</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FF0000"/>
                </a:solidFill>
                <a:latin typeface="標楷體" panose="03000509000000000000" pitchFamily="65" charset="-120"/>
                <a:ea typeface="標楷體" panose="03000509000000000000" pitchFamily="65" charset="-120"/>
              </a:rPr>
              <a:t>公共區域</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smtClean="0">
                <a:solidFill>
                  <a:srgbClr val="FF0000"/>
                </a:solidFill>
                <a:latin typeface="標楷體" panose="03000509000000000000" pitchFamily="65" charset="-120"/>
                <a:ea typeface="標楷體" panose="03000509000000000000" pitchFamily="65" charset="-120"/>
              </a:rPr>
              <a:t>及  </a:t>
            </a:r>
            <a:endParaRPr lang="en-US" altLang="zh-TW" sz="1800" dirty="0" smtClean="0">
              <a:solidFill>
                <a:srgbClr val="FF0000"/>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r>
              <a:rPr lang="zh-TW" altLang="en-US" sz="1800" dirty="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    </a:t>
            </a:r>
            <a:r>
              <a:rPr lang="zh-TW" altLang="en-US" sz="1800" dirty="0" smtClean="0">
                <a:solidFill>
                  <a:srgbClr val="FF0000"/>
                </a:solidFill>
                <a:latin typeface="標楷體" panose="03000509000000000000" pitchFamily="65" charset="-120"/>
                <a:ea typeface="標楷體" panose="03000509000000000000" pitchFamily="65" charset="-120"/>
              </a:rPr>
              <a:t>下午</a:t>
            </a:r>
            <a:r>
              <a:rPr lang="zh-TW" altLang="en-US" sz="1800" dirty="0">
                <a:solidFill>
                  <a:srgbClr val="FF0000"/>
                </a:solidFill>
                <a:latin typeface="標楷體" panose="03000509000000000000" pitchFamily="65" charset="-120"/>
                <a:ea typeface="標楷體" panose="03000509000000000000" pitchFamily="65" charset="-120"/>
              </a:rPr>
              <a:t>組 </a:t>
            </a:r>
            <a:r>
              <a:rPr lang="en-US" altLang="zh-TW" sz="1800" dirty="0">
                <a:solidFill>
                  <a:srgbClr val="FF0000"/>
                </a:solidFill>
                <a:latin typeface="標楷體" panose="03000509000000000000" pitchFamily="65" charset="-120"/>
                <a:ea typeface="標楷體" panose="03000509000000000000" pitchFamily="65" charset="-120"/>
              </a:rPr>
              <a:t>1630-1650(</a:t>
            </a:r>
            <a:r>
              <a:rPr lang="zh-TW" altLang="en-US" sz="1800" dirty="0">
                <a:solidFill>
                  <a:srgbClr val="FF0000"/>
                </a:solidFill>
                <a:latin typeface="標楷體" panose="03000509000000000000" pitchFamily="65" charset="-120"/>
                <a:ea typeface="標楷體" panose="03000509000000000000" pitchFamily="65" charset="-120"/>
              </a:rPr>
              <a:t>教室</a:t>
            </a:r>
            <a:r>
              <a:rPr lang="en-US" altLang="zh-TW" sz="1800" dirty="0">
                <a:solidFill>
                  <a:srgbClr val="FF0000"/>
                </a:solidFill>
                <a:latin typeface="標楷體" panose="03000509000000000000" pitchFamily="65" charset="-120"/>
                <a:ea typeface="標楷體" panose="03000509000000000000" pitchFamily="65" charset="-120"/>
              </a:rPr>
              <a:t>)</a:t>
            </a:r>
            <a:r>
              <a:rPr lang="zh-TW" altLang="en-US" sz="1800" dirty="0">
                <a:solidFill>
                  <a:srgbClr val="0000FF"/>
                </a:solidFill>
                <a:latin typeface="標楷體" panose="03000509000000000000" pitchFamily="65" charset="-120"/>
                <a:ea typeface="標楷體" panose="03000509000000000000" pitchFamily="65" charset="-120"/>
              </a:rPr>
              <a:t>等，（晨間時段加乘績分</a:t>
            </a:r>
            <a:r>
              <a:rPr lang="en-US" altLang="zh-TW" sz="1800" dirty="0">
                <a:solidFill>
                  <a:srgbClr val="0000FF"/>
                </a:solidFill>
                <a:latin typeface="標楷體" panose="03000509000000000000" pitchFamily="65" charset="-120"/>
                <a:ea typeface="標楷體" panose="03000509000000000000" pitchFamily="65" charset="-120"/>
              </a:rPr>
              <a:t>1.2</a:t>
            </a:r>
            <a:r>
              <a:rPr lang="zh-TW" altLang="en-US" sz="1800" dirty="0">
                <a:solidFill>
                  <a:srgbClr val="0000FF"/>
                </a:solidFill>
                <a:latin typeface="標楷體" panose="03000509000000000000" pitchFamily="65" charset="-120"/>
                <a:ea typeface="標楷體" panose="03000509000000000000" pitchFamily="65" charset="-120"/>
              </a:rPr>
              <a:t>，</a:t>
            </a:r>
            <a:r>
              <a:rPr lang="zh-TW" altLang="en-US" sz="1800" dirty="0" smtClean="0">
                <a:solidFill>
                  <a:srgbClr val="0000FF"/>
                </a:solidFill>
                <a:latin typeface="標楷體" panose="03000509000000000000" pitchFamily="65" charset="-120"/>
                <a:ea typeface="標楷體" panose="03000509000000000000" pitchFamily="65" charset="-120"/>
              </a:rPr>
              <a:t>打掃次數</a:t>
            </a:r>
            <a:r>
              <a:rPr lang="zh-TW" altLang="en-US" sz="1800" dirty="0">
                <a:solidFill>
                  <a:srgbClr val="0000FF"/>
                </a:solidFill>
                <a:latin typeface="標楷體" panose="03000509000000000000" pitchFamily="65" charset="-120"/>
                <a:ea typeface="標楷體" panose="03000509000000000000" pitchFamily="65" charset="-120"/>
              </a:rPr>
              <a:t>為</a:t>
            </a:r>
            <a:r>
              <a:rPr lang="en-US" altLang="zh-TW" sz="1800" dirty="0">
                <a:solidFill>
                  <a:srgbClr val="0000FF"/>
                </a:solidFill>
                <a:latin typeface="標楷體" panose="03000509000000000000" pitchFamily="65" charset="-120"/>
                <a:ea typeface="標楷體" panose="03000509000000000000" pitchFamily="65" charset="-120"/>
              </a:rPr>
              <a:t>45</a:t>
            </a:r>
            <a:r>
              <a:rPr lang="zh-TW" altLang="en-US" sz="1800" dirty="0">
                <a:solidFill>
                  <a:srgbClr val="0000FF"/>
                </a:solidFill>
                <a:latin typeface="標楷體" panose="03000509000000000000" pitchFamily="65" charset="-120"/>
                <a:ea typeface="標楷體" panose="03000509000000000000" pitchFamily="65" charset="-120"/>
              </a:rPr>
              <a:t>次</a:t>
            </a:r>
            <a:r>
              <a:rPr lang="zh-TW" altLang="en-US" sz="1800" dirty="0" smtClean="0">
                <a:solidFill>
                  <a:srgbClr val="0000FF"/>
                </a:solidFill>
                <a:latin typeface="標楷體" panose="03000509000000000000" pitchFamily="65" charset="-120"/>
                <a:ea typeface="標楷體" panose="03000509000000000000" pitchFamily="65" charset="-120"/>
              </a:rPr>
              <a:t>）</a:t>
            </a:r>
            <a:endParaRPr lang="en-US" altLang="zh-TW" sz="1800" dirty="0" smtClean="0">
              <a:solidFill>
                <a:srgbClr val="0000FF"/>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r>
              <a:rPr lang="zh-TW" altLang="en-US" sz="1800" dirty="0" smtClean="0">
                <a:solidFill>
                  <a:srgbClr val="0000FF"/>
                </a:solidFill>
                <a:latin typeface="標楷體" panose="03000509000000000000" pitchFamily="65" charset="-120"/>
                <a:ea typeface="標楷體" panose="03000509000000000000" pitchFamily="65" charset="-120"/>
              </a:rPr>
              <a:t>二</a:t>
            </a:r>
            <a:r>
              <a:rPr lang="en-US" altLang="zh-TW" sz="1800" dirty="0" smtClean="0">
                <a:solidFill>
                  <a:srgbClr val="0000FF"/>
                </a:solidFill>
                <a:latin typeface="標楷體" panose="03000509000000000000" pitchFamily="65" charset="-120"/>
                <a:ea typeface="標楷體" panose="03000509000000000000" pitchFamily="65" charset="-120"/>
              </a:rPr>
              <a:t>.110.1</a:t>
            </a:r>
            <a:r>
              <a:rPr lang="zh-TW" altLang="en-US" sz="1800" dirty="0">
                <a:solidFill>
                  <a:srgbClr val="0000FF"/>
                </a:solidFill>
                <a:latin typeface="標楷體" panose="03000509000000000000" pitchFamily="65" charset="-120"/>
                <a:ea typeface="標楷體" panose="03000509000000000000" pitchFamily="65" charset="-120"/>
              </a:rPr>
              <a:t>學期</a:t>
            </a:r>
            <a:r>
              <a:rPr lang="en-US" altLang="zh-TW" sz="1800" dirty="0">
                <a:solidFill>
                  <a:srgbClr val="0000FF"/>
                </a:solidFill>
                <a:latin typeface="標楷體" panose="03000509000000000000" pitchFamily="65" charset="-120"/>
                <a:ea typeface="標楷體" panose="03000509000000000000" pitchFamily="65" charset="-120"/>
              </a:rPr>
              <a:t>-</a:t>
            </a:r>
            <a:r>
              <a:rPr lang="zh-TW" altLang="en-US" sz="1800" dirty="0">
                <a:solidFill>
                  <a:srgbClr val="0000FF"/>
                </a:solidFill>
                <a:latin typeface="標楷體" panose="03000509000000000000" pitchFamily="65" charset="-120"/>
                <a:ea typeface="標楷體" panose="03000509000000000000" pitchFamily="65" charset="-120"/>
              </a:rPr>
              <a:t>勞作教育宣導事項</a:t>
            </a:r>
            <a:r>
              <a:rPr lang="zh-TW" altLang="en-US" sz="1800" dirty="0" smtClean="0">
                <a:solidFill>
                  <a:srgbClr val="0000FF"/>
                </a:solidFill>
                <a:latin typeface="標楷體" panose="03000509000000000000" pitchFamily="65" charset="-120"/>
                <a:ea typeface="標楷體" panose="03000509000000000000" pitchFamily="65" charset="-120"/>
              </a:rPr>
              <a:t>：</a:t>
            </a:r>
            <a:endParaRPr lang="en-US" altLang="zh-TW" sz="1800" dirty="0">
              <a:solidFill>
                <a:srgbClr val="0000FF"/>
              </a:solidFill>
              <a:latin typeface="標楷體" panose="03000509000000000000" pitchFamily="65" charset="-120"/>
              <a:ea typeface="標楷體" panose="03000509000000000000" pitchFamily="65" charset="-120"/>
            </a:endParaRPr>
          </a:p>
          <a:p>
            <a:pPr marL="428625">
              <a:lnSpc>
                <a:spcPts val="2300"/>
              </a:lnSpc>
              <a:spcBef>
                <a:spcPts val="0"/>
              </a:spcBef>
              <a:spcAft>
                <a:spcPts val="0"/>
              </a:spcAft>
              <a:buFont typeface="+mj-lt"/>
              <a:buAutoNum type="arabicPeriod"/>
              <a:tabLst>
                <a:tab pos="361950" algn="l"/>
              </a:tabLst>
            </a:pPr>
            <a:r>
              <a:rPr lang="zh-TW" altLang="en-US" sz="1800" dirty="0">
                <a:solidFill>
                  <a:srgbClr val="0000FF"/>
                </a:solidFill>
                <a:latin typeface="標楷體" panose="03000509000000000000" pitchFamily="65" charset="-120"/>
                <a:ea typeface="標楷體" panose="03000509000000000000" pitchFamily="65" charset="-120"/>
              </a:rPr>
              <a:t>推動教室使用公約維護教室清潔：於普通教室內及講台上張貼教室使用公約，提醒授課老師暨同學，實施一分鐘環保工作。</a:t>
            </a:r>
            <a:endParaRPr lang="en-US" altLang="zh-TW" sz="1800" dirty="0">
              <a:solidFill>
                <a:srgbClr val="0000FF"/>
              </a:solidFill>
              <a:latin typeface="標楷體" panose="03000509000000000000" pitchFamily="65" charset="-120"/>
              <a:ea typeface="標楷體" panose="03000509000000000000" pitchFamily="65" charset="-120"/>
            </a:endParaRPr>
          </a:p>
          <a:p>
            <a:pPr marL="428625">
              <a:lnSpc>
                <a:spcPts val="2300"/>
              </a:lnSpc>
              <a:spcBef>
                <a:spcPts val="0"/>
              </a:spcBef>
              <a:spcAft>
                <a:spcPts val="300"/>
              </a:spcAft>
              <a:buFont typeface="+mj-lt"/>
              <a:buAutoNum type="arabicPeriod"/>
              <a:tabLst>
                <a:tab pos="361950" algn="l"/>
              </a:tabLst>
            </a:pPr>
            <a:r>
              <a:rPr lang="zh-TW" altLang="en-US" sz="1800" dirty="0" smtClean="0">
                <a:solidFill>
                  <a:srgbClr val="0000FF"/>
                </a:solidFill>
                <a:latin typeface="標楷體" panose="03000509000000000000" pitchFamily="65" charset="-120"/>
                <a:ea typeface="標楷體" panose="03000509000000000000" pitchFamily="65" charset="-120"/>
              </a:rPr>
              <a:t>班級</a:t>
            </a:r>
            <a:r>
              <a:rPr lang="zh-TW" altLang="en-US" sz="1800" dirty="0">
                <a:solidFill>
                  <a:srgbClr val="0000FF"/>
                </a:solidFill>
                <a:latin typeface="標楷體" panose="03000509000000000000" pitchFamily="65" charset="-120"/>
                <a:ea typeface="標楷體" panose="03000509000000000000" pitchFamily="65" charset="-120"/>
              </a:rPr>
              <a:t>未完成勞作教育名單己放置班級櫃中，請領回並由同學簽名確認後繳回生住組存參，</a:t>
            </a:r>
            <a:r>
              <a:rPr lang="en-US" altLang="zh-TW" sz="1800" dirty="0">
                <a:solidFill>
                  <a:srgbClr val="0000FF"/>
                </a:solidFill>
                <a:latin typeface="標楷體" panose="03000509000000000000" pitchFamily="65" charset="-120"/>
                <a:ea typeface="標楷體" panose="03000509000000000000" pitchFamily="65" charset="-120"/>
              </a:rPr>
              <a:t>(</a:t>
            </a:r>
            <a:r>
              <a:rPr lang="zh-TW" altLang="en-US" sz="1800" dirty="0">
                <a:solidFill>
                  <a:srgbClr val="0000FF"/>
                </a:solidFill>
                <a:latin typeface="標楷體" panose="03000509000000000000" pitchFamily="65" charset="-120"/>
                <a:ea typeface="標楷體" panose="03000509000000000000" pitchFamily="65" charset="-120"/>
              </a:rPr>
              <a:t>另對次數有疑問可至生住組查詢</a:t>
            </a:r>
            <a:r>
              <a:rPr lang="en-US" altLang="zh-TW" sz="1800" dirty="0">
                <a:solidFill>
                  <a:srgbClr val="0000FF"/>
                </a:solidFill>
                <a:latin typeface="標楷體" panose="03000509000000000000" pitchFamily="65" charset="-120"/>
                <a:ea typeface="標楷體" panose="03000509000000000000" pitchFamily="65" charset="-120"/>
              </a:rPr>
              <a:t>)</a:t>
            </a:r>
            <a:r>
              <a:rPr lang="zh-TW" altLang="en-US" sz="1800" dirty="0">
                <a:solidFill>
                  <a:srgbClr val="0000FF"/>
                </a:solidFill>
                <a:latin typeface="標楷體" panose="03000509000000000000" pitchFamily="65" charset="-120"/>
                <a:ea typeface="標楷體" panose="03000509000000000000" pitchFamily="65" charset="-120"/>
              </a:rPr>
              <a:t>。</a:t>
            </a:r>
            <a:endParaRPr lang="en-US" altLang="zh-TW" sz="1800" dirty="0">
              <a:solidFill>
                <a:srgbClr val="0000FF"/>
              </a:solidFill>
              <a:latin typeface="標楷體" panose="03000509000000000000" pitchFamily="65" charset="-120"/>
              <a:ea typeface="標楷體" panose="03000509000000000000" pitchFamily="65" charset="-120"/>
            </a:endParaRPr>
          </a:p>
          <a:p>
            <a:pPr marL="85725" indent="0">
              <a:lnSpc>
                <a:spcPts val="2300"/>
              </a:lnSpc>
              <a:spcBef>
                <a:spcPts val="0"/>
              </a:spcBef>
              <a:spcAft>
                <a:spcPts val="300"/>
              </a:spcAft>
              <a:buNone/>
              <a:tabLst>
                <a:tab pos="361950" algn="l"/>
              </a:tabLst>
            </a:pPr>
            <a:endParaRPr lang="zh-TW" altLang="en-US" sz="1800" dirty="0">
              <a:solidFill>
                <a:srgbClr val="0000FF"/>
              </a:solidFill>
              <a:latin typeface="標楷體" panose="03000509000000000000" pitchFamily="65" charset="-120"/>
              <a:ea typeface="標楷體" panose="03000509000000000000" pitchFamily="65" charset="-120"/>
            </a:endParaRPr>
          </a:p>
        </p:txBody>
      </p:sp>
      <p:sp>
        <p:nvSpPr>
          <p:cNvPr id="2" name="文字方塊 1"/>
          <p:cNvSpPr txBox="1"/>
          <p:nvPr/>
        </p:nvSpPr>
        <p:spPr>
          <a:xfrm>
            <a:off x="1380117" y="187037"/>
            <a:ext cx="3528392" cy="646331"/>
          </a:xfrm>
          <a:prstGeom prst="rect">
            <a:avLst/>
          </a:prstGeom>
          <a:noFill/>
        </p:spPr>
        <p:txBody>
          <a:bodyPr wrap="square" rtlCol="0">
            <a:spAutoFit/>
          </a:bodyPr>
          <a:lstStyle/>
          <a:p>
            <a:pPr marL="285750" indent="-285750" fontAlgn="base">
              <a:spcBef>
                <a:spcPct val="0"/>
              </a:spcBef>
              <a:spcAft>
                <a:spcPct val="0"/>
              </a:spcAft>
              <a:buFont typeface="Wingdings" panose="05000000000000000000" pitchFamily="2" charset="2"/>
              <a:buChar char="Ø"/>
            </a:pPr>
            <a:r>
              <a:rPr lang="zh-TW" altLang="en-US" sz="3600" b="1" dirty="0" smtClean="0">
                <a:solidFill>
                  <a:srgbClr val="C00000"/>
                </a:solidFill>
                <a:latin typeface="微軟正黑體" pitchFamily="34" charset="-120"/>
                <a:ea typeface="微軟正黑體" pitchFamily="34" charset="-120"/>
              </a:rPr>
              <a:t>勞作教育</a:t>
            </a:r>
            <a:endParaRPr lang="en-US" altLang="zh-TW" sz="3600" b="1" dirty="0">
              <a:solidFill>
                <a:srgbClr val="C0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2414861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內容版面配置區 2"/>
          <p:cNvSpPr>
            <a:spLocks noGrp="1"/>
          </p:cNvSpPr>
          <p:nvPr>
            <p:ph idx="1"/>
          </p:nvPr>
        </p:nvSpPr>
        <p:spPr>
          <a:xfrm>
            <a:off x="1268274" y="769949"/>
            <a:ext cx="8675825" cy="5100914"/>
          </a:xfrm>
        </p:spPr>
        <p:txBody>
          <a:bodyPr rtlCol="0">
            <a:normAutofit/>
          </a:bodyPr>
          <a:lstStyle/>
          <a:p>
            <a:pPr>
              <a:lnSpc>
                <a:spcPts val="2300"/>
              </a:lnSpc>
              <a:spcBef>
                <a:spcPts val="0"/>
              </a:spcBef>
              <a:spcAft>
                <a:spcPts val="0"/>
              </a:spcAft>
              <a:buFont typeface="+mj-ea"/>
              <a:buAutoNum type="ea1ChtPeriod"/>
            </a:pPr>
            <a:r>
              <a:rPr lang="zh-TW" altLang="en-US" sz="1800" b="1" dirty="0">
                <a:solidFill>
                  <a:srgbClr val="FF0000"/>
                </a:solidFill>
                <a:latin typeface="標楷體" panose="03000509000000000000" pitchFamily="65" charset="-120"/>
                <a:ea typeface="標楷體" panose="03000509000000000000" pitchFamily="65" charset="-120"/>
              </a:rPr>
              <a:t>導師查詢班上同學出缺情形：</a:t>
            </a:r>
            <a:r>
              <a:rPr lang="zh-TW" altLang="en-US" sz="1800" b="1" dirty="0">
                <a:solidFill>
                  <a:srgbClr val="0000FF"/>
                </a:solidFill>
                <a:latin typeface="標楷體" panose="03000509000000000000" pitchFamily="65" charset="-120"/>
                <a:ea typeface="標楷體" panose="03000509000000000000" pitchFamily="65" charset="-120"/>
              </a:rPr>
              <a:t>請導師留意班級學生缺曠情形適時予以輔導。</a:t>
            </a:r>
            <a:endParaRPr lang="en-US" altLang="zh-TW" sz="1800" b="1" dirty="0">
              <a:solidFill>
                <a:srgbClr val="0000FF"/>
              </a:solidFill>
              <a:latin typeface="標楷體" panose="03000509000000000000" pitchFamily="65" charset="-120"/>
              <a:ea typeface="標楷體" panose="03000509000000000000" pitchFamily="65" charset="-120"/>
            </a:endParaRPr>
          </a:p>
          <a:p>
            <a:pPr marL="541338" indent="-187325">
              <a:lnSpc>
                <a:spcPts val="2300"/>
              </a:lnSpc>
              <a:spcBef>
                <a:spcPts val="0"/>
              </a:spcBef>
              <a:spcAft>
                <a:spcPts val="300"/>
              </a:spcAft>
              <a:buNone/>
            </a:pPr>
            <a:r>
              <a:rPr lang="zh-TW" altLang="en-US" sz="1800" b="1" dirty="0">
                <a:solidFill>
                  <a:srgbClr val="0000FF"/>
                </a:solidFill>
                <a:latin typeface="標楷體" panose="03000509000000000000" pitchFamily="65" charset="-120"/>
                <a:ea typeface="標楷體" panose="03000509000000000000" pitchFamily="65" charset="-120"/>
              </a:rPr>
              <a:t>「校務系統」→「</a:t>
            </a:r>
            <a:r>
              <a:rPr lang="en-US" altLang="zh-TW" sz="1800" b="1" dirty="0">
                <a:solidFill>
                  <a:srgbClr val="0000FF"/>
                </a:solidFill>
                <a:latin typeface="標楷體" panose="03000509000000000000" pitchFamily="65" charset="-120"/>
                <a:ea typeface="標楷體" panose="03000509000000000000" pitchFamily="65" charset="-120"/>
              </a:rPr>
              <a:t>B01</a:t>
            </a:r>
            <a:r>
              <a:rPr lang="zh-TW" altLang="en-US" sz="1800" b="1" dirty="0">
                <a:solidFill>
                  <a:srgbClr val="0000FF"/>
                </a:solidFill>
                <a:latin typeface="標楷體" panose="03000509000000000000" pitchFamily="65" charset="-120"/>
                <a:ea typeface="標楷體" panose="03000509000000000000" pitchFamily="65" charset="-120"/>
              </a:rPr>
              <a:t>操行管理系統」→「報表」→「報表」→「學生缺曠課統計表</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導師用</a:t>
            </a:r>
            <a:r>
              <a:rPr lang="en-US" altLang="zh-TW" sz="1800" b="1" dirty="0">
                <a:solidFill>
                  <a:srgbClr val="0000FF"/>
                </a:solidFill>
                <a:latin typeface="標楷體" panose="03000509000000000000" pitchFamily="65" charset="-120"/>
                <a:ea typeface="標楷體" panose="03000509000000000000" pitchFamily="65" charset="-120"/>
              </a:rPr>
              <a:t>) </a:t>
            </a:r>
            <a:r>
              <a:rPr lang="zh-TW" altLang="en-US" sz="1800" b="1" dirty="0">
                <a:solidFill>
                  <a:srgbClr val="0000FF"/>
                </a:solidFill>
                <a:latin typeface="標楷體" panose="03000509000000000000" pitchFamily="65" charset="-120"/>
                <a:ea typeface="標楷體" panose="03000509000000000000" pitchFamily="65" charset="-120"/>
              </a:rPr>
              <a:t>。</a:t>
            </a:r>
          </a:p>
          <a:p>
            <a:pPr>
              <a:lnSpc>
                <a:spcPts val="2300"/>
              </a:lnSpc>
              <a:spcBef>
                <a:spcPts val="0"/>
              </a:spcBef>
              <a:spcAft>
                <a:spcPts val="0"/>
              </a:spcAft>
              <a:buFont typeface="+mj-ea"/>
              <a:buAutoNum type="ea1ChtPeriod" startAt="2"/>
            </a:pPr>
            <a:r>
              <a:rPr lang="zh-TW" altLang="en-US" sz="1800" b="1" dirty="0">
                <a:solidFill>
                  <a:srgbClr val="FF0000"/>
                </a:solidFill>
                <a:latin typeface="標楷體" panose="03000509000000000000" pitchFamily="65" charset="-120"/>
                <a:ea typeface="標楷體" panose="03000509000000000000" pitchFamily="65" charset="-120"/>
              </a:rPr>
              <a:t>學生請假系統登錄路徑：</a:t>
            </a:r>
            <a:endParaRPr lang="en-US" altLang="zh-TW" sz="1800" b="1" dirty="0">
              <a:solidFill>
                <a:srgbClr val="FF0000"/>
              </a:solidFill>
              <a:latin typeface="標楷體" panose="03000509000000000000" pitchFamily="65" charset="-120"/>
              <a:ea typeface="標楷體" panose="03000509000000000000" pitchFamily="65" charset="-120"/>
            </a:endParaRPr>
          </a:p>
          <a:p>
            <a:pPr marL="354013" indent="0">
              <a:lnSpc>
                <a:spcPts val="2300"/>
              </a:lnSpc>
              <a:spcBef>
                <a:spcPts val="0"/>
              </a:spcBef>
              <a:spcAft>
                <a:spcPts val="0"/>
              </a:spcAft>
              <a:buNone/>
            </a:pPr>
            <a:r>
              <a:rPr lang="zh-TW" altLang="en-US" sz="1800" b="1" dirty="0">
                <a:solidFill>
                  <a:srgbClr val="0000FF"/>
                </a:solidFill>
                <a:latin typeface="標楷體" panose="03000509000000000000" pitchFamily="65" charset="-120"/>
                <a:ea typeface="標楷體" panose="03000509000000000000" pitchFamily="65" charset="-120"/>
              </a:rPr>
              <a:t>「學校首頁」→「在校學生」→「學生帳號、密碼」→「學生資訊系統</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新</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」→「學務」→「</a:t>
            </a:r>
            <a:r>
              <a:rPr lang="zh-TW" altLang="en-US" sz="1800" b="1" dirty="0">
                <a:solidFill>
                  <a:srgbClr val="0000FF"/>
                </a:solidFill>
                <a:latin typeface="標楷體" panose="03000509000000000000" pitchFamily="65" charset="-120"/>
                <a:ea typeface="標楷體" panose="03000509000000000000" pitchFamily="65" charset="-120"/>
              </a:rPr>
              <a:t>學生請假申請」</a:t>
            </a:r>
            <a:r>
              <a:rPr lang="zh-TW" altLang="en-US" sz="1800" b="1" dirty="0" smtClean="0">
                <a:solidFill>
                  <a:srgbClr val="0000FF"/>
                </a:solidFill>
                <a:latin typeface="標楷體" panose="03000509000000000000" pitchFamily="65" charset="-120"/>
                <a:ea typeface="標楷體" panose="03000509000000000000" pitchFamily="65" charset="-120"/>
              </a:rPr>
              <a:t>。</a:t>
            </a:r>
            <a:endParaRPr lang="en-US" altLang="zh-TW" sz="1800" b="1" dirty="0">
              <a:solidFill>
                <a:srgbClr val="0000FF"/>
              </a:solidFill>
              <a:latin typeface="標楷體" panose="03000509000000000000" pitchFamily="65" charset="-120"/>
              <a:ea typeface="標楷體" panose="03000509000000000000" pitchFamily="65" charset="-120"/>
            </a:endParaRPr>
          </a:p>
          <a:p>
            <a:pPr>
              <a:lnSpc>
                <a:spcPts val="2300"/>
              </a:lnSpc>
              <a:spcBef>
                <a:spcPts val="0"/>
              </a:spcBef>
              <a:spcAft>
                <a:spcPts val="0"/>
              </a:spcAft>
              <a:buFont typeface="+mj-ea"/>
              <a:buAutoNum type="ea1ChtPeriod" startAt="3"/>
            </a:pPr>
            <a:r>
              <a:rPr lang="zh-TW" altLang="en-US" sz="1800" b="1" dirty="0" smtClean="0">
                <a:solidFill>
                  <a:srgbClr val="FF0000"/>
                </a:solidFill>
                <a:latin typeface="標楷體" panose="03000509000000000000" pitchFamily="65" charset="-120"/>
                <a:ea typeface="標楷體" panose="03000509000000000000" pitchFamily="65" charset="-120"/>
              </a:rPr>
              <a:t>學生公假：</a:t>
            </a:r>
            <a:endParaRPr lang="en-US" altLang="zh-TW" sz="1800" b="1" dirty="0" smtClean="0">
              <a:solidFill>
                <a:srgbClr val="FF0000"/>
              </a:solidFill>
              <a:latin typeface="標楷體" panose="03000509000000000000" pitchFamily="65" charset="-120"/>
              <a:ea typeface="標楷體" panose="03000509000000000000" pitchFamily="65" charset="-120"/>
            </a:endParaRPr>
          </a:p>
          <a:p>
            <a:pPr marL="0" indent="0">
              <a:lnSpc>
                <a:spcPts val="2300"/>
              </a:lnSpc>
              <a:spcBef>
                <a:spcPts val="0"/>
              </a:spcBef>
              <a:spcAft>
                <a:spcPts val="0"/>
              </a:spcAft>
              <a:buNone/>
            </a:pPr>
            <a:r>
              <a:rPr lang="en-US" altLang="zh-TW" sz="1800" b="1" dirty="0">
                <a:solidFill>
                  <a:srgbClr val="FF0000"/>
                </a:solidFill>
                <a:latin typeface="標楷體" panose="03000509000000000000" pitchFamily="65" charset="-120"/>
                <a:ea typeface="標楷體" panose="03000509000000000000" pitchFamily="65" charset="-120"/>
              </a:rPr>
              <a:t> </a:t>
            </a:r>
            <a:r>
              <a:rPr lang="en-US" altLang="zh-TW" sz="1800" b="1" dirty="0" smtClean="0">
                <a:solidFill>
                  <a:srgbClr val="FF0000"/>
                </a:solidFill>
                <a:latin typeface="標楷體" panose="03000509000000000000" pitchFamily="65" charset="-120"/>
                <a:ea typeface="標楷體" panose="03000509000000000000" pitchFamily="65" charset="-120"/>
              </a:rPr>
              <a:t>  </a:t>
            </a:r>
            <a:r>
              <a:rPr lang="zh-TW" altLang="en-US" sz="1800" b="1" dirty="0" smtClean="0">
                <a:solidFill>
                  <a:srgbClr val="0000FF"/>
                </a:solidFill>
                <a:latin typeface="標楷體" panose="03000509000000000000" pitchFamily="65" charset="-120"/>
                <a:ea typeface="標楷體" panose="03000509000000000000" pitchFamily="65" charset="-120"/>
              </a:rPr>
              <a:t>公假改為線上填報方式，須檢</a:t>
            </a:r>
            <a:r>
              <a:rPr lang="zh-TW" altLang="en-US" sz="1800" b="1" dirty="0">
                <a:solidFill>
                  <a:srgbClr val="0000FF"/>
                </a:solidFill>
                <a:latin typeface="標楷體" panose="03000509000000000000" pitchFamily="65" charset="-120"/>
                <a:ea typeface="標楷體" panose="03000509000000000000" pitchFamily="65" charset="-120"/>
              </a:rPr>
              <a:t>附</a:t>
            </a:r>
            <a:r>
              <a:rPr lang="zh-TW" altLang="en-US" sz="1800" b="1" dirty="0" smtClean="0">
                <a:solidFill>
                  <a:srgbClr val="0000FF"/>
                </a:solidFill>
                <a:latin typeface="標楷體" panose="03000509000000000000" pitchFamily="65" charset="-120"/>
                <a:ea typeface="標楷體" panose="03000509000000000000" pitchFamily="65" charset="-120"/>
              </a:rPr>
              <a:t>證明請</a:t>
            </a:r>
            <a:r>
              <a:rPr lang="zh-TW" altLang="en-US" sz="1800" b="1" dirty="0">
                <a:solidFill>
                  <a:srgbClr val="0000FF"/>
                </a:solidFill>
                <a:latin typeface="標楷體" panose="03000509000000000000" pitchFamily="65" charset="-120"/>
                <a:ea typeface="標楷體" panose="03000509000000000000" pitchFamily="65" charset="-120"/>
              </a:rPr>
              <a:t>派遣老師、導師簽核後並逐級簽</a:t>
            </a:r>
            <a:r>
              <a:rPr lang="zh-TW" altLang="en-US" sz="1800" b="1" dirty="0" smtClean="0">
                <a:solidFill>
                  <a:srgbClr val="0000FF"/>
                </a:solidFill>
                <a:latin typeface="標楷體" panose="03000509000000000000" pitchFamily="65" charset="-120"/>
                <a:ea typeface="標楷體" panose="03000509000000000000" pitchFamily="65" charset="-120"/>
              </a:rPr>
              <a:t>核。</a:t>
            </a:r>
            <a:endParaRPr lang="en-US" altLang="zh-TW" sz="1800" b="1" dirty="0" smtClean="0">
              <a:solidFill>
                <a:srgbClr val="0000FF"/>
              </a:solidFill>
              <a:latin typeface="標楷體" panose="03000509000000000000" pitchFamily="65" charset="-120"/>
              <a:ea typeface="標楷體" panose="03000509000000000000" pitchFamily="65" charset="-120"/>
            </a:endParaRPr>
          </a:p>
          <a:p>
            <a:pPr algn="just">
              <a:lnSpc>
                <a:spcPts val="2300"/>
              </a:lnSpc>
              <a:spcBef>
                <a:spcPts val="0"/>
              </a:spcBef>
              <a:spcAft>
                <a:spcPts val="300"/>
              </a:spcAft>
              <a:buFont typeface="+mj-ea"/>
              <a:buAutoNum type="ea1ChtPeriod" startAt="4"/>
            </a:pPr>
            <a:r>
              <a:rPr lang="zh-TW" altLang="en-US" sz="1800" b="1" dirty="0">
                <a:solidFill>
                  <a:srgbClr val="FF0000"/>
                </a:solidFill>
                <a:latin typeface="標楷體" panose="03000509000000000000" pitchFamily="65" charset="-120"/>
                <a:ea typeface="標楷體" panose="03000509000000000000" pitchFamily="65" charset="-120"/>
              </a:rPr>
              <a:t>學生</a:t>
            </a:r>
            <a:r>
              <a:rPr lang="zh-TW" altLang="en-US" sz="1800" b="1" dirty="0" smtClean="0">
                <a:solidFill>
                  <a:srgbClr val="FF0000"/>
                </a:solidFill>
                <a:latin typeface="標楷體" panose="03000509000000000000" pitchFamily="65" charset="-120"/>
                <a:ea typeface="標楷體" panose="03000509000000000000" pitchFamily="65" charset="-120"/>
              </a:rPr>
              <a:t>公假路徑：</a:t>
            </a:r>
            <a:endParaRPr lang="en-US" altLang="zh-TW" sz="1800" b="1" dirty="0" smtClean="0">
              <a:solidFill>
                <a:srgbClr val="FF0000"/>
              </a:solidFill>
              <a:latin typeface="標楷體" panose="03000509000000000000" pitchFamily="65" charset="-120"/>
              <a:ea typeface="標楷體" panose="03000509000000000000" pitchFamily="65" charset="-120"/>
            </a:endParaRPr>
          </a:p>
          <a:p>
            <a:pPr marL="0" indent="0" algn="just">
              <a:lnSpc>
                <a:spcPts val="2300"/>
              </a:lnSpc>
              <a:spcBef>
                <a:spcPts val="0"/>
              </a:spcBef>
              <a:spcAft>
                <a:spcPts val="300"/>
              </a:spcAft>
              <a:buNone/>
            </a:pPr>
            <a:r>
              <a:rPr lang="en-US" altLang="zh-TW" sz="1800" b="1" dirty="0">
                <a:solidFill>
                  <a:srgbClr val="FF0000"/>
                </a:solidFill>
                <a:latin typeface="標楷體" panose="03000509000000000000" pitchFamily="65" charset="-120"/>
                <a:ea typeface="標楷體" panose="03000509000000000000" pitchFamily="65" charset="-120"/>
              </a:rPr>
              <a:t> </a:t>
            </a:r>
            <a:r>
              <a:rPr lang="zh-TW" altLang="en-US" sz="1800" b="1" dirty="0">
                <a:solidFill>
                  <a:srgbClr val="0000FF"/>
                </a:solidFill>
                <a:latin typeface="標楷體" panose="03000509000000000000" pitchFamily="65" charset="-120"/>
                <a:ea typeface="標楷體" panose="03000509000000000000" pitchFamily="65" charset="-120"/>
              </a:rPr>
              <a:t>「學校首頁」 </a:t>
            </a:r>
            <a:r>
              <a:rPr lang="zh-TW" altLang="en-US" sz="1800" b="1" dirty="0" smtClean="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 「學生資訊系統</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新</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 「</a:t>
            </a:r>
            <a:r>
              <a:rPr lang="zh-TW" altLang="zh-TW" sz="1800" b="1" dirty="0" smtClean="0">
                <a:solidFill>
                  <a:srgbClr val="0000FF"/>
                </a:solidFill>
                <a:latin typeface="標楷體" panose="03000509000000000000" pitchFamily="65" charset="-120"/>
                <a:ea typeface="標楷體" panose="03000509000000000000" pitchFamily="65" charset="-120"/>
              </a:rPr>
              <a:t>學務</a:t>
            </a:r>
            <a:r>
              <a:rPr lang="zh-TW" altLang="en-US" sz="1800" b="1" dirty="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 「</a:t>
            </a:r>
            <a:r>
              <a:rPr lang="zh-TW" altLang="zh-TW" sz="1800" b="1" dirty="0" smtClean="0">
                <a:solidFill>
                  <a:srgbClr val="0000FF"/>
                </a:solidFill>
                <a:latin typeface="標楷體" panose="03000509000000000000" pitchFamily="65" charset="-120"/>
                <a:ea typeface="標楷體" panose="03000509000000000000" pitchFamily="65" charset="-120"/>
              </a:rPr>
              <a:t>學生</a:t>
            </a:r>
            <a:r>
              <a:rPr lang="zh-TW" altLang="zh-TW" sz="1800" b="1" dirty="0">
                <a:solidFill>
                  <a:srgbClr val="0000FF"/>
                </a:solidFill>
                <a:latin typeface="標楷體" panose="03000509000000000000" pitchFamily="65" charset="-120"/>
                <a:ea typeface="標楷體" panose="03000509000000000000" pitchFamily="65" charset="-120"/>
              </a:rPr>
              <a:t>請假申請</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zh-TW" sz="1800" b="1" dirty="0">
                <a:solidFill>
                  <a:srgbClr val="0000FF"/>
                </a:solidFill>
                <a:latin typeface="標楷體" panose="03000509000000000000" pitchFamily="65" charset="-120"/>
                <a:ea typeface="標楷體" panose="03000509000000000000" pitchFamily="65" charset="-120"/>
              </a:rPr>
              <a:t>假別請</a:t>
            </a:r>
            <a:r>
              <a:rPr lang="zh-TW" altLang="zh-TW" sz="1800" b="1" dirty="0" smtClean="0">
                <a:solidFill>
                  <a:srgbClr val="0000FF"/>
                </a:solidFill>
                <a:latin typeface="標楷體" panose="03000509000000000000" pitchFamily="65" charset="-120"/>
                <a:ea typeface="標楷體" panose="03000509000000000000" pitchFamily="65" charset="-120"/>
              </a:rPr>
              <a:t>選擇</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zh-TW" sz="1800" b="1" dirty="0" smtClean="0">
                <a:solidFill>
                  <a:srgbClr val="0000FF"/>
                </a:solidFill>
                <a:latin typeface="標楷體" panose="03000509000000000000" pitchFamily="65" charset="-120"/>
                <a:ea typeface="標楷體" panose="03000509000000000000" pitchFamily="65" charset="-120"/>
              </a:rPr>
              <a:t>公假</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 」</a:t>
            </a:r>
            <a:r>
              <a:rPr lang="zh-TW" altLang="zh-TW" sz="1800" b="1" dirty="0" smtClean="0">
                <a:solidFill>
                  <a:srgbClr val="0000FF"/>
                </a:solidFill>
                <a:latin typeface="標楷體" panose="03000509000000000000" pitchFamily="65" charset="-120"/>
                <a:ea typeface="標楷體" panose="03000509000000000000" pitchFamily="65" charset="-120"/>
              </a:rPr>
              <a:t>，</a:t>
            </a:r>
            <a:r>
              <a:rPr lang="zh-TW" altLang="zh-TW" sz="1800" b="1" u="sng" dirty="0" smtClean="0">
                <a:solidFill>
                  <a:srgbClr val="0000FF"/>
                </a:solidFill>
                <a:latin typeface="標楷體" panose="03000509000000000000" pitchFamily="65" charset="-120"/>
                <a:ea typeface="標楷體" panose="03000509000000000000" pitchFamily="65" charset="-120"/>
              </a:rPr>
              <a:t>線</a:t>
            </a:r>
            <a:r>
              <a:rPr lang="zh-TW" altLang="zh-TW" sz="1800" b="1" u="sng" dirty="0">
                <a:solidFill>
                  <a:srgbClr val="0000FF"/>
                </a:solidFill>
                <a:latin typeface="標楷體" panose="03000509000000000000" pitchFamily="65" charset="-120"/>
                <a:ea typeface="標楷體" panose="03000509000000000000" pitchFamily="65" charset="-120"/>
              </a:rPr>
              <a:t>上申請應檢附相關公假證明</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zh-TW" sz="1800" b="1" u="sng" dirty="0">
                <a:solidFill>
                  <a:srgbClr val="0000FF"/>
                </a:solidFill>
                <a:latin typeface="標楷體" panose="03000509000000000000" pitchFamily="65" charset="-120"/>
                <a:ea typeface="標楷體" panose="03000509000000000000" pitchFamily="65" charset="-120"/>
              </a:rPr>
              <a:t>請以</a:t>
            </a:r>
            <a:r>
              <a:rPr lang="en-US" altLang="zh-TW" sz="1800" b="1" u="sng" dirty="0">
                <a:solidFill>
                  <a:srgbClr val="0000FF"/>
                </a:solidFill>
                <a:latin typeface="標楷體" panose="03000509000000000000" pitchFamily="65" charset="-120"/>
                <a:ea typeface="標楷體" panose="03000509000000000000" pitchFamily="65" charset="-120"/>
              </a:rPr>
              <a:t>JPG</a:t>
            </a:r>
            <a:r>
              <a:rPr lang="zh-TW" altLang="zh-TW" sz="1800" b="1" u="sng" dirty="0">
                <a:solidFill>
                  <a:srgbClr val="0000FF"/>
                </a:solidFill>
                <a:latin typeface="標楷體" panose="03000509000000000000" pitchFamily="65" charset="-120"/>
                <a:ea typeface="標楷體" panose="03000509000000000000" pitchFamily="65" charset="-120"/>
              </a:rPr>
              <a:t>檔上傳並確保清晰可辨視</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zh-TW" sz="1800" b="1" u="sng" dirty="0">
                <a:solidFill>
                  <a:srgbClr val="0000FF"/>
                </a:solidFill>
                <a:latin typeface="標楷體" panose="03000509000000000000" pitchFamily="65" charset="-120"/>
                <a:ea typeface="標楷體" panose="03000509000000000000" pitchFamily="65" charset="-120"/>
              </a:rPr>
              <a:t>，依流程請導師等權責師長逐級線上簽核，另請務必於公假日前完成請假手續</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zh-TW" sz="1800" b="1" u="sng" dirty="0">
                <a:solidFill>
                  <a:srgbClr val="0000FF"/>
                </a:solidFill>
                <a:latin typeface="標楷體" panose="03000509000000000000" pitchFamily="65" charset="-120"/>
                <a:ea typeface="標楷體" panose="03000509000000000000" pitchFamily="65" charset="-120"/>
              </a:rPr>
              <a:t>請預留前置作業量提前請假</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zh-TW" sz="1800" b="1" dirty="0" smtClean="0">
                <a:solidFill>
                  <a:srgbClr val="0000FF"/>
                </a:solidFill>
                <a:latin typeface="標楷體" panose="03000509000000000000" pitchFamily="65" charset="-120"/>
                <a:ea typeface="標楷體" panose="03000509000000000000" pitchFamily="65" charset="-120"/>
              </a:rPr>
              <a:t>。</a:t>
            </a:r>
            <a:endParaRPr lang="zh-TW" altLang="en-US" sz="1800" b="1" dirty="0">
              <a:solidFill>
                <a:srgbClr val="0000FF"/>
              </a:solidFill>
              <a:latin typeface="標楷體" panose="03000509000000000000" pitchFamily="65" charset="-120"/>
              <a:ea typeface="標楷體" panose="03000509000000000000" pitchFamily="65" charset="-120"/>
            </a:endParaRPr>
          </a:p>
          <a:p>
            <a:pPr>
              <a:lnSpc>
                <a:spcPts val="2300"/>
              </a:lnSpc>
              <a:spcBef>
                <a:spcPts val="0"/>
              </a:spcBef>
              <a:spcAft>
                <a:spcPts val="0"/>
              </a:spcAft>
              <a:buFont typeface="+mj-ea"/>
              <a:buAutoNum type="ea1ChtPeriod" startAt="5"/>
            </a:pPr>
            <a:r>
              <a:rPr lang="zh-TW" altLang="en-US" sz="1800" b="1" dirty="0">
                <a:solidFill>
                  <a:srgbClr val="FF0000"/>
                </a:solidFill>
                <a:latin typeface="標楷體" panose="03000509000000000000" pitchFamily="65" charset="-120"/>
                <a:ea typeface="標楷體" panose="03000509000000000000" pitchFamily="65" charset="-120"/>
              </a:rPr>
              <a:t>學生考試假：*不得事後補請</a:t>
            </a:r>
            <a:endParaRPr lang="en-US" altLang="zh-TW" sz="1800" b="1" dirty="0">
              <a:solidFill>
                <a:srgbClr val="FF0000"/>
              </a:solidFill>
              <a:latin typeface="標楷體" panose="03000509000000000000" pitchFamily="65" charset="-120"/>
              <a:ea typeface="標楷體" panose="03000509000000000000" pitchFamily="65" charset="-120"/>
            </a:endParaRPr>
          </a:p>
          <a:p>
            <a:pPr marL="265113" indent="0">
              <a:lnSpc>
                <a:spcPts val="2300"/>
              </a:lnSpc>
              <a:spcBef>
                <a:spcPts val="0"/>
              </a:spcBef>
              <a:spcAft>
                <a:spcPts val="300"/>
              </a:spcAft>
              <a:buNone/>
            </a:pPr>
            <a:r>
              <a:rPr lang="zh-TW" altLang="en-US" sz="1800" b="1" dirty="0">
                <a:solidFill>
                  <a:srgbClr val="0000FF"/>
                </a:solidFill>
                <a:latin typeface="標楷體" panose="03000509000000000000" pitchFamily="65" charset="-120"/>
                <a:ea typeface="標楷體" panose="03000509000000000000" pitchFamily="65" charset="-120"/>
              </a:rPr>
              <a:t>應於考試日前至教務處領取紙本請假單，並檢附證明完成請假手續，一併完成線上請假手續</a:t>
            </a:r>
            <a:r>
              <a:rPr lang="zh-TW" altLang="en-US" sz="1800" b="1" dirty="0" smtClean="0">
                <a:solidFill>
                  <a:srgbClr val="0000FF"/>
                </a:solidFill>
                <a:latin typeface="標楷體" panose="03000509000000000000" pitchFamily="65" charset="-120"/>
                <a:ea typeface="標楷體" panose="03000509000000000000" pitchFamily="65" charset="-120"/>
              </a:rPr>
              <a:t>。</a:t>
            </a:r>
            <a:endParaRPr lang="zh-TW" altLang="en-US" sz="1800" b="1" dirty="0">
              <a:solidFill>
                <a:srgbClr val="0000FF"/>
              </a:solidFill>
              <a:latin typeface="標楷體" panose="03000509000000000000" pitchFamily="65" charset="-120"/>
              <a:ea typeface="標楷體" panose="03000509000000000000" pitchFamily="65" charset="-120"/>
            </a:endParaRPr>
          </a:p>
        </p:txBody>
      </p:sp>
      <p:sp>
        <p:nvSpPr>
          <p:cNvPr id="11" name="文字方塊 10"/>
          <p:cNvSpPr txBox="1"/>
          <p:nvPr/>
        </p:nvSpPr>
        <p:spPr>
          <a:xfrm>
            <a:off x="1060456" y="0"/>
            <a:ext cx="3528392" cy="646331"/>
          </a:xfrm>
          <a:prstGeom prst="rect">
            <a:avLst/>
          </a:prstGeom>
          <a:noFill/>
        </p:spPr>
        <p:txBody>
          <a:bodyPr wrap="square" rtlCol="0">
            <a:spAutoFit/>
          </a:bodyPr>
          <a:lstStyle/>
          <a:p>
            <a:pPr marL="285750" indent="-285750" fontAlgn="base">
              <a:spcBef>
                <a:spcPct val="0"/>
              </a:spcBef>
              <a:spcAft>
                <a:spcPct val="0"/>
              </a:spcAft>
              <a:buFont typeface="Wingdings" panose="05000000000000000000" pitchFamily="2" charset="2"/>
              <a:buChar char="Ø"/>
            </a:pPr>
            <a:r>
              <a:rPr lang="zh-TW" altLang="en-US" sz="3600" b="1" dirty="0" smtClean="0">
                <a:solidFill>
                  <a:srgbClr val="C00000"/>
                </a:solidFill>
                <a:latin typeface="微軟正黑體" pitchFamily="34" charset="-120"/>
                <a:ea typeface="微軟正黑體" pitchFamily="34" charset="-120"/>
              </a:rPr>
              <a:t>學生請假系統</a:t>
            </a:r>
            <a:endParaRPr lang="en-US" altLang="zh-TW" sz="3600" b="1" dirty="0">
              <a:solidFill>
                <a:srgbClr val="C0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3353611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內容版面配置區 2"/>
          <p:cNvSpPr>
            <a:spLocks noGrp="1"/>
          </p:cNvSpPr>
          <p:nvPr>
            <p:ph idx="1"/>
          </p:nvPr>
        </p:nvSpPr>
        <p:spPr>
          <a:xfrm>
            <a:off x="1060456" y="1092068"/>
            <a:ext cx="8156280" cy="4778796"/>
          </a:xfrm>
        </p:spPr>
        <p:txBody>
          <a:bodyPr rtlCol="0">
            <a:normAutofit fontScale="92500"/>
          </a:bodyPr>
          <a:lstStyle/>
          <a:p>
            <a:pPr>
              <a:lnSpc>
                <a:spcPts val="2500"/>
              </a:lnSpc>
              <a:spcBef>
                <a:spcPts val="0"/>
              </a:spcBef>
              <a:spcAft>
                <a:spcPts val="0"/>
              </a:spcAft>
              <a:buFont typeface="+mj-ea"/>
              <a:buAutoNum type="ea1ChtPeriod" startAt="6"/>
            </a:pPr>
            <a:r>
              <a:rPr lang="zh-TW" altLang="en-US" sz="1800" b="1" dirty="0" smtClean="0">
                <a:solidFill>
                  <a:srgbClr val="FF0000"/>
                </a:solidFill>
                <a:latin typeface="標楷體" panose="03000509000000000000" pitchFamily="65" charset="-120"/>
                <a:ea typeface="標楷體" panose="03000509000000000000" pitchFamily="65" charset="-120"/>
              </a:rPr>
              <a:t>本</a:t>
            </a:r>
            <a:r>
              <a:rPr lang="zh-TW" altLang="en-US" sz="1800" b="1" dirty="0">
                <a:solidFill>
                  <a:srgbClr val="FF0000"/>
                </a:solidFill>
                <a:latin typeface="標楷體" panose="03000509000000000000" pitchFamily="65" charset="-120"/>
                <a:ea typeface="標楷體" panose="03000509000000000000" pitchFamily="65" charset="-120"/>
              </a:rPr>
              <a:t>學期學生奬懲系統登錄截止</a:t>
            </a:r>
            <a:r>
              <a:rPr lang="zh-TW" altLang="en-US" sz="1800" b="1" dirty="0" smtClean="0">
                <a:solidFill>
                  <a:srgbClr val="FF0000"/>
                </a:solidFill>
                <a:latin typeface="標楷體" panose="03000509000000000000" pitchFamily="65" charset="-120"/>
                <a:ea typeface="標楷體" panose="03000509000000000000" pitchFamily="65" charset="-120"/>
              </a:rPr>
              <a:t>時間至</a:t>
            </a:r>
            <a:r>
              <a:rPr lang="en-US" altLang="zh-TW" sz="1800" b="1" dirty="0" smtClean="0">
                <a:solidFill>
                  <a:srgbClr val="FF0000"/>
                </a:solidFill>
                <a:latin typeface="標楷體" panose="03000509000000000000" pitchFamily="65" charset="-120"/>
                <a:ea typeface="標楷體" panose="03000509000000000000" pitchFamily="65" charset="-120"/>
              </a:rPr>
              <a:t>111.01.10(</a:t>
            </a:r>
            <a:r>
              <a:rPr lang="zh-TW" altLang="en-US" sz="1800" b="1" dirty="0">
                <a:solidFill>
                  <a:srgbClr val="FF0000"/>
                </a:solidFill>
                <a:latin typeface="標楷體" panose="03000509000000000000" pitchFamily="65" charset="-120"/>
                <a:ea typeface="標楷體" panose="03000509000000000000" pitchFamily="65" charset="-120"/>
              </a:rPr>
              <a:t>一</a:t>
            </a:r>
            <a:r>
              <a:rPr lang="en-US" altLang="zh-TW" sz="1800" b="1" dirty="0">
                <a:solidFill>
                  <a:srgbClr val="FF0000"/>
                </a:solidFill>
                <a:latin typeface="標楷體" panose="03000509000000000000" pitchFamily="65" charset="-120"/>
                <a:ea typeface="標楷體" panose="03000509000000000000" pitchFamily="65" charset="-120"/>
              </a:rPr>
              <a:t>) </a:t>
            </a:r>
            <a:r>
              <a:rPr lang="zh-TW" altLang="en-US" sz="1800" b="1" dirty="0">
                <a:solidFill>
                  <a:srgbClr val="FF0000"/>
                </a:solidFill>
                <a:latin typeface="標楷體" panose="03000509000000000000" pitchFamily="65" charset="-120"/>
                <a:ea typeface="標楷體" panose="03000509000000000000" pitchFamily="65" charset="-120"/>
              </a:rPr>
              <a:t>止。</a:t>
            </a:r>
            <a:endParaRPr lang="en-US" altLang="zh-TW" sz="1800" b="1" dirty="0">
              <a:solidFill>
                <a:srgbClr val="FF0000"/>
              </a:solidFill>
              <a:latin typeface="標楷體" panose="03000509000000000000" pitchFamily="65" charset="-120"/>
              <a:ea typeface="標楷體" panose="03000509000000000000" pitchFamily="65" charset="-120"/>
            </a:endParaRPr>
          </a:p>
          <a:p>
            <a:pPr marL="265113" indent="0">
              <a:lnSpc>
                <a:spcPts val="2300"/>
              </a:lnSpc>
              <a:spcBef>
                <a:spcPts val="0"/>
              </a:spcBef>
              <a:spcAft>
                <a:spcPts val="0"/>
              </a:spcAft>
              <a:buNone/>
            </a:pPr>
            <a:r>
              <a:rPr lang="zh-TW" altLang="en-US" sz="1800" b="1" dirty="0">
                <a:solidFill>
                  <a:srgbClr val="0000FF"/>
                </a:solidFill>
                <a:latin typeface="標楷體" panose="03000509000000000000" pitchFamily="65" charset="-120"/>
                <a:ea typeface="標楷體" panose="03000509000000000000" pitchFamily="65" charset="-120"/>
              </a:rPr>
              <a:t>*大功請於</a:t>
            </a:r>
            <a:r>
              <a:rPr lang="en-US" altLang="zh-TW" sz="1800" b="1" dirty="0" smtClean="0">
                <a:solidFill>
                  <a:srgbClr val="0000FF"/>
                </a:solidFill>
                <a:latin typeface="標楷體" panose="03000509000000000000" pitchFamily="65" charset="-120"/>
                <a:ea typeface="標楷體" panose="03000509000000000000" pitchFamily="65" charset="-120"/>
              </a:rPr>
              <a:t>110.12.13</a:t>
            </a:r>
            <a:r>
              <a:rPr lang="zh-TW" altLang="en-US" sz="1800" b="1" dirty="0" smtClean="0">
                <a:solidFill>
                  <a:srgbClr val="0000FF"/>
                </a:solidFill>
                <a:latin typeface="標楷體" panose="03000509000000000000" pitchFamily="65" charset="-120"/>
                <a:ea typeface="標楷體" panose="03000509000000000000" pitchFamily="65" charset="-120"/>
              </a:rPr>
              <a:t>日前</a:t>
            </a:r>
            <a:r>
              <a:rPr lang="zh-TW" altLang="en-US" sz="1800" b="1" dirty="0">
                <a:solidFill>
                  <a:srgbClr val="0000FF"/>
                </a:solidFill>
                <a:latin typeface="標楷體" panose="03000509000000000000" pitchFamily="65" charset="-120"/>
                <a:ea typeface="標楷體" panose="03000509000000000000" pitchFamily="65" charset="-120"/>
              </a:rPr>
              <a:t>登錄。 老師如有獎勵事項請於系統開放期間內隨時進行提報。</a:t>
            </a:r>
            <a:r>
              <a:rPr lang="en-US" altLang="zh-TW" sz="1800" b="1" dirty="0">
                <a:solidFill>
                  <a:srgbClr val="0000FF"/>
                </a:solidFill>
                <a:latin typeface="標楷體" panose="03000509000000000000" pitchFamily="65" charset="-120"/>
                <a:ea typeface="標楷體" panose="03000509000000000000" pitchFamily="65" charset="-120"/>
              </a:rPr>
              <a:t>(</a:t>
            </a:r>
            <a:r>
              <a:rPr lang="zh-TW" altLang="en-US" sz="1800" b="1" dirty="0">
                <a:solidFill>
                  <a:srgbClr val="0000FF"/>
                </a:solidFill>
                <a:latin typeface="標楷體" panose="03000509000000000000" pitchFamily="65" charset="-120"/>
                <a:ea typeface="標楷體" panose="03000509000000000000" pitchFamily="65" charset="-120"/>
              </a:rPr>
              <a:t>學生會、</a:t>
            </a:r>
            <a:endParaRPr lang="en-US" altLang="zh-TW" sz="1800" b="1" dirty="0">
              <a:solidFill>
                <a:srgbClr val="0000FF"/>
              </a:solidFill>
              <a:latin typeface="標楷體" panose="03000509000000000000" pitchFamily="65" charset="-120"/>
              <a:ea typeface="標楷體" panose="03000509000000000000" pitchFamily="65" charset="-120"/>
            </a:endParaRPr>
          </a:p>
          <a:p>
            <a:pPr marL="265113" indent="0">
              <a:lnSpc>
                <a:spcPts val="2500"/>
              </a:lnSpc>
              <a:spcBef>
                <a:spcPts val="0"/>
              </a:spcBef>
              <a:spcAft>
                <a:spcPts val="0"/>
              </a:spcAft>
              <a:buNone/>
            </a:pPr>
            <a:r>
              <a:rPr lang="zh-TW" altLang="en-US" sz="1800" b="1" dirty="0">
                <a:solidFill>
                  <a:srgbClr val="0000FF"/>
                </a:solidFill>
                <a:latin typeface="標楷體" panose="03000509000000000000" pitchFamily="65" charset="-120"/>
                <a:ea typeface="標楷體" panose="03000509000000000000" pitchFamily="65" charset="-120"/>
              </a:rPr>
              <a:t>各班畢聯會代表、系學會幹部、社團幹部由課指組統一提報獎勵，請勿重複提報</a:t>
            </a:r>
            <a:r>
              <a:rPr lang="en-US" altLang="zh-TW" sz="1800" b="1" dirty="0" smtClean="0">
                <a:solidFill>
                  <a:srgbClr val="0000FF"/>
                </a:solidFill>
                <a:latin typeface="標楷體" panose="03000509000000000000" pitchFamily="65" charset="-120"/>
                <a:ea typeface="標楷體" panose="03000509000000000000" pitchFamily="65" charset="-120"/>
              </a:rPr>
              <a:t>)</a:t>
            </a:r>
          </a:p>
          <a:p>
            <a:pPr>
              <a:lnSpc>
                <a:spcPts val="2500"/>
              </a:lnSpc>
              <a:spcBef>
                <a:spcPts val="0"/>
              </a:spcBef>
              <a:spcAft>
                <a:spcPts val="0"/>
              </a:spcAft>
              <a:buFont typeface="+mj-ea"/>
              <a:buAutoNum type="ea1ChtPeriod" startAt="7"/>
            </a:pPr>
            <a:r>
              <a:rPr lang="zh-TW" altLang="en-US" sz="1800" b="1" dirty="0">
                <a:solidFill>
                  <a:srgbClr val="FF0000"/>
                </a:solidFill>
                <a:latin typeface="標楷體" panose="03000509000000000000" pitchFamily="65" charset="-120"/>
                <a:ea typeface="標楷體" panose="03000509000000000000" pitchFamily="65" charset="-120"/>
              </a:rPr>
              <a:t>本學期學生請假及缺曠更正截止第</a:t>
            </a:r>
            <a:r>
              <a:rPr lang="en-US" altLang="zh-TW" sz="1800" b="1" dirty="0">
                <a:solidFill>
                  <a:srgbClr val="FF0000"/>
                </a:solidFill>
                <a:latin typeface="標楷體" panose="03000509000000000000" pitchFamily="65" charset="-120"/>
                <a:ea typeface="標楷體" panose="03000509000000000000" pitchFamily="65" charset="-120"/>
              </a:rPr>
              <a:t>17</a:t>
            </a:r>
            <a:r>
              <a:rPr lang="zh-TW" altLang="en-US" sz="1800" b="1" dirty="0">
                <a:solidFill>
                  <a:srgbClr val="FF0000"/>
                </a:solidFill>
                <a:latin typeface="標楷體" panose="03000509000000000000" pitchFamily="65" charset="-120"/>
                <a:ea typeface="標楷體" panose="03000509000000000000" pitchFamily="65" charset="-120"/>
              </a:rPr>
              <a:t>週</a:t>
            </a:r>
            <a:r>
              <a:rPr lang="en-US" altLang="zh-TW" sz="1800" b="1" dirty="0">
                <a:solidFill>
                  <a:srgbClr val="FF0000"/>
                </a:solidFill>
                <a:latin typeface="標楷體" panose="03000509000000000000" pitchFamily="65" charset="-120"/>
                <a:ea typeface="標楷體" panose="03000509000000000000" pitchFamily="65" charset="-120"/>
              </a:rPr>
              <a:t>(1/7</a:t>
            </a:r>
            <a:r>
              <a:rPr lang="zh-TW" altLang="en-US" sz="1800" b="1" dirty="0">
                <a:solidFill>
                  <a:srgbClr val="FF0000"/>
                </a:solidFill>
                <a:latin typeface="標楷體" panose="03000509000000000000" pitchFamily="65" charset="-120"/>
                <a:ea typeface="標楷體" panose="03000509000000000000" pitchFamily="65" charset="-120"/>
              </a:rPr>
              <a:t>日</a:t>
            </a:r>
            <a:r>
              <a:rPr lang="en-US" altLang="zh-TW" sz="1800" b="1" dirty="0">
                <a:solidFill>
                  <a:srgbClr val="FF0000"/>
                </a:solidFill>
                <a:latin typeface="標楷體" panose="03000509000000000000" pitchFamily="65" charset="-120"/>
                <a:ea typeface="標楷體" panose="03000509000000000000" pitchFamily="65" charset="-120"/>
              </a:rPr>
              <a:t>2400</a:t>
            </a:r>
            <a:r>
              <a:rPr lang="zh-TW" altLang="en-US" sz="1800" b="1" dirty="0">
                <a:solidFill>
                  <a:srgbClr val="FF0000"/>
                </a:solidFill>
                <a:latin typeface="標楷體" panose="03000509000000000000" pitchFamily="65" charset="-120"/>
                <a:ea typeface="標楷體" panose="03000509000000000000" pitchFamily="65" charset="-120"/>
              </a:rPr>
              <a:t>時</a:t>
            </a:r>
            <a:r>
              <a:rPr lang="en-US" altLang="zh-TW" sz="1800" b="1" dirty="0">
                <a:solidFill>
                  <a:srgbClr val="FF0000"/>
                </a:solidFill>
                <a:latin typeface="標楷體" panose="03000509000000000000" pitchFamily="65" charset="-120"/>
                <a:ea typeface="標楷體" panose="03000509000000000000" pitchFamily="65" charset="-120"/>
              </a:rPr>
              <a:t>)</a:t>
            </a:r>
            <a:r>
              <a:rPr lang="zh-TW" altLang="en-US" sz="1800" b="1" dirty="0">
                <a:solidFill>
                  <a:srgbClr val="FF0000"/>
                </a:solidFill>
                <a:latin typeface="標楷體" panose="03000509000000000000" pitchFamily="65" charset="-120"/>
                <a:ea typeface="標楷體" panose="03000509000000000000" pitchFamily="65" charset="-120"/>
              </a:rPr>
              <a:t>止，逾期不受理。</a:t>
            </a:r>
            <a:r>
              <a:rPr lang="zh-TW" altLang="en-US" sz="1800" b="1" u="sng" dirty="0">
                <a:solidFill>
                  <a:srgbClr val="0000FF"/>
                </a:solidFill>
                <a:latin typeface="標楷體" panose="03000509000000000000" pitchFamily="65" charset="-120"/>
                <a:ea typeface="標楷體" panose="03000509000000000000" pitchFamily="65" charset="-120"/>
              </a:rPr>
              <a:t>學生請假規定</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en-US" sz="1800" b="1" u="sng" dirty="0">
                <a:solidFill>
                  <a:srgbClr val="0000FF"/>
                </a:solidFill>
                <a:latin typeface="標楷體" panose="03000509000000000000" pitchFamily="65" charset="-120"/>
                <a:ea typeface="標楷體" panose="03000509000000000000" pitchFamily="65" charset="-120"/>
              </a:rPr>
              <a:t>應於三週內完成請假作業。學生缺曠規定</a:t>
            </a:r>
            <a:r>
              <a:rPr lang="en-US" altLang="zh-TW" sz="1800" b="1" u="sng" dirty="0">
                <a:solidFill>
                  <a:srgbClr val="0000FF"/>
                </a:solidFill>
                <a:latin typeface="標楷體" panose="03000509000000000000" pitchFamily="65" charset="-120"/>
                <a:ea typeface="標楷體" panose="03000509000000000000" pitchFamily="65" charset="-120"/>
              </a:rPr>
              <a:t>:</a:t>
            </a:r>
            <a:r>
              <a:rPr lang="zh-TW" altLang="en-US" sz="1800" b="1" u="sng" dirty="0">
                <a:solidFill>
                  <a:srgbClr val="0000FF"/>
                </a:solidFill>
                <a:latin typeface="標楷體" panose="03000509000000000000" pitchFamily="65" charset="-120"/>
                <a:ea typeface="標楷體" panose="03000509000000000000" pitchFamily="65" charset="-120"/>
              </a:rPr>
              <a:t>有誤應於二週內更正。避免至學期末或操行已結算才知因誤登曠課成績被當或操行成績被扣分，無法改正</a:t>
            </a:r>
            <a:r>
              <a:rPr lang="en-US" altLang="zh-TW" sz="1800" b="1" u="sng" dirty="0">
                <a:solidFill>
                  <a:srgbClr val="0000FF"/>
                </a:solidFill>
                <a:latin typeface="標楷體" panose="03000509000000000000" pitchFamily="65" charset="-120"/>
                <a:ea typeface="標楷體" panose="03000509000000000000" pitchFamily="65" charset="-120"/>
              </a:rPr>
              <a:t>!</a:t>
            </a:r>
          </a:p>
          <a:p>
            <a:pPr>
              <a:lnSpc>
                <a:spcPts val="2500"/>
              </a:lnSpc>
              <a:spcBef>
                <a:spcPts val="0"/>
              </a:spcBef>
              <a:spcAft>
                <a:spcPts val="0"/>
              </a:spcAft>
              <a:buFont typeface="+mj-ea"/>
              <a:buAutoNum type="ea1ChtPeriod" startAt="8"/>
            </a:pPr>
            <a:r>
              <a:rPr lang="zh-TW" altLang="en-US" sz="1800" b="1" dirty="0" smtClean="0">
                <a:solidFill>
                  <a:srgbClr val="0000FF"/>
                </a:solidFill>
                <a:latin typeface="標楷體" panose="03000509000000000000" pitchFamily="65" charset="-120"/>
                <a:ea typeface="標楷體" panose="03000509000000000000" pitchFamily="65" charset="-120"/>
              </a:rPr>
              <a:t>授課教師於每節課開始</a:t>
            </a:r>
            <a:r>
              <a:rPr lang="en-US" altLang="zh-TW" sz="1800" b="1" dirty="0" smtClean="0">
                <a:solidFill>
                  <a:srgbClr val="0000FF"/>
                </a:solidFill>
                <a:latin typeface="標楷體" panose="03000509000000000000" pitchFamily="65" charset="-120"/>
                <a:ea typeface="標楷體" panose="03000509000000000000" pitchFamily="65" charset="-120"/>
              </a:rPr>
              <a:t>15</a:t>
            </a:r>
            <a:r>
              <a:rPr lang="zh-TW" altLang="en-US" sz="1800" b="1" dirty="0" smtClean="0">
                <a:solidFill>
                  <a:srgbClr val="0000FF"/>
                </a:solidFill>
                <a:latin typeface="標楷體" panose="03000509000000000000" pitchFamily="65" charset="-120"/>
                <a:ea typeface="標楷體" panose="03000509000000000000" pitchFamily="65" charset="-120"/>
              </a:rPr>
              <a:t>分鐘內完成點名，教師必須進校務資訊系統</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學務系統→</a:t>
            </a:r>
            <a:r>
              <a:rPr lang="en-US" altLang="zh-TW" sz="1800" b="1" dirty="0" smtClean="0">
                <a:solidFill>
                  <a:srgbClr val="0000FF"/>
                </a:solidFill>
                <a:latin typeface="標楷體" panose="03000509000000000000" pitchFamily="65" charset="-120"/>
                <a:ea typeface="標楷體" panose="03000509000000000000" pitchFamily="65" charset="-120"/>
              </a:rPr>
              <a:t>B01</a:t>
            </a:r>
            <a:r>
              <a:rPr lang="zh-TW" altLang="en-US" sz="1800" b="1" dirty="0" smtClean="0">
                <a:solidFill>
                  <a:srgbClr val="0000FF"/>
                </a:solidFill>
                <a:latin typeface="標楷體" panose="03000509000000000000" pitchFamily="65" charset="-120"/>
                <a:ea typeface="標楷體" panose="03000509000000000000" pitchFamily="65" charset="-120"/>
              </a:rPr>
              <a:t>生輔</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操行</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管理系統→任課老師點名作業→依節次點名</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此系統自動存檔，最後須點選</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完成點名通報</a:t>
            </a:r>
            <a:r>
              <a:rPr lang="en-US" altLang="zh-TW" sz="1800" b="1" dirty="0" smtClean="0">
                <a:solidFill>
                  <a:srgbClr val="0000FF"/>
                </a:solidFill>
                <a:latin typeface="標楷體" panose="03000509000000000000" pitchFamily="65" charset="-120"/>
                <a:ea typeface="標楷體" panose="03000509000000000000" pitchFamily="65" charset="-120"/>
              </a:rPr>
              <a:t>]</a:t>
            </a:r>
            <a:r>
              <a:rPr lang="zh-TW" altLang="en-US" sz="1800" b="1" dirty="0" smtClean="0">
                <a:solidFill>
                  <a:srgbClr val="0000FF"/>
                </a:solidFill>
                <a:latin typeface="標楷體" panose="03000509000000000000" pitchFamily="65" charset="-120"/>
                <a:ea typeface="標楷體" panose="03000509000000000000" pitchFamily="65" charset="-120"/>
              </a:rPr>
              <a:t>按鈕完成通報</a:t>
            </a:r>
            <a:r>
              <a:rPr lang="en-US" altLang="zh-TW" sz="1800" b="1" dirty="0" smtClean="0">
                <a:solidFill>
                  <a:srgbClr val="0000FF"/>
                </a:solidFill>
                <a:latin typeface="標楷體" panose="03000509000000000000" pitchFamily="65" charset="-120"/>
                <a:ea typeface="標楷體" panose="03000509000000000000" pitchFamily="65" charset="-120"/>
              </a:rPr>
              <a:t>)</a:t>
            </a:r>
          </a:p>
          <a:p>
            <a:pPr>
              <a:lnSpc>
                <a:spcPts val="2500"/>
              </a:lnSpc>
              <a:spcBef>
                <a:spcPts val="0"/>
              </a:spcBef>
              <a:spcAft>
                <a:spcPts val="0"/>
              </a:spcAft>
              <a:buFont typeface="+mj-ea"/>
              <a:buAutoNum type="ea1ChtPeriod" startAt="9"/>
            </a:pPr>
            <a:r>
              <a:rPr lang="zh-TW" altLang="en-US" sz="1800" b="1" dirty="0" smtClean="0">
                <a:solidFill>
                  <a:srgbClr val="0000FF"/>
                </a:solidFill>
                <a:latin typeface="標楷體" panose="03000509000000000000" pitchFamily="65" charset="-120"/>
                <a:ea typeface="標楷體" panose="03000509000000000000" pitchFamily="65" charset="-120"/>
              </a:rPr>
              <a:t>教師</a:t>
            </a:r>
            <a:r>
              <a:rPr lang="zh-TW" altLang="en-US" sz="1800" b="1" dirty="0">
                <a:solidFill>
                  <a:srgbClr val="0000FF"/>
                </a:solidFill>
                <a:latin typeface="標楷體" panose="03000509000000000000" pitchFamily="65" charset="-120"/>
                <a:ea typeface="標楷體" panose="03000509000000000000" pitchFamily="65" charset="-120"/>
              </a:rPr>
              <a:t>如利用</a:t>
            </a:r>
            <a:r>
              <a:rPr lang="en-US" altLang="zh-TW" sz="1800" b="1" dirty="0">
                <a:solidFill>
                  <a:srgbClr val="0000FF"/>
                </a:solidFill>
                <a:latin typeface="標楷體" panose="03000509000000000000" pitchFamily="65" charset="-120"/>
                <a:ea typeface="標楷體" panose="03000509000000000000" pitchFamily="65" charset="-120"/>
              </a:rPr>
              <a:t>TRONCLASS</a:t>
            </a:r>
            <a:r>
              <a:rPr lang="zh-TW" altLang="en-US" sz="1800" b="1" dirty="0">
                <a:solidFill>
                  <a:srgbClr val="0000FF"/>
                </a:solidFill>
                <a:latin typeface="標楷體" panose="03000509000000000000" pitchFamily="65" charset="-120"/>
                <a:ea typeface="標楷體" panose="03000509000000000000" pitchFamily="65" charset="-120"/>
              </a:rPr>
              <a:t>或</a:t>
            </a:r>
            <a:r>
              <a:rPr lang="en-US" altLang="zh-TW" sz="1800" b="1" dirty="0">
                <a:solidFill>
                  <a:srgbClr val="0000FF"/>
                </a:solidFill>
                <a:latin typeface="標楷體" panose="03000509000000000000" pitchFamily="65" charset="-120"/>
                <a:ea typeface="標楷體" panose="03000509000000000000" pitchFamily="65" charset="-120"/>
              </a:rPr>
              <a:t>ZUVIO</a:t>
            </a:r>
            <a:r>
              <a:rPr lang="zh-TW" altLang="en-US" sz="1800" b="1" dirty="0">
                <a:solidFill>
                  <a:srgbClr val="0000FF"/>
                </a:solidFill>
                <a:latin typeface="標楷體" panose="03000509000000000000" pitchFamily="65" charset="-120"/>
                <a:ea typeface="標楷體" panose="03000509000000000000" pitchFamily="65" charset="-120"/>
              </a:rPr>
              <a:t>做快速點名工具，也必須進入上述系統完成缺席狀況的輸入和存檔。若學生於點名後才到校，教師須將缺席調整為遲到登錄</a:t>
            </a:r>
            <a:r>
              <a:rPr lang="zh-TW" altLang="en-US" sz="1800" b="1" dirty="0" smtClean="0">
                <a:solidFill>
                  <a:srgbClr val="0000FF"/>
                </a:solidFill>
                <a:latin typeface="標楷體" panose="03000509000000000000" pitchFamily="65" charset="-120"/>
                <a:ea typeface="標楷體" panose="03000509000000000000" pitchFamily="65" charset="-120"/>
              </a:rPr>
              <a:t>。</a:t>
            </a:r>
            <a:endParaRPr lang="en-US" altLang="zh-TW" sz="1800" b="1" dirty="0" smtClean="0">
              <a:solidFill>
                <a:srgbClr val="0000FF"/>
              </a:solidFill>
              <a:latin typeface="標楷體" panose="03000509000000000000" pitchFamily="65" charset="-120"/>
              <a:ea typeface="標楷體" panose="03000509000000000000" pitchFamily="65" charset="-120"/>
            </a:endParaRPr>
          </a:p>
          <a:p>
            <a:pPr>
              <a:lnSpc>
                <a:spcPts val="2500"/>
              </a:lnSpc>
              <a:spcBef>
                <a:spcPts val="0"/>
              </a:spcBef>
              <a:spcAft>
                <a:spcPts val="0"/>
              </a:spcAft>
              <a:buFont typeface="+mj-ea"/>
              <a:buAutoNum type="ea1ChtPeriod" startAt="9"/>
            </a:pPr>
            <a:r>
              <a:rPr lang="zh-TW" altLang="en-US" sz="1800" b="1" dirty="0">
                <a:solidFill>
                  <a:srgbClr val="0000FF"/>
                </a:solidFill>
                <a:latin typeface="標楷體" panose="03000509000000000000" pitchFamily="65" charset="-120"/>
                <a:ea typeface="標楷體" panose="03000509000000000000" pitchFamily="65" charset="-120"/>
              </a:rPr>
              <a:t>班會紀錄簿、班級建議事項、學生輔導約談紀錄</a:t>
            </a:r>
            <a:r>
              <a:rPr lang="zh-TW" altLang="en-US" sz="1800" dirty="0">
                <a:solidFill>
                  <a:srgbClr val="0000FF"/>
                </a:solidFill>
                <a:latin typeface="標楷體" panose="03000509000000000000" pitchFamily="65" charset="-120"/>
                <a:ea typeface="標楷體" panose="03000509000000000000" pitchFamily="65" charset="-120"/>
              </a:rPr>
              <a:t>等各項簽核，請導師於</a:t>
            </a:r>
            <a:r>
              <a:rPr lang="zh-TW" altLang="en-US" sz="1800" b="1" dirty="0">
                <a:solidFill>
                  <a:srgbClr val="FF0000"/>
                </a:solidFill>
                <a:latin typeface="標楷體" panose="03000509000000000000" pitchFamily="65" charset="-120"/>
                <a:ea typeface="標楷體" panose="03000509000000000000" pitchFamily="65" charset="-120"/>
              </a:rPr>
              <a:t>學期結束前</a:t>
            </a:r>
            <a:r>
              <a:rPr lang="zh-TW" altLang="en-US" sz="1800" dirty="0">
                <a:solidFill>
                  <a:srgbClr val="0000FF"/>
                </a:solidFill>
                <a:latin typeface="標楷體" panose="03000509000000000000" pitchFamily="65" charset="-120"/>
                <a:ea typeface="標楷體" panose="03000509000000000000" pitchFamily="65" charset="-120"/>
              </a:rPr>
              <a:t>完成，以利四項評量分數統計結算</a:t>
            </a:r>
            <a:r>
              <a:rPr lang="zh-TW" altLang="en-US" sz="1800" dirty="0" smtClean="0">
                <a:solidFill>
                  <a:srgbClr val="0000FF"/>
                </a:solidFill>
                <a:latin typeface="標楷體" panose="03000509000000000000" pitchFamily="65" charset="-120"/>
                <a:ea typeface="標楷體" panose="03000509000000000000" pitchFamily="65" charset="-120"/>
              </a:rPr>
              <a:t>。</a:t>
            </a:r>
            <a:endParaRPr lang="en-US" altLang="zh-TW" sz="1800" dirty="0">
              <a:solidFill>
                <a:srgbClr val="0000FF"/>
              </a:solidFill>
              <a:latin typeface="標楷體" panose="03000509000000000000" pitchFamily="65" charset="-120"/>
              <a:ea typeface="標楷體" panose="03000509000000000000" pitchFamily="65" charset="-120"/>
            </a:endParaRPr>
          </a:p>
        </p:txBody>
      </p:sp>
      <p:sp>
        <p:nvSpPr>
          <p:cNvPr id="11" name="文字方塊 10"/>
          <p:cNvSpPr txBox="1"/>
          <p:nvPr/>
        </p:nvSpPr>
        <p:spPr>
          <a:xfrm>
            <a:off x="1060456" y="269091"/>
            <a:ext cx="3528392" cy="646331"/>
          </a:xfrm>
          <a:prstGeom prst="rect">
            <a:avLst/>
          </a:prstGeom>
          <a:noFill/>
        </p:spPr>
        <p:txBody>
          <a:bodyPr wrap="square" rtlCol="0">
            <a:spAutoFit/>
          </a:bodyPr>
          <a:lstStyle/>
          <a:p>
            <a:pPr marL="285750" indent="-285750" fontAlgn="base">
              <a:spcBef>
                <a:spcPct val="0"/>
              </a:spcBef>
              <a:spcAft>
                <a:spcPct val="0"/>
              </a:spcAft>
              <a:buFont typeface="Wingdings" panose="05000000000000000000" pitchFamily="2" charset="2"/>
              <a:buChar char="Ø"/>
            </a:pPr>
            <a:r>
              <a:rPr lang="zh-TW" altLang="en-US" sz="3600" b="1" dirty="0" smtClean="0">
                <a:solidFill>
                  <a:srgbClr val="C00000"/>
                </a:solidFill>
                <a:latin typeface="微軟正黑體" pitchFamily="34" charset="-120"/>
                <a:ea typeface="微軟正黑體" pitchFamily="34" charset="-120"/>
              </a:rPr>
              <a:t>學生獎懲</a:t>
            </a:r>
            <a:endParaRPr lang="en-US" altLang="zh-TW" sz="3600" b="1" dirty="0">
              <a:solidFill>
                <a:srgbClr val="C0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40478535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表格 11"/>
          <p:cNvGraphicFramePr>
            <a:graphicFrameLocks noGrp="1"/>
          </p:cNvGraphicFramePr>
          <p:nvPr>
            <p:extLst>
              <p:ext uri="{D42A27DB-BD31-4B8C-83A1-F6EECF244321}">
                <p14:modId xmlns:p14="http://schemas.microsoft.com/office/powerpoint/2010/main" val="855741516"/>
              </p:ext>
            </p:extLst>
          </p:nvPr>
        </p:nvGraphicFramePr>
        <p:xfrm>
          <a:off x="1461609" y="833368"/>
          <a:ext cx="8352928" cy="5164978"/>
        </p:xfrm>
        <a:graphic>
          <a:graphicData uri="http://schemas.openxmlformats.org/drawingml/2006/table">
            <a:tbl>
              <a:tblPr firstRow="1" firstCol="1" bandRow="1">
                <a:tableStyleId>{5C22544A-7EE6-4342-B048-85BDC9FD1C3A}</a:tableStyleId>
              </a:tblPr>
              <a:tblGrid>
                <a:gridCol w="1584176">
                  <a:extLst>
                    <a:ext uri="{9D8B030D-6E8A-4147-A177-3AD203B41FA5}">
                      <a16:colId xmlns:a16="http://schemas.microsoft.com/office/drawing/2014/main" val="20000"/>
                    </a:ext>
                  </a:extLst>
                </a:gridCol>
                <a:gridCol w="6768752">
                  <a:extLst>
                    <a:ext uri="{9D8B030D-6E8A-4147-A177-3AD203B41FA5}">
                      <a16:colId xmlns:a16="http://schemas.microsoft.com/office/drawing/2014/main" val="20001"/>
                    </a:ext>
                  </a:extLst>
                </a:gridCol>
              </a:tblGrid>
              <a:tr h="418622">
                <a:tc>
                  <a:txBody>
                    <a:bodyPr/>
                    <a:lstStyle/>
                    <a:p>
                      <a:pPr algn="ctr"/>
                      <a:r>
                        <a:rPr lang="zh-TW" altLang="en-US" sz="1800" dirty="0">
                          <a:latin typeface="標楷體" pitchFamily="65" charset="-120"/>
                          <a:ea typeface="標楷體" pitchFamily="65" charset="-120"/>
                        </a:rPr>
                        <a:t>系統</a:t>
                      </a:r>
                    </a:p>
                  </a:txBody>
                  <a:tcPr marL="59034" marR="59034" marT="0" marB="0" anchor="ctr"/>
                </a:tc>
                <a:tc>
                  <a:txBody>
                    <a:bodyPr/>
                    <a:lstStyle/>
                    <a:p>
                      <a:pPr algn="ctr"/>
                      <a:r>
                        <a:rPr lang="zh-TW" altLang="en-US" sz="1800" dirty="0">
                          <a:latin typeface="標楷體" pitchFamily="65" charset="-120"/>
                          <a:ea typeface="標楷體" pitchFamily="65" charset="-120"/>
                        </a:rPr>
                        <a:t>使用路徑說明</a:t>
                      </a:r>
                    </a:p>
                  </a:txBody>
                  <a:tcPr marL="59034" marR="59034" marT="0" marB="0" anchor="ctr"/>
                </a:tc>
                <a:extLst>
                  <a:ext uri="{0D108BD9-81ED-4DB2-BD59-A6C34878D82A}">
                    <a16:rowId xmlns:a16="http://schemas.microsoft.com/office/drawing/2014/main" val="10000"/>
                  </a:ext>
                </a:extLst>
              </a:tr>
              <a:tr h="1187292">
                <a:tc>
                  <a:txBody>
                    <a:bodyPr/>
                    <a:lstStyle/>
                    <a:p>
                      <a:pPr algn="ctr">
                        <a:spcAft>
                          <a:spcPts val="0"/>
                        </a:spcAft>
                      </a:pPr>
                      <a:r>
                        <a:rPr lang="zh-TW" sz="1800" kern="100" dirty="0">
                          <a:effectLst/>
                          <a:latin typeface="+mn-lt"/>
                          <a:ea typeface="標楷體" pitchFamily="65" charset="-120"/>
                        </a:rPr>
                        <a:t>學生缺曠系統</a:t>
                      </a:r>
                      <a:endParaRPr lang="zh-TW" sz="1800" kern="100" dirty="0">
                        <a:effectLst/>
                        <a:latin typeface="+mn-lt"/>
                        <a:ea typeface="標楷體" pitchFamily="65" charset="-120"/>
                        <a:cs typeface="Times New Roman"/>
                      </a:endParaRPr>
                    </a:p>
                  </a:txBody>
                  <a:tcPr marL="59034" marR="59034" marT="0" marB="0" anchor="ctr"/>
                </a:tc>
                <a:tc>
                  <a:txBody>
                    <a:bodyPr/>
                    <a:lstStyle/>
                    <a:p>
                      <a:pPr marL="0" lvl="0" indent="0" algn="just">
                        <a:lnSpc>
                          <a:spcPts val="2300"/>
                        </a:lnSpc>
                        <a:spcAft>
                          <a:spcPts val="0"/>
                        </a:spcAft>
                        <a:buSzPts val="1200"/>
                        <a:buFont typeface="+mj-lt"/>
                        <a:buNone/>
                      </a:pPr>
                      <a:r>
                        <a:rPr lang="zh-TW" sz="1500" b="1" u="sng" kern="100" dirty="0">
                          <a:solidFill>
                            <a:srgbClr val="0000FF"/>
                          </a:solidFill>
                          <a:effectLst/>
                          <a:latin typeface="+mn-lt"/>
                          <a:ea typeface="標楷體" pitchFamily="65" charset="-120"/>
                        </a:rPr>
                        <a:t>任課老師登錄學生缺曠系統路徑：</a:t>
                      </a:r>
                      <a:endParaRPr lang="en-US" altLang="zh-TW" sz="1500" b="1" u="sng" kern="100" dirty="0">
                        <a:solidFill>
                          <a:srgbClr val="0000FF"/>
                        </a:solidFill>
                        <a:effectLst/>
                        <a:latin typeface="+mn-lt"/>
                        <a:ea typeface="標楷體" pitchFamily="65" charset="-120"/>
                      </a:endParaRPr>
                    </a:p>
                    <a:p>
                      <a:pPr marL="0" lvl="0" indent="0" algn="just">
                        <a:lnSpc>
                          <a:spcPts val="2300"/>
                        </a:lnSpc>
                        <a:spcAft>
                          <a:spcPts val="0"/>
                        </a:spcAft>
                        <a:buSzPts val="1200"/>
                        <a:buFont typeface="+mj-lt"/>
                        <a:buNone/>
                      </a:pPr>
                      <a:r>
                        <a:rPr lang="zh-TW" sz="1500" kern="0" dirty="0">
                          <a:effectLst/>
                          <a:latin typeface="+mn-lt"/>
                          <a:ea typeface="標楷體" pitchFamily="65" charset="-120"/>
                        </a:rPr>
                        <a:t>弘光首頁</a:t>
                      </a:r>
                      <a:r>
                        <a:rPr lang="en-US" sz="1500" kern="0" dirty="0">
                          <a:effectLst/>
                          <a:latin typeface="+mn-lt"/>
                          <a:ea typeface="標楷體" pitchFamily="65" charset="-120"/>
                        </a:rPr>
                        <a:t>→</a:t>
                      </a:r>
                      <a:r>
                        <a:rPr lang="zh-TW" sz="1500" kern="0" dirty="0">
                          <a:effectLst/>
                          <a:latin typeface="+mn-lt"/>
                          <a:ea typeface="標楷體" pitchFamily="65" charset="-120"/>
                        </a:rPr>
                        <a:t>教師職員</a:t>
                      </a:r>
                      <a:r>
                        <a:rPr lang="en-US" sz="1500" kern="0" dirty="0">
                          <a:effectLst/>
                          <a:latin typeface="+mn-lt"/>
                          <a:ea typeface="標楷體" pitchFamily="65" charset="-120"/>
                        </a:rPr>
                        <a:t>→</a:t>
                      </a:r>
                      <a:r>
                        <a:rPr lang="zh-TW" sz="1500" kern="0" dirty="0">
                          <a:effectLst/>
                          <a:latin typeface="+mn-lt"/>
                          <a:ea typeface="標楷體" pitchFamily="65" charset="-120"/>
                        </a:rPr>
                        <a:t>校務整合資訊系統</a:t>
                      </a:r>
                      <a:r>
                        <a:rPr lang="en-US" sz="1500" kern="0" dirty="0">
                          <a:effectLst/>
                          <a:latin typeface="+mn-lt"/>
                          <a:ea typeface="標楷體" pitchFamily="65" charset="-120"/>
                        </a:rPr>
                        <a:t>→(</a:t>
                      </a:r>
                      <a:r>
                        <a:rPr lang="zh-TW" sz="1500" kern="0" dirty="0">
                          <a:effectLst/>
                          <a:latin typeface="+mn-lt"/>
                          <a:ea typeface="標楷體" pitchFamily="65" charset="-120"/>
                        </a:rPr>
                        <a:t>帳號、密碼</a:t>
                      </a:r>
                      <a:r>
                        <a:rPr lang="en-US" sz="1500" kern="0" dirty="0">
                          <a:effectLst/>
                          <a:latin typeface="+mn-lt"/>
                          <a:ea typeface="標楷體" pitchFamily="65" charset="-120"/>
                        </a:rPr>
                        <a:t>)</a:t>
                      </a:r>
                      <a:r>
                        <a:rPr lang="zh-TW" sz="1500" kern="0" dirty="0">
                          <a:effectLst/>
                          <a:latin typeface="+mn-lt"/>
                          <a:ea typeface="標楷體" pitchFamily="65" charset="-120"/>
                        </a:rPr>
                        <a:t>登入</a:t>
                      </a:r>
                      <a:endParaRPr lang="en-US" altLang="zh-TW" sz="1500" kern="0" dirty="0">
                        <a:effectLst/>
                        <a:latin typeface="+mn-lt"/>
                        <a:ea typeface="標楷體" pitchFamily="65" charset="-120"/>
                      </a:endParaRPr>
                    </a:p>
                    <a:p>
                      <a:pPr marL="0" lvl="0" indent="0" algn="just">
                        <a:lnSpc>
                          <a:spcPts val="2300"/>
                        </a:lnSpc>
                        <a:spcAft>
                          <a:spcPts val="0"/>
                        </a:spcAft>
                        <a:buSzPts val="1200"/>
                        <a:buFont typeface="+mj-lt"/>
                        <a:buNone/>
                      </a:pPr>
                      <a:r>
                        <a:rPr lang="en-US" sz="1500" kern="0" dirty="0">
                          <a:effectLst/>
                          <a:latin typeface="+mn-lt"/>
                          <a:ea typeface="標楷體" pitchFamily="65" charset="-120"/>
                        </a:rPr>
                        <a:t>→</a:t>
                      </a:r>
                      <a:r>
                        <a:rPr lang="zh-TW" sz="1500" kern="0" dirty="0">
                          <a:effectLst/>
                          <a:latin typeface="+mn-lt"/>
                          <a:ea typeface="標楷體" pitchFamily="65" charset="-120"/>
                        </a:rPr>
                        <a:t>學務</a:t>
                      </a:r>
                      <a:r>
                        <a:rPr lang="en-US" sz="1500" kern="100" dirty="0">
                          <a:effectLst/>
                          <a:latin typeface="+mn-lt"/>
                          <a:ea typeface="標楷體" pitchFamily="65" charset="-120"/>
                        </a:rPr>
                        <a:t>→</a:t>
                      </a:r>
                      <a:r>
                        <a:rPr lang="zh-TW" sz="1500" kern="0" dirty="0">
                          <a:effectLst/>
                          <a:latin typeface="+mn-lt"/>
                          <a:ea typeface="標楷體" pitchFamily="65" charset="-120"/>
                        </a:rPr>
                        <a:t>生輔</a:t>
                      </a:r>
                      <a:r>
                        <a:rPr lang="en-US" sz="1500" kern="0" dirty="0">
                          <a:effectLst/>
                          <a:latin typeface="+mn-lt"/>
                          <a:ea typeface="標楷體" pitchFamily="65" charset="-120"/>
                        </a:rPr>
                        <a:t>(</a:t>
                      </a:r>
                      <a:r>
                        <a:rPr lang="zh-TW" sz="1500" kern="0" dirty="0">
                          <a:effectLst/>
                          <a:latin typeface="+mn-lt"/>
                          <a:ea typeface="標楷體" pitchFamily="65" charset="-120"/>
                        </a:rPr>
                        <a:t>操行</a:t>
                      </a:r>
                      <a:r>
                        <a:rPr lang="en-US" sz="1500" kern="0" dirty="0">
                          <a:effectLst/>
                          <a:latin typeface="+mn-lt"/>
                          <a:ea typeface="標楷體" pitchFamily="65" charset="-120"/>
                        </a:rPr>
                        <a:t>)</a:t>
                      </a:r>
                      <a:r>
                        <a:rPr lang="zh-TW" sz="1500" kern="0" dirty="0">
                          <a:effectLst/>
                          <a:latin typeface="+mn-lt"/>
                          <a:ea typeface="標楷體" pitchFamily="65" charset="-120"/>
                        </a:rPr>
                        <a:t>管理系統</a:t>
                      </a:r>
                      <a:r>
                        <a:rPr lang="en-US" sz="1500" kern="0" dirty="0">
                          <a:effectLst/>
                          <a:latin typeface="+mn-lt"/>
                          <a:ea typeface="標楷體" pitchFamily="65" charset="-120"/>
                        </a:rPr>
                        <a:t>→</a:t>
                      </a:r>
                      <a:r>
                        <a:rPr lang="zh-TW" sz="1500" kern="0" dirty="0">
                          <a:effectLst/>
                          <a:latin typeface="+mn-lt"/>
                          <a:ea typeface="標楷體" pitchFamily="65" charset="-120"/>
                        </a:rPr>
                        <a:t>一般作業</a:t>
                      </a:r>
                      <a:r>
                        <a:rPr lang="en-US" sz="1500" kern="0" dirty="0">
                          <a:effectLst/>
                          <a:latin typeface="+mn-lt"/>
                          <a:ea typeface="標楷體" pitchFamily="65" charset="-120"/>
                        </a:rPr>
                        <a:t>→</a:t>
                      </a:r>
                      <a:r>
                        <a:rPr lang="zh-TW" sz="1500" kern="0" dirty="0">
                          <a:effectLst/>
                          <a:latin typeface="+mn-lt"/>
                          <a:ea typeface="標楷體" pitchFamily="65" charset="-120"/>
                        </a:rPr>
                        <a:t>任課老師點名作業。</a:t>
                      </a:r>
                      <a:endParaRPr lang="zh-TW" sz="1500" kern="100" dirty="0">
                        <a:effectLst/>
                        <a:latin typeface="+mn-lt"/>
                        <a:ea typeface="標楷體" pitchFamily="65" charset="-120"/>
                      </a:endParaRPr>
                    </a:p>
                  </a:txBody>
                  <a:tcPr marL="59034" marR="59034" marT="0" marB="0" anchor="ctr"/>
                </a:tc>
                <a:extLst>
                  <a:ext uri="{0D108BD9-81ED-4DB2-BD59-A6C34878D82A}">
                    <a16:rowId xmlns:a16="http://schemas.microsoft.com/office/drawing/2014/main" val="10001"/>
                  </a:ext>
                </a:extLst>
              </a:tr>
              <a:tr h="1152128">
                <a:tc>
                  <a:txBody>
                    <a:bodyPr/>
                    <a:lstStyle/>
                    <a:p>
                      <a:pPr algn="ctr">
                        <a:spcAft>
                          <a:spcPts val="0"/>
                        </a:spcAft>
                      </a:pPr>
                      <a:r>
                        <a:rPr lang="zh-TW" sz="1800" kern="100" dirty="0">
                          <a:effectLst/>
                          <a:latin typeface="+mn-lt"/>
                          <a:ea typeface="標楷體" pitchFamily="65" charset="-120"/>
                        </a:rPr>
                        <a:t>導師簽核假單</a:t>
                      </a:r>
                      <a:endParaRPr lang="zh-TW" sz="1800" kern="100" dirty="0">
                        <a:effectLst/>
                        <a:latin typeface="+mn-lt"/>
                        <a:ea typeface="標楷體" pitchFamily="65" charset="-120"/>
                        <a:cs typeface="Times New Roman"/>
                      </a:endParaRPr>
                    </a:p>
                  </a:txBody>
                  <a:tcPr marL="59034" marR="59034" marT="0" marB="0" anchor="ctr"/>
                </a:tc>
                <a:tc>
                  <a:txBody>
                    <a:bodyPr/>
                    <a:lstStyle/>
                    <a:p>
                      <a:pPr algn="just">
                        <a:lnSpc>
                          <a:spcPts val="2300"/>
                        </a:lnSpc>
                        <a:spcAft>
                          <a:spcPts val="0"/>
                        </a:spcAft>
                      </a:pPr>
                      <a:r>
                        <a:rPr lang="zh-TW" sz="1500" kern="0" dirty="0">
                          <a:effectLst/>
                          <a:latin typeface="+mn-lt"/>
                          <a:ea typeface="標楷體" pitchFamily="65" charset="-120"/>
                        </a:rPr>
                        <a:t>弘光首頁</a:t>
                      </a:r>
                      <a:r>
                        <a:rPr lang="en-US" sz="1500" kern="0" dirty="0">
                          <a:effectLst/>
                          <a:latin typeface="+mn-lt"/>
                          <a:ea typeface="標楷體" pitchFamily="65" charset="-120"/>
                        </a:rPr>
                        <a:t>→</a:t>
                      </a:r>
                      <a:r>
                        <a:rPr lang="zh-TW" sz="1500" kern="0" dirty="0">
                          <a:effectLst/>
                          <a:latin typeface="+mn-lt"/>
                          <a:ea typeface="標楷體" pitchFamily="65" charset="-120"/>
                        </a:rPr>
                        <a:t>資訊服務</a:t>
                      </a:r>
                      <a:r>
                        <a:rPr lang="en-US" sz="1500" kern="100" dirty="0">
                          <a:effectLst/>
                          <a:latin typeface="+mn-lt"/>
                          <a:ea typeface="標楷體" pitchFamily="65" charset="-120"/>
                        </a:rPr>
                        <a:t>→</a:t>
                      </a:r>
                      <a:r>
                        <a:rPr lang="zh-TW" sz="1500" kern="100" dirty="0">
                          <a:effectLst/>
                          <a:latin typeface="+mn-lt"/>
                          <a:ea typeface="標楷體" pitchFamily="65" charset="-120"/>
                        </a:rPr>
                        <a:t>單一登入平台</a:t>
                      </a:r>
                      <a:r>
                        <a:rPr lang="en-US" sz="1500" kern="100" dirty="0">
                          <a:effectLst/>
                          <a:latin typeface="+mn-lt"/>
                          <a:ea typeface="標楷體" pitchFamily="65" charset="-120"/>
                        </a:rPr>
                        <a:t>→</a:t>
                      </a:r>
                      <a:r>
                        <a:rPr lang="zh-TW" sz="1500" kern="0" dirty="0">
                          <a:effectLst/>
                          <a:latin typeface="+mn-lt"/>
                          <a:ea typeface="標楷體" pitchFamily="65" charset="-120"/>
                        </a:rPr>
                        <a:t>教師職員</a:t>
                      </a:r>
                      <a:r>
                        <a:rPr lang="en-US" sz="1500" kern="100" dirty="0">
                          <a:effectLst/>
                          <a:latin typeface="+mn-lt"/>
                          <a:ea typeface="標楷體" pitchFamily="65" charset="-120"/>
                        </a:rPr>
                        <a:t>→</a:t>
                      </a:r>
                      <a:r>
                        <a:rPr lang="en-US" sz="1500" kern="0" dirty="0">
                          <a:effectLst/>
                          <a:latin typeface="+mn-lt"/>
                          <a:ea typeface="標楷體" pitchFamily="65" charset="-120"/>
                        </a:rPr>
                        <a:t>(</a:t>
                      </a:r>
                      <a:r>
                        <a:rPr lang="zh-TW" sz="1500" kern="0" dirty="0">
                          <a:effectLst/>
                          <a:latin typeface="+mn-lt"/>
                          <a:ea typeface="標楷體" pitchFamily="65" charset="-120"/>
                        </a:rPr>
                        <a:t>帳號、密碼</a:t>
                      </a:r>
                      <a:r>
                        <a:rPr lang="en-US" sz="1500" kern="0" dirty="0">
                          <a:effectLst/>
                          <a:latin typeface="+mn-lt"/>
                          <a:ea typeface="標楷體" pitchFamily="65" charset="-120"/>
                        </a:rPr>
                        <a:t>)</a:t>
                      </a:r>
                      <a:r>
                        <a:rPr lang="zh-TW" sz="1500" kern="0" dirty="0">
                          <a:effectLst/>
                          <a:latin typeface="+mn-lt"/>
                          <a:ea typeface="標楷體" pitchFamily="65" charset="-120"/>
                        </a:rPr>
                        <a:t>登入</a:t>
                      </a:r>
                      <a:endParaRPr lang="en-US" altLang="zh-TW" sz="1500" kern="0" dirty="0">
                        <a:effectLst/>
                        <a:latin typeface="+mn-lt"/>
                        <a:ea typeface="標楷體" pitchFamily="65" charset="-120"/>
                      </a:endParaRPr>
                    </a:p>
                    <a:p>
                      <a:pPr algn="just">
                        <a:lnSpc>
                          <a:spcPts val="2300"/>
                        </a:lnSpc>
                        <a:spcAft>
                          <a:spcPts val="0"/>
                        </a:spcAft>
                      </a:pPr>
                      <a:r>
                        <a:rPr lang="en-US" sz="1500" kern="100" dirty="0">
                          <a:effectLst/>
                          <a:latin typeface="+mn-lt"/>
                          <a:ea typeface="標楷體" pitchFamily="65" charset="-120"/>
                        </a:rPr>
                        <a:t>→</a:t>
                      </a:r>
                      <a:r>
                        <a:rPr lang="zh-TW" sz="1500" kern="100" dirty="0">
                          <a:effectLst/>
                          <a:latin typeface="+mn-lt"/>
                          <a:ea typeface="標楷體" pitchFamily="65" charset="-120"/>
                        </a:rPr>
                        <a:t>校務整合資訊系統</a:t>
                      </a:r>
                      <a:r>
                        <a:rPr lang="en-US" sz="1500" kern="0" dirty="0">
                          <a:effectLst/>
                          <a:latin typeface="+mn-lt"/>
                          <a:ea typeface="標楷體" pitchFamily="65" charset="-120"/>
                        </a:rPr>
                        <a:t>→</a:t>
                      </a:r>
                      <a:r>
                        <a:rPr lang="zh-TW" sz="1500" kern="0" dirty="0">
                          <a:effectLst/>
                          <a:latin typeface="+mn-lt"/>
                          <a:ea typeface="標楷體" pitchFamily="65" charset="-120"/>
                        </a:rPr>
                        <a:t>學務</a:t>
                      </a:r>
                      <a:r>
                        <a:rPr lang="en-US" sz="1500" kern="0" dirty="0">
                          <a:effectLst/>
                          <a:latin typeface="+mn-lt"/>
                          <a:ea typeface="標楷體" pitchFamily="65" charset="-120"/>
                        </a:rPr>
                        <a:t>→</a:t>
                      </a:r>
                      <a:r>
                        <a:rPr lang="zh-TW" sz="1500" kern="100" dirty="0">
                          <a:effectLst/>
                          <a:latin typeface="+mn-lt"/>
                          <a:ea typeface="標楷體" pitchFamily="65" charset="-120"/>
                        </a:rPr>
                        <a:t>生輔</a:t>
                      </a:r>
                      <a:r>
                        <a:rPr lang="en-US" sz="1500" kern="100" dirty="0">
                          <a:effectLst/>
                          <a:latin typeface="+mn-lt"/>
                          <a:ea typeface="標楷體" pitchFamily="65" charset="-120"/>
                        </a:rPr>
                        <a:t>(</a:t>
                      </a:r>
                      <a:r>
                        <a:rPr lang="zh-TW" sz="1500" kern="100" dirty="0">
                          <a:effectLst/>
                          <a:latin typeface="+mn-lt"/>
                          <a:ea typeface="標楷體" pitchFamily="65" charset="-120"/>
                        </a:rPr>
                        <a:t>操行</a:t>
                      </a:r>
                      <a:r>
                        <a:rPr lang="en-US" sz="1500" kern="100" dirty="0">
                          <a:effectLst/>
                          <a:latin typeface="+mn-lt"/>
                          <a:ea typeface="標楷體" pitchFamily="65" charset="-120"/>
                        </a:rPr>
                        <a:t>)</a:t>
                      </a:r>
                      <a:r>
                        <a:rPr lang="zh-TW" sz="1500" kern="100" dirty="0">
                          <a:effectLst/>
                          <a:latin typeface="+mn-lt"/>
                          <a:ea typeface="標楷體" pitchFamily="65" charset="-120"/>
                        </a:rPr>
                        <a:t>管理系統</a:t>
                      </a:r>
                      <a:r>
                        <a:rPr lang="en-US" sz="1500" kern="100" dirty="0">
                          <a:effectLst/>
                          <a:latin typeface="+mn-lt"/>
                          <a:ea typeface="標楷體" pitchFamily="65" charset="-120"/>
                        </a:rPr>
                        <a:t>→</a:t>
                      </a:r>
                      <a:r>
                        <a:rPr lang="zh-TW" sz="1500" kern="100" dirty="0">
                          <a:effectLst/>
                          <a:latin typeface="+mn-lt"/>
                          <a:ea typeface="標楷體" pitchFamily="65" charset="-120"/>
                        </a:rPr>
                        <a:t>學生請假系統</a:t>
                      </a:r>
                      <a:endParaRPr lang="en-US" altLang="zh-TW" sz="1500" kern="100" dirty="0">
                        <a:effectLst/>
                        <a:latin typeface="+mn-lt"/>
                        <a:ea typeface="標楷體" pitchFamily="65" charset="-120"/>
                      </a:endParaRPr>
                    </a:p>
                    <a:p>
                      <a:pPr algn="just">
                        <a:lnSpc>
                          <a:spcPts val="2300"/>
                        </a:lnSpc>
                        <a:spcAft>
                          <a:spcPts val="0"/>
                        </a:spcAft>
                      </a:pPr>
                      <a:r>
                        <a:rPr lang="en-US" sz="1500" kern="100" dirty="0">
                          <a:effectLst/>
                          <a:latin typeface="+mn-lt"/>
                          <a:ea typeface="標楷體" pitchFamily="65" charset="-120"/>
                        </a:rPr>
                        <a:t>→</a:t>
                      </a:r>
                      <a:r>
                        <a:rPr lang="zh-TW" sz="1500" kern="100" dirty="0">
                          <a:effectLst/>
                          <a:latin typeface="+mn-lt"/>
                          <a:ea typeface="標楷體" pitchFamily="65" charset="-120"/>
                        </a:rPr>
                        <a:t>日常作業</a:t>
                      </a:r>
                      <a:r>
                        <a:rPr lang="en-US" sz="1500" kern="0" dirty="0">
                          <a:effectLst/>
                          <a:latin typeface="+mn-lt"/>
                          <a:ea typeface="標楷體" pitchFamily="65" charset="-120"/>
                        </a:rPr>
                        <a:t>→</a:t>
                      </a:r>
                      <a:r>
                        <a:rPr lang="zh-TW" sz="1500" kern="100" dirty="0">
                          <a:effectLst/>
                          <a:latin typeface="+mn-lt"/>
                          <a:ea typeface="標楷體" pitchFamily="65" charset="-120"/>
                        </a:rPr>
                        <a:t>學生請假單簽核。</a:t>
                      </a:r>
                      <a:endParaRPr lang="zh-TW" sz="1500" kern="100" dirty="0">
                        <a:effectLst/>
                        <a:latin typeface="+mn-lt"/>
                        <a:ea typeface="標楷體" pitchFamily="65" charset="-120"/>
                        <a:cs typeface="Times New Roman"/>
                      </a:endParaRPr>
                    </a:p>
                  </a:txBody>
                  <a:tcPr marL="59034" marR="59034" marT="0" marB="0" anchor="ctr"/>
                </a:tc>
                <a:extLst>
                  <a:ext uri="{0D108BD9-81ED-4DB2-BD59-A6C34878D82A}">
                    <a16:rowId xmlns:a16="http://schemas.microsoft.com/office/drawing/2014/main" val="10002"/>
                  </a:ext>
                </a:extLst>
              </a:tr>
              <a:tr h="864096">
                <a:tc>
                  <a:txBody>
                    <a:bodyPr/>
                    <a:lstStyle/>
                    <a:p>
                      <a:pPr algn="ctr">
                        <a:spcAft>
                          <a:spcPts val="0"/>
                        </a:spcAft>
                      </a:pPr>
                      <a:r>
                        <a:rPr lang="zh-TW" sz="1800" kern="100" dirty="0">
                          <a:effectLst/>
                          <a:latin typeface="+mn-lt"/>
                          <a:ea typeface="標楷體" pitchFamily="65" charset="-120"/>
                        </a:rPr>
                        <a:t>學生獎懲提報</a:t>
                      </a:r>
                      <a:endParaRPr lang="zh-TW" sz="1800" kern="100" dirty="0">
                        <a:effectLst/>
                        <a:latin typeface="+mn-lt"/>
                        <a:ea typeface="標楷體" pitchFamily="65" charset="-120"/>
                        <a:cs typeface="Times New Roman"/>
                      </a:endParaRPr>
                    </a:p>
                  </a:txBody>
                  <a:tcPr marL="59034" marR="59034" marT="0" marB="0" anchor="ctr"/>
                </a:tc>
                <a:tc>
                  <a:txBody>
                    <a:bodyPr/>
                    <a:lstStyle/>
                    <a:p>
                      <a:pPr algn="just">
                        <a:lnSpc>
                          <a:spcPts val="2300"/>
                        </a:lnSpc>
                        <a:spcAft>
                          <a:spcPts val="0"/>
                        </a:spcAft>
                      </a:pPr>
                      <a:r>
                        <a:rPr lang="zh-TW" sz="1500" kern="0" dirty="0">
                          <a:effectLst/>
                          <a:latin typeface="+mn-lt"/>
                          <a:ea typeface="標楷體" pitchFamily="65" charset="-120"/>
                        </a:rPr>
                        <a:t>弘光首頁</a:t>
                      </a:r>
                      <a:r>
                        <a:rPr lang="en-US" sz="1500" kern="0" dirty="0">
                          <a:effectLst/>
                          <a:latin typeface="+mn-lt"/>
                          <a:ea typeface="標楷體" pitchFamily="65" charset="-120"/>
                        </a:rPr>
                        <a:t>→</a:t>
                      </a:r>
                      <a:r>
                        <a:rPr lang="zh-TW" sz="1500" kern="0" dirty="0">
                          <a:effectLst/>
                          <a:latin typeface="+mn-lt"/>
                          <a:ea typeface="標楷體" pitchFamily="65" charset="-120"/>
                        </a:rPr>
                        <a:t>教師職員</a:t>
                      </a:r>
                      <a:r>
                        <a:rPr lang="en-US" sz="1500" kern="100" dirty="0">
                          <a:effectLst/>
                          <a:latin typeface="+mn-lt"/>
                          <a:ea typeface="標楷體" pitchFamily="65" charset="-120"/>
                        </a:rPr>
                        <a:t>→</a:t>
                      </a:r>
                      <a:r>
                        <a:rPr lang="zh-TW" sz="1500" kern="100" dirty="0">
                          <a:effectLst/>
                          <a:latin typeface="+mn-lt"/>
                          <a:ea typeface="標楷體" pitchFamily="65" charset="-120"/>
                        </a:rPr>
                        <a:t>校務整合資訊系統</a:t>
                      </a:r>
                      <a:r>
                        <a:rPr lang="en-US" sz="1500" kern="100" dirty="0">
                          <a:effectLst/>
                          <a:latin typeface="+mn-lt"/>
                          <a:ea typeface="標楷體" pitchFamily="65" charset="-120"/>
                        </a:rPr>
                        <a:t>→</a:t>
                      </a:r>
                      <a:r>
                        <a:rPr lang="en-US" sz="1500" kern="0" dirty="0">
                          <a:effectLst/>
                          <a:latin typeface="+mn-lt"/>
                          <a:ea typeface="標楷體" pitchFamily="65" charset="-120"/>
                        </a:rPr>
                        <a:t>(</a:t>
                      </a:r>
                      <a:r>
                        <a:rPr lang="zh-TW" sz="1500" kern="0" dirty="0">
                          <a:effectLst/>
                          <a:latin typeface="+mn-lt"/>
                          <a:ea typeface="標楷體" pitchFamily="65" charset="-120"/>
                        </a:rPr>
                        <a:t>帳號、密碼</a:t>
                      </a:r>
                      <a:r>
                        <a:rPr lang="en-US" sz="1500" kern="0" dirty="0">
                          <a:effectLst/>
                          <a:latin typeface="+mn-lt"/>
                          <a:ea typeface="標楷體" pitchFamily="65" charset="-120"/>
                        </a:rPr>
                        <a:t>)</a:t>
                      </a:r>
                      <a:r>
                        <a:rPr lang="zh-TW" sz="1500" kern="0" dirty="0">
                          <a:effectLst/>
                          <a:latin typeface="+mn-lt"/>
                          <a:ea typeface="標楷體" pitchFamily="65" charset="-120"/>
                        </a:rPr>
                        <a:t>登入</a:t>
                      </a:r>
                      <a:endParaRPr lang="en-US" altLang="zh-TW" sz="1500" kern="0" dirty="0">
                        <a:effectLst/>
                        <a:latin typeface="+mn-lt"/>
                        <a:ea typeface="標楷體" pitchFamily="65" charset="-120"/>
                      </a:endParaRPr>
                    </a:p>
                    <a:p>
                      <a:pPr algn="just">
                        <a:lnSpc>
                          <a:spcPts val="2300"/>
                        </a:lnSpc>
                        <a:spcAft>
                          <a:spcPts val="0"/>
                        </a:spcAft>
                      </a:pPr>
                      <a:r>
                        <a:rPr lang="en-US" sz="1500" kern="0" dirty="0">
                          <a:effectLst/>
                          <a:latin typeface="+mn-lt"/>
                          <a:ea typeface="標楷體" pitchFamily="65" charset="-120"/>
                        </a:rPr>
                        <a:t>→</a:t>
                      </a:r>
                      <a:r>
                        <a:rPr lang="zh-TW" sz="1500" kern="0" dirty="0">
                          <a:effectLst/>
                          <a:latin typeface="+mn-lt"/>
                          <a:ea typeface="標楷體" pitchFamily="65" charset="-120"/>
                        </a:rPr>
                        <a:t>學務</a:t>
                      </a:r>
                      <a:r>
                        <a:rPr lang="en-US" sz="1500" kern="0" dirty="0">
                          <a:effectLst/>
                          <a:latin typeface="+mn-lt"/>
                          <a:ea typeface="標楷體" pitchFamily="65" charset="-120"/>
                        </a:rPr>
                        <a:t>→</a:t>
                      </a:r>
                      <a:r>
                        <a:rPr lang="zh-TW" sz="1500" kern="0" dirty="0">
                          <a:effectLst/>
                          <a:latin typeface="+mn-lt"/>
                          <a:ea typeface="標楷體" pitchFamily="65" charset="-120"/>
                        </a:rPr>
                        <a:t>學生獎懲提報申請系統</a:t>
                      </a:r>
                      <a:r>
                        <a:rPr lang="en-US" sz="1500" kern="0" dirty="0">
                          <a:effectLst/>
                          <a:latin typeface="+mn-lt"/>
                          <a:ea typeface="標楷體" pitchFamily="65" charset="-120"/>
                        </a:rPr>
                        <a:t>→</a:t>
                      </a:r>
                      <a:r>
                        <a:rPr lang="zh-TW" sz="1500" kern="0" dirty="0">
                          <a:effectLst/>
                          <a:latin typeface="+mn-lt"/>
                          <a:ea typeface="標楷體" pitchFamily="65" charset="-120"/>
                        </a:rPr>
                        <a:t>學生獎懲提報</a:t>
                      </a:r>
                      <a:r>
                        <a:rPr lang="en-US" sz="1500" kern="0" dirty="0">
                          <a:effectLst/>
                          <a:latin typeface="+mn-lt"/>
                          <a:ea typeface="標楷體" pitchFamily="65" charset="-120"/>
                        </a:rPr>
                        <a:t>→</a:t>
                      </a:r>
                      <a:r>
                        <a:rPr lang="zh-TW" sz="1500" kern="0" dirty="0">
                          <a:effectLst/>
                          <a:latin typeface="+mn-lt"/>
                          <a:ea typeface="標楷體" pitchFamily="65" charset="-120"/>
                        </a:rPr>
                        <a:t>學生獎懲簽核</a:t>
                      </a:r>
                      <a:r>
                        <a:rPr lang="en-US" sz="1500" kern="0" dirty="0">
                          <a:effectLst/>
                          <a:latin typeface="+mn-lt"/>
                          <a:ea typeface="標楷體" pitchFamily="65" charset="-120"/>
                        </a:rPr>
                        <a:t>(</a:t>
                      </a:r>
                      <a:r>
                        <a:rPr lang="zh-TW" sz="1500" kern="0" dirty="0">
                          <a:effectLst/>
                          <a:latin typeface="+mn-lt"/>
                          <a:ea typeface="標楷體" pitchFamily="65" charset="-120"/>
                        </a:rPr>
                        <a:t>導師</a:t>
                      </a:r>
                      <a:r>
                        <a:rPr lang="en-US" sz="1500" kern="0" dirty="0">
                          <a:effectLst/>
                          <a:latin typeface="+mn-lt"/>
                          <a:ea typeface="標楷體" pitchFamily="65" charset="-120"/>
                        </a:rPr>
                        <a:t>)</a:t>
                      </a:r>
                      <a:r>
                        <a:rPr lang="zh-TW" sz="1500" kern="0" dirty="0">
                          <a:effectLst/>
                          <a:latin typeface="+mn-lt"/>
                          <a:ea typeface="標楷體" pitchFamily="65" charset="-120"/>
                        </a:rPr>
                        <a:t>。</a:t>
                      </a:r>
                      <a:endParaRPr lang="zh-TW" sz="1500" kern="100" dirty="0">
                        <a:effectLst/>
                        <a:latin typeface="+mn-lt"/>
                        <a:ea typeface="標楷體" pitchFamily="65" charset="-120"/>
                        <a:cs typeface="Times New Roman"/>
                      </a:endParaRPr>
                    </a:p>
                  </a:txBody>
                  <a:tcPr marL="59034" marR="59034" marT="0" marB="0" anchor="ctr"/>
                </a:tc>
                <a:extLst>
                  <a:ext uri="{0D108BD9-81ED-4DB2-BD59-A6C34878D82A}">
                    <a16:rowId xmlns:a16="http://schemas.microsoft.com/office/drawing/2014/main" val="10003"/>
                  </a:ext>
                </a:extLst>
              </a:tr>
              <a:tr h="1542840">
                <a:tc>
                  <a:txBody>
                    <a:bodyPr/>
                    <a:lstStyle/>
                    <a:p>
                      <a:pPr algn="ctr">
                        <a:spcAft>
                          <a:spcPts val="0"/>
                        </a:spcAft>
                      </a:pPr>
                      <a:r>
                        <a:rPr lang="zh-TW" sz="1800" b="1" kern="100" dirty="0">
                          <a:solidFill>
                            <a:schemeClr val="lt1"/>
                          </a:solidFill>
                          <a:effectLst/>
                          <a:latin typeface="+mn-lt"/>
                          <a:ea typeface="標楷體" pitchFamily="65" charset="-120"/>
                          <a:cs typeface="+mn-cs"/>
                        </a:rPr>
                        <a:t>導</a:t>
                      </a:r>
                      <a:r>
                        <a:rPr lang="en-US" altLang="zh-TW" sz="1800" b="1" kern="100" dirty="0">
                          <a:solidFill>
                            <a:schemeClr val="lt1"/>
                          </a:solidFill>
                          <a:effectLst/>
                          <a:latin typeface="+mn-lt"/>
                          <a:ea typeface="標楷體" pitchFamily="65" charset="-120"/>
                          <a:cs typeface="+mn-cs"/>
                        </a:rPr>
                        <a:t>   </a:t>
                      </a:r>
                      <a:r>
                        <a:rPr lang="zh-TW" sz="1800" b="1" kern="100" dirty="0">
                          <a:solidFill>
                            <a:schemeClr val="lt1"/>
                          </a:solidFill>
                          <a:effectLst/>
                          <a:latin typeface="+mn-lt"/>
                          <a:ea typeface="標楷體" pitchFamily="65" charset="-120"/>
                          <a:cs typeface="+mn-cs"/>
                        </a:rPr>
                        <a:t>師</a:t>
                      </a:r>
                      <a:r>
                        <a:rPr lang="en-US" altLang="zh-TW" sz="1800" b="1" kern="100" dirty="0">
                          <a:solidFill>
                            <a:schemeClr val="lt1"/>
                          </a:solidFill>
                          <a:effectLst/>
                          <a:latin typeface="+mn-lt"/>
                          <a:ea typeface="標楷體" pitchFamily="65" charset="-120"/>
                          <a:cs typeface="+mn-cs"/>
                        </a:rPr>
                        <a:t>   </a:t>
                      </a:r>
                      <a:r>
                        <a:rPr lang="zh-TW" sz="1800" b="1" kern="100" dirty="0">
                          <a:solidFill>
                            <a:schemeClr val="lt1"/>
                          </a:solidFill>
                          <a:effectLst/>
                          <a:latin typeface="+mn-lt"/>
                          <a:ea typeface="標楷體" pitchFamily="65" charset="-120"/>
                          <a:cs typeface="+mn-cs"/>
                        </a:rPr>
                        <a:t>評</a:t>
                      </a:r>
                      <a:r>
                        <a:rPr lang="en-US" altLang="zh-TW" sz="1800" b="1" kern="100" dirty="0">
                          <a:solidFill>
                            <a:schemeClr val="lt1"/>
                          </a:solidFill>
                          <a:effectLst/>
                          <a:latin typeface="+mn-lt"/>
                          <a:ea typeface="標楷體" pitchFamily="65" charset="-120"/>
                          <a:cs typeface="+mn-cs"/>
                        </a:rPr>
                        <a:t>   </a:t>
                      </a:r>
                      <a:r>
                        <a:rPr lang="zh-TW" sz="1800" b="1" kern="100" dirty="0">
                          <a:solidFill>
                            <a:schemeClr val="lt1"/>
                          </a:solidFill>
                          <a:effectLst/>
                          <a:latin typeface="+mn-lt"/>
                          <a:ea typeface="標楷體" pitchFamily="65" charset="-120"/>
                          <a:cs typeface="+mn-cs"/>
                        </a:rPr>
                        <a:t>量</a:t>
                      </a:r>
                    </a:p>
                  </a:txBody>
                  <a:tcPr marL="59034" marR="59034" marT="0" marB="0" anchor="ctr"/>
                </a:tc>
                <a:tc>
                  <a:txBody>
                    <a:bodyPr/>
                    <a:lstStyle/>
                    <a:p>
                      <a:pPr algn="just">
                        <a:lnSpc>
                          <a:spcPts val="2300"/>
                        </a:lnSpc>
                        <a:spcAft>
                          <a:spcPts val="0"/>
                        </a:spcAft>
                      </a:pPr>
                      <a:r>
                        <a:rPr lang="zh-TW" sz="1500" b="1" kern="100" dirty="0">
                          <a:solidFill>
                            <a:srgbClr val="0000FF"/>
                          </a:solidFill>
                          <a:effectLst/>
                          <a:latin typeface="+mn-lt"/>
                          <a:ea typeface="標楷體" pitchFamily="65" charset="-120"/>
                        </a:rPr>
                        <a:t>期中考</a:t>
                      </a:r>
                      <a:r>
                        <a:rPr lang="zh-TW" altLang="en-US" sz="1500" b="1" kern="100" dirty="0">
                          <a:solidFill>
                            <a:srgbClr val="0000FF"/>
                          </a:solidFill>
                          <a:effectLst/>
                          <a:latin typeface="+mn-lt"/>
                          <a:ea typeface="標楷體" pitchFamily="65" charset="-120"/>
                        </a:rPr>
                        <a:t>至期末考</a:t>
                      </a:r>
                      <a:r>
                        <a:rPr lang="zh-TW" sz="1500" b="1" kern="100" dirty="0">
                          <a:solidFill>
                            <a:srgbClr val="0000FF"/>
                          </a:solidFill>
                          <a:effectLst/>
                          <a:latin typeface="+mn-lt"/>
                          <a:ea typeface="標楷體" pitchFamily="65" charset="-120"/>
                        </a:rPr>
                        <a:t>前：</a:t>
                      </a:r>
                      <a:r>
                        <a:rPr lang="zh-TW" sz="1500" kern="100" dirty="0">
                          <a:effectLst/>
                          <a:latin typeface="+mn-lt"/>
                          <a:ea typeface="標楷體" pitchFamily="65" charset="-120"/>
                        </a:rPr>
                        <a:t>弘光首頁</a:t>
                      </a:r>
                      <a:r>
                        <a:rPr lang="en-US" sz="1500" kern="100" dirty="0">
                          <a:effectLst/>
                          <a:latin typeface="+mn-lt"/>
                          <a:ea typeface="標楷體" pitchFamily="65" charset="-120"/>
                        </a:rPr>
                        <a:t>→</a:t>
                      </a:r>
                      <a:r>
                        <a:rPr lang="zh-TW" sz="1500" kern="100" dirty="0">
                          <a:effectLst/>
                          <a:latin typeface="+mn-lt"/>
                          <a:ea typeface="標楷體" pitchFamily="65" charset="-120"/>
                        </a:rPr>
                        <a:t>在校學生</a:t>
                      </a:r>
                      <a:r>
                        <a:rPr lang="en-US" sz="1500" kern="100" dirty="0">
                          <a:effectLst/>
                          <a:latin typeface="+mn-lt"/>
                          <a:ea typeface="標楷體" pitchFamily="65" charset="-120"/>
                        </a:rPr>
                        <a:t>→</a:t>
                      </a:r>
                      <a:r>
                        <a:rPr lang="zh-TW" sz="1500" kern="100" dirty="0">
                          <a:effectLst/>
                          <a:latin typeface="+mn-lt"/>
                          <a:ea typeface="標楷體" pitchFamily="65" charset="-120"/>
                        </a:rPr>
                        <a:t>單一入口平台</a:t>
                      </a:r>
                      <a:r>
                        <a:rPr lang="en-US" sz="1500" kern="100" dirty="0">
                          <a:effectLst/>
                          <a:latin typeface="+mn-lt"/>
                          <a:ea typeface="標楷體" pitchFamily="65" charset="-120"/>
                        </a:rPr>
                        <a:t>(</a:t>
                      </a:r>
                      <a:r>
                        <a:rPr lang="zh-TW" sz="1500" kern="100" dirty="0">
                          <a:effectLst/>
                          <a:latin typeface="+mn-lt"/>
                          <a:ea typeface="標楷體" pitchFamily="65" charset="-120"/>
                        </a:rPr>
                        <a:t>輸入帳號密碼</a:t>
                      </a:r>
                      <a:r>
                        <a:rPr lang="en-US" sz="1500" kern="100" dirty="0">
                          <a:effectLst/>
                          <a:latin typeface="+mn-lt"/>
                          <a:ea typeface="標楷體" pitchFamily="65" charset="-120"/>
                        </a:rPr>
                        <a:t>)</a:t>
                      </a:r>
                    </a:p>
                    <a:p>
                      <a:pPr algn="just">
                        <a:lnSpc>
                          <a:spcPts val="2300"/>
                        </a:lnSpc>
                        <a:spcAft>
                          <a:spcPts val="0"/>
                        </a:spcAft>
                      </a:pPr>
                      <a:r>
                        <a:rPr lang="en-US" sz="1500" kern="100" dirty="0">
                          <a:effectLst/>
                          <a:latin typeface="+mn-lt"/>
                          <a:ea typeface="標楷體" pitchFamily="65" charset="-120"/>
                        </a:rPr>
                        <a:t>→</a:t>
                      </a:r>
                      <a:r>
                        <a:rPr lang="zh-TW" sz="1500" kern="100" dirty="0">
                          <a:effectLst/>
                          <a:latin typeface="+mn-lt"/>
                          <a:ea typeface="標楷體" pitchFamily="65" charset="-120"/>
                        </a:rPr>
                        <a:t>學生校務資訊</a:t>
                      </a:r>
                      <a:r>
                        <a:rPr lang="en-US" sz="1500" kern="100" dirty="0">
                          <a:effectLst/>
                          <a:latin typeface="+mn-lt"/>
                          <a:ea typeface="標楷體" pitchFamily="65" charset="-120"/>
                        </a:rPr>
                        <a:t>(</a:t>
                      </a:r>
                      <a:r>
                        <a:rPr lang="zh-TW" sz="1500" kern="100" dirty="0">
                          <a:effectLst/>
                          <a:latin typeface="+mn-lt"/>
                          <a:ea typeface="標楷體" pitchFamily="65" charset="-120"/>
                        </a:rPr>
                        <a:t>新</a:t>
                      </a:r>
                      <a:r>
                        <a:rPr lang="en-US" sz="1500" kern="100" dirty="0">
                          <a:effectLst/>
                          <a:latin typeface="+mn-lt"/>
                          <a:ea typeface="標楷體" pitchFamily="65" charset="-120"/>
                        </a:rPr>
                        <a:t>)  →</a:t>
                      </a:r>
                      <a:r>
                        <a:rPr lang="zh-TW" sz="1500" b="1" kern="100" dirty="0">
                          <a:solidFill>
                            <a:srgbClr val="C00000"/>
                          </a:solidFill>
                          <a:effectLst/>
                          <a:latin typeface="+mn-lt"/>
                          <a:ea typeface="標楷體" pitchFamily="65" charset="-120"/>
                        </a:rPr>
                        <a:t>學務</a:t>
                      </a:r>
                      <a:r>
                        <a:rPr lang="en-US" sz="1500" b="1" kern="100" dirty="0">
                          <a:solidFill>
                            <a:srgbClr val="C00000"/>
                          </a:solidFill>
                          <a:effectLst/>
                          <a:latin typeface="+mn-lt"/>
                          <a:ea typeface="標楷體" pitchFamily="65" charset="-120"/>
                        </a:rPr>
                        <a:t>→</a:t>
                      </a:r>
                      <a:r>
                        <a:rPr lang="zh-TW" sz="1500" b="1" kern="100" dirty="0">
                          <a:solidFill>
                            <a:srgbClr val="C00000"/>
                          </a:solidFill>
                          <a:effectLst/>
                          <a:latin typeface="+mn-lt"/>
                          <a:ea typeface="標楷體" pitchFamily="65" charset="-120"/>
                        </a:rPr>
                        <a:t>導師評量</a:t>
                      </a:r>
                      <a:r>
                        <a:rPr lang="zh-TW" sz="1500" b="1" kern="0" dirty="0">
                          <a:solidFill>
                            <a:srgbClr val="C00000"/>
                          </a:solidFill>
                          <a:effectLst/>
                          <a:latin typeface="+mn-lt"/>
                          <a:ea typeface="標楷體" pitchFamily="65" charset="-120"/>
                        </a:rPr>
                        <a:t>。</a:t>
                      </a:r>
                      <a:r>
                        <a:rPr lang="en-US" altLang="zh-TW" sz="1500" kern="100" dirty="0">
                          <a:solidFill>
                            <a:schemeClr val="dk1"/>
                          </a:solidFill>
                          <a:effectLst/>
                          <a:latin typeface="+mn-lt"/>
                          <a:ea typeface="標楷體" pitchFamily="65" charset="-120"/>
                          <a:cs typeface="+mn-cs"/>
                        </a:rPr>
                        <a:t>(</a:t>
                      </a:r>
                      <a:r>
                        <a:rPr lang="zh-TW" altLang="en-US" sz="1500" kern="100" dirty="0">
                          <a:solidFill>
                            <a:schemeClr val="dk1"/>
                          </a:solidFill>
                          <a:effectLst/>
                          <a:latin typeface="+mn-lt"/>
                          <a:ea typeface="標楷體" pitchFamily="65" charset="-120"/>
                          <a:cs typeface="+mn-cs"/>
                        </a:rPr>
                        <a:t>實際日期已公告時間為主</a:t>
                      </a:r>
                      <a:r>
                        <a:rPr lang="en-US" altLang="zh-TW" sz="1500" kern="100" dirty="0">
                          <a:solidFill>
                            <a:schemeClr val="dk1"/>
                          </a:solidFill>
                          <a:effectLst/>
                          <a:latin typeface="+mn-lt"/>
                          <a:ea typeface="標楷體" pitchFamily="65" charset="-120"/>
                          <a:cs typeface="+mn-cs"/>
                        </a:rPr>
                        <a:t>)</a:t>
                      </a:r>
                      <a:endParaRPr lang="zh-TW" sz="1500" kern="100" dirty="0">
                        <a:solidFill>
                          <a:schemeClr val="dk1"/>
                        </a:solidFill>
                        <a:effectLst/>
                        <a:latin typeface="+mn-lt"/>
                        <a:ea typeface="標楷體" pitchFamily="65" charset="-120"/>
                        <a:cs typeface="+mn-cs"/>
                      </a:endParaRPr>
                    </a:p>
                    <a:p>
                      <a:pPr algn="just">
                        <a:lnSpc>
                          <a:spcPts val="2300"/>
                        </a:lnSpc>
                        <a:spcAft>
                          <a:spcPts val="0"/>
                        </a:spcAft>
                      </a:pPr>
                      <a:r>
                        <a:rPr lang="zh-TW" sz="1500" b="1" kern="100" dirty="0">
                          <a:solidFill>
                            <a:srgbClr val="0000FF"/>
                          </a:solidFill>
                          <a:effectLst/>
                          <a:latin typeface="+mn-lt"/>
                          <a:ea typeface="標楷體" pitchFamily="65" charset="-120"/>
                        </a:rPr>
                        <a:t>期末考前</a:t>
                      </a:r>
                      <a:r>
                        <a:rPr lang="en-US" sz="1500" b="1" kern="0" dirty="0">
                          <a:solidFill>
                            <a:srgbClr val="0000FF"/>
                          </a:solidFill>
                          <a:effectLst/>
                          <a:latin typeface="+mn-lt"/>
                          <a:ea typeface="標楷體" pitchFamily="65" charset="-120"/>
                        </a:rPr>
                        <a:t>(</a:t>
                      </a:r>
                      <a:r>
                        <a:rPr lang="zh-TW" sz="1500" b="1" kern="0" dirty="0">
                          <a:solidFill>
                            <a:srgbClr val="0000FF"/>
                          </a:solidFill>
                          <a:effectLst/>
                          <a:latin typeface="+mn-lt"/>
                          <a:ea typeface="標楷體" pitchFamily="65" charset="-120"/>
                        </a:rPr>
                        <a:t>與教師教學評量同時間同路徑開放填寫</a:t>
                      </a:r>
                      <a:r>
                        <a:rPr lang="en-US" sz="1500" b="1" kern="0" dirty="0">
                          <a:solidFill>
                            <a:srgbClr val="0000FF"/>
                          </a:solidFill>
                          <a:effectLst/>
                          <a:latin typeface="+mn-lt"/>
                          <a:ea typeface="標楷體" pitchFamily="65" charset="-120"/>
                        </a:rPr>
                        <a:t>)</a:t>
                      </a:r>
                      <a:r>
                        <a:rPr lang="zh-TW" sz="1500" b="1" kern="100" dirty="0">
                          <a:solidFill>
                            <a:srgbClr val="0000FF"/>
                          </a:solidFill>
                          <a:effectLst/>
                          <a:latin typeface="+mn-lt"/>
                          <a:ea typeface="標楷體" pitchFamily="65" charset="-120"/>
                        </a:rPr>
                        <a:t>：</a:t>
                      </a:r>
                      <a:r>
                        <a:rPr lang="zh-TW" sz="1500" kern="100" dirty="0">
                          <a:effectLst/>
                          <a:latin typeface="+mn-lt"/>
                          <a:ea typeface="標楷體" pitchFamily="65" charset="-120"/>
                        </a:rPr>
                        <a:t>弘光首頁</a:t>
                      </a:r>
                      <a:r>
                        <a:rPr lang="en-US" sz="1500" kern="100" dirty="0">
                          <a:effectLst/>
                          <a:latin typeface="+mn-lt"/>
                          <a:ea typeface="標楷體" pitchFamily="65" charset="-120"/>
                        </a:rPr>
                        <a:t>→</a:t>
                      </a:r>
                      <a:r>
                        <a:rPr lang="zh-TW" sz="1500" kern="100" dirty="0">
                          <a:effectLst/>
                          <a:latin typeface="+mn-lt"/>
                          <a:ea typeface="標楷體" pitchFamily="65" charset="-120"/>
                        </a:rPr>
                        <a:t>在校學生</a:t>
                      </a:r>
                      <a:endParaRPr lang="en-US" altLang="zh-TW" sz="1500" kern="100" dirty="0">
                        <a:effectLst/>
                        <a:latin typeface="+mn-lt"/>
                        <a:ea typeface="標楷體" pitchFamily="65" charset="-120"/>
                      </a:endParaRPr>
                    </a:p>
                    <a:p>
                      <a:pPr algn="just">
                        <a:lnSpc>
                          <a:spcPts val="2300"/>
                        </a:lnSpc>
                        <a:spcAft>
                          <a:spcPts val="0"/>
                        </a:spcAft>
                      </a:pPr>
                      <a:r>
                        <a:rPr lang="en-US" sz="1500" kern="100" dirty="0">
                          <a:effectLst/>
                          <a:latin typeface="+mn-lt"/>
                          <a:ea typeface="標楷體" pitchFamily="65" charset="-120"/>
                        </a:rPr>
                        <a:t>→</a:t>
                      </a:r>
                      <a:r>
                        <a:rPr lang="zh-TW" sz="1500" kern="100" dirty="0">
                          <a:effectLst/>
                          <a:latin typeface="+mn-lt"/>
                          <a:ea typeface="標楷體" pitchFamily="65" charset="-120"/>
                        </a:rPr>
                        <a:t>單一入口平台</a:t>
                      </a:r>
                      <a:r>
                        <a:rPr lang="en-US" sz="1500" kern="100" dirty="0">
                          <a:effectLst/>
                          <a:latin typeface="+mn-lt"/>
                          <a:ea typeface="標楷體" pitchFamily="65" charset="-120"/>
                        </a:rPr>
                        <a:t>(</a:t>
                      </a:r>
                      <a:r>
                        <a:rPr lang="zh-TW" sz="1500" kern="100" dirty="0">
                          <a:effectLst/>
                          <a:latin typeface="+mn-lt"/>
                          <a:ea typeface="標楷體" pitchFamily="65" charset="-120"/>
                        </a:rPr>
                        <a:t>輸入帳號密碼</a:t>
                      </a:r>
                      <a:r>
                        <a:rPr lang="en-US" sz="1500" kern="100" dirty="0">
                          <a:effectLst/>
                          <a:latin typeface="+mn-lt"/>
                          <a:ea typeface="標楷體" pitchFamily="65" charset="-120"/>
                        </a:rPr>
                        <a:t>)→</a:t>
                      </a:r>
                      <a:r>
                        <a:rPr lang="zh-TW" sz="1500" kern="100" dirty="0">
                          <a:effectLst/>
                          <a:latin typeface="+mn-lt"/>
                          <a:ea typeface="標楷體" pitchFamily="65" charset="-120"/>
                        </a:rPr>
                        <a:t>學生校務資訊</a:t>
                      </a:r>
                      <a:r>
                        <a:rPr lang="en-US" sz="1500" kern="100" dirty="0">
                          <a:effectLst/>
                          <a:latin typeface="+mn-lt"/>
                          <a:ea typeface="標楷體" pitchFamily="65" charset="-120"/>
                        </a:rPr>
                        <a:t>(</a:t>
                      </a:r>
                      <a:r>
                        <a:rPr lang="zh-TW" sz="1500" kern="100" dirty="0">
                          <a:effectLst/>
                          <a:latin typeface="+mn-lt"/>
                          <a:ea typeface="標楷體" pitchFamily="65" charset="-120"/>
                        </a:rPr>
                        <a:t>新</a:t>
                      </a:r>
                      <a:r>
                        <a:rPr lang="en-US" sz="1500" kern="100" dirty="0">
                          <a:effectLst/>
                          <a:latin typeface="+mn-lt"/>
                          <a:ea typeface="標楷體" pitchFamily="65" charset="-120"/>
                        </a:rPr>
                        <a:t>) →</a:t>
                      </a:r>
                      <a:r>
                        <a:rPr lang="zh-TW" sz="1500" b="1" kern="100" dirty="0">
                          <a:solidFill>
                            <a:srgbClr val="C00000"/>
                          </a:solidFill>
                          <a:effectLst/>
                          <a:latin typeface="+mn-lt"/>
                          <a:ea typeface="標楷體" pitchFamily="65" charset="-120"/>
                        </a:rPr>
                        <a:t>課務資料查詢</a:t>
                      </a:r>
                      <a:endParaRPr lang="en-US" altLang="zh-TW" sz="1500" b="1" kern="100" dirty="0">
                        <a:solidFill>
                          <a:srgbClr val="C00000"/>
                        </a:solidFill>
                        <a:effectLst/>
                        <a:latin typeface="+mn-lt"/>
                        <a:ea typeface="標楷體" pitchFamily="65" charset="-120"/>
                      </a:endParaRPr>
                    </a:p>
                    <a:p>
                      <a:pPr algn="just">
                        <a:lnSpc>
                          <a:spcPts val="2300"/>
                        </a:lnSpc>
                        <a:spcAft>
                          <a:spcPts val="0"/>
                        </a:spcAft>
                      </a:pPr>
                      <a:r>
                        <a:rPr lang="en-US" sz="1500" b="1" kern="100" dirty="0">
                          <a:solidFill>
                            <a:srgbClr val="C00000"/>
                          </a:solidFill>
                          <a:effectLst/>
                          <a:latin typeface="+mn-lt"/>
                          <a:ea typeface="標楷體" pitchFamily="65" charset="-120"/>
                        </a:rPr>
                        <a:t>→</a:t>
                      </a:r>
                      <a:r>
                        <a:rPr lang="zh-TW" sz="1500" b="1" kern="100" dirty="0">
                          <a:solidFill>
                            <a:srgbClr val="C00000"/>
                          </a:solidFill>
                          <a:effectLst/>
                          <a:latin typeface="+mn-lt"/>
                          <a:ea typeface="標楷體" pitchFamily="65" charset="-120"/>
                        </a:rPr>
                        <a:t>教學</a:t>
                      </a:r>
                      <a:r>
                        <a:rPr lang="en-US" sz="1500" b="1" kern="100" dirty="0">
                          <a:solidFill>
                            <a:srgbClr val="C00000"/>
                          </a:solidFill>
                          <a:effectLst/>
                          <a:latin typeface="+mn-lt"/>
                          <a:ea typeface="標楷體" pitchFamily="65" charset="-120"/>
                        </a:rPr>
                        <a:t>/</a:t>
                      </a:r>
                      <a:r>
                        <a:rPr lang="zh-TW" sz="1500" b="1" kern="100" dirty="0">
                          <a:solidFill>
                            <a:srgbClr val="C00000"/>
                          </a:solidFill>
                          <a:effectLst/>
                          <a:latin typeface="+mn-lt"/>
                          <a:ea typeface="標楷體" pitchFamily="65" charset="-120"/>
                        </a:rPr>
                        <a:t>導師評量問卷</a:t>
                      </a:r>
                      <a:r>
                        <a:rPr lang="zh-TW" sz="1500" b="1" kern="0" dirty="0">
                          <a:solidFill>
                            <a:srgbClr val="C00000"/>
                          </a:solidFill>
                          <a:effectLst/>
                          <a:latin typeface="+mn-lt"/>
                          <a:ea typeface="標楷體" pitchFamily="65" charset="-120"/>
                        </a:rPr>
                        <a:t>。</a:t>
                      </a:r>
                      <a:endParaRPr lang="zh-TW" sz="1500" b="1" kern="100" dirty="0">
                        <a:solidFill>
                          <a:srgbClr val="C00000"/>
                        </a:solidFill>
                        <a:effectLst/>
                        <a:latin typeface="+mn-lt"/>
                        <a:ea typeface="標楷體" pitchFamily="65" charset="-120"/>
                        <a:cs typeface="Times New Roman"/>
                      </a:endParaRPr>
                    </a:p>
                  </a:txBody>
                  <a:tcPr marL="59034" marR="59034" marT="0" marB="0"/>
                </a:tc>
                <a:extLst>
                  <a:ext uri="{0D108BD9-81ED-4DB2-BD59-A6C34878D82A}">
                    <a16:rowId xmlns:a16="http://schemas.microsoft.com/office/drawing/2014/main" val="10004"/>
                  </a:ext>
                </a:extLst>
              </a:tr>
            </a:tbl>
          </a:graphicData>
        </a:graphic>
      </p:graphicFrame>
      <p:sp>
        <p:nvSpPr>
          <p:cNvPr id="2" name="矩形 1"/>
          <p:cNvSpPr/>
          <p:nvPr/>
        </p:nvSpPr>
        <p:spPr>
          <a:xfrm>
            <a:off x="1359155" y="93519"/>
            <a:ext cx="6313514" cy="646331"/>
          </a:xfrm>
          <a:prstGeom prst="rect">
            <a:avLst/>
          </a:prstGeom>
        </p:spPr>
        <p:txBody>
          <a:bodyPr wrap="square">
            <a:spAutoFit/>
          </a:bodyPr>
          <a:lstStyle/>
          <a:p>
            <a:pPr marL="342900" indent="-342900" fontAlgn="base">
              <a:spcBef>
                <a:spcPts val="600"/>
              </a:spcBef>
              <a:spcAft>
                <a:spcPct val="0"/>
              </a:spcAft>
              <a:buFont typeface="Wingdings" pitchFamily="2" charset="2"/>
              <a:buChar char="Ø"/>
              <a:defRPr/>
            </a:pPr>
            <a:r>
              <a:rPr lang="zh-TW" altLang="en-US" sz="3600" b="1" dirty="0">
                <a:solidFill>
                  <a:srgbClr val="C00000"/>
                </a:solidFill>
                <a:latin typeface="微軟正黑體" pitchFamily="34" charset="-120"/>
                <a:ea typeface="微軟正黑體" pitchFamily="34" charset="-120"/>
              </a:rPr>
              <a:t>學務系統使用路徑</a:t>
            </a:r>
          </a:p>
        </p:txBody>
      </p:sp>
    </p:spTree>
    <p:extLst>
      <p:ext uri="{BB962C8B-B14F-4D97-AF65-F5344CB8AC3E}">
        <p14:creationId xmlns:p14="http://schemas.microsoft.com/office/powerpoint/2010/main" val="40003340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1791053" y="134820"/>
            <a:ext cx="8229600" cy="875083"/>
          </a:xfrm>
        </p:spPr>
        <p:txBody>
          <a:bodyPr/>
          <a:lstStyle/>
          <a:p>
            <a:pPr marL="571500" indent="-571500" algn="l">
              <a:buFont typeface="Wingdings" panose="05000000000000000000" pitchFamily="2" charset="2"/>
              <a:buChar char="Ø"/>
            </a:pPr>
            <a:r>
              <a:rPr lang="zh-TW" altLang="en-US" sz="3600" b="1" dirty="0">
                <a:solidFill>
                  <a:srgbClr val="C00000"/>
                </a:solidFill>
                <a:latin typeface="微軟正黑體" panose="020B0604030504040204" pitchFamily="34" charset="-120"/>
                <a:ea typeface="微軟正黑體" panose="020B0604030504040204" pitchFamily="34" charset="-120"/>
              </a:rPr>
              <a:t>學生住宿資料更新率</a:t>
            </a:r>
          </a:p>
        </p:txBody>
      </p:sp>
      <p:sp>
        <p:nvSpPr>
          <p:cNvPr id="2" name="投影片編號版面配置區 1"/>
          <p:cNvSpPr>
            <a:spLocks noGrp="1"/>
          </p:cNvSpPr>
          <p:nvPr>
            <p:ph type="sldNum" sz="quarter" idx="12"/>
          </p:nvPr>
        </p:nvSpPr>
        <p:spPr/>
        <p:txBody>
          <a:bodyPr/>
          <a:lstStyle/>
          <a:p>
            <a:fld id="{F3414D5C-90D7-452C-A87F-A2B5F4E679B5}" type="slidenum">
              <a:rPr lang="zh-TW" altLang="en-US" smtClean="0"/>
              <a:pPr/>
              <a:t>8</a:t>
            </a:fld>
            <a:endParaRPr lang="en-US" altLang="zh-TW"/>
          </a:p>
        </p:txBody>
      </p:sp>
      <p:sp>
        <p:nvSpPr>
          <p:cNvPr id="7" name="直排文字版面配置區 3"/>
          <p:cNvSpPr>
            <a:spLocks noGrp="1"/>
          </p:cNvSpPr>
          <p:nvPr>
            <p:ph type="body" orient="vert" idx="1"/>
          </p:nvPr>
        </p:nvSpPr>
        <p:spPr>
          <a:xfrm>
            <a:off x="1791053" y="1018831"/>
            <a:ext cx="8229600" cy="5328592"/>
          </a:xfrm>
        </p:spPr>
        <p:txBody>
          <a:bodyPr vert="horz"/>
          <a:lstStyle/>
          <a:p>
            <a:pPr marL="0" indent="0">
              <a:buNone/>
            </a:pPr>
            <a:r>
              <a:rPr lang="zh-TW" altLang="en-US" sz="1800" dirty="0" smtClean="0">
                <a:latin typeface="標楷體" panose="03000509000000000000" pitchFamily="65" charset="-120"/>
                <a:ea typeface="標楷體" panose="03000509000000000000" pitchFamily="65" charset="-120"/>
              </a:rPr>
              <a:t>◎請</a:t>
            </a:r>
            <a:r>
              <a:rPr lang="zh-TW" altLang="en-US" sz="1800" dirty="0">
                <a:latin typeface="標楷體" panose="03000509000000000000" pitchFamily="65" charset="-120"/>
                <a:ea typeface="標楷體" panose="03000509000000000000" pitchFamily="65" charset="-120"/>
              </a:rPr>
              <a:t>各班導師持續協助學生更新住宿資料</a:t>
            </a:r>
            <a:endParaRPr lang="en-US" altLang="zh-TW" sz="1800" b="1" dirty="0">
              <a:solidFill>
                <a:srgbClr val="FF0000"/>
              </a:solidFill>
              <a:latin typeface="標楷體" panose="03000509000000000000" pitchFamily="65" charset="-120"/>
              <a:ea typeface="標楷體" panose="03000509000000000000" pitchFamily="65" charset="-120"/>
            </a:endParaRPr>
          </a:p>
          <a:p>
            <a:pPr marL="0" indent="0">
              <a:buNone/>
            </a:pPr>
            <a:r>
              <a:rPr lang="zh-TW" altLang="en-US" sz="1600" b="1" dirty="0" smtClean="0">
                <a:solidFill>
                  <a:srgbClr val="FF0000"/>
                </a:solidFill>
                <a:latin typeface="標楷體" panose="03000509000000000000" pitchFamily="65" charset="-120"/>
                <a:ea typeface="標楷體" panose="03000509000000000000" pitchFamily="65" charset="-120"/>
              </a:rPr>
              <a:t>開學</a:t>
            </a:r>
            <a:r>
              <a:rPr lang="zh-TW" altLang="en-US" sz="1600" b="1" dirty="0">
                <a:solidFill>
                  <a:srgbClr val="FF0000"/>
                </a:solidFill>
                <a:latin typeface="標楷體" panose="03000509000000000000" pitchFamily="65" charset="-120"/>
                <a:ea typeface="標楷體" panose="03000509000000000000" pitchFamily="65" charset="-120"/>
              </a:rPr>
              <a:t>前</a:t>
            </a:r>
            <a:r>
              <a:rPr lang="zh-TW" altLang="en-US" sz="1600" b="1" dirty="0" smtClean="0">
                <a:solidFill>
                  <a:srgbClr val="FF0000"/>
                </a:solidFill>
                <a:latin typeface="標楷體" panose="03000509000000000000" pitchFamily="65" charset="-120"/>
                <a:ea typeface="標楷體" panose="03000509000000000000" pitchFamily="65" charset="-120"/>
              </a:rPr>
              <a:t>：</a:t>
            </a:r>
            <a:endParaRPr lang="en-US" altLang="zh-TW" sz="1600" b="1" dirty="0" smtClean="0">
              <a:solidFill>
                <a:srgbClr val="FF0000"/>
              </a:solidFill>
              <a:latin typeface="標楷體" panose="03000509000000000000" pitchFamily="65" charset="-120"/>
              <a:ea typeface="標楷體" panose="03000509000000000000" pitchFamily="65" charset="-120"/>
            </a:endParaRPr>
          </a:p>
          <a:p>
            <a:pPr marL="0" indent="0">
              <a:buNone/>
            </a:pPr>
            <a:r>
              <a:rPr lang="zh-TW" altLang="en-US" sz="1600" dirty="0" smtClean="0">
                <a:latin typeface="標楷體" panose="03000509000000000000" pitchFamily="65" charset="-120"/>
                <a:ea typeface="標楷體" panose="03000509000000000000" pitchFamily="65" charset="-120"/>
              </a:rPr>
              <a:t>準備</a:t>
            </a:r>
            <a:r>
              <a:rPr lang="zh-TW" altLang="en-US" sz="1600" dirty="0">
                <a:latin typeface="標楷體" panose="03000509000000000000" pitchFamily="65" charset="-120"/>
                <a:ea typeface="標楷體" panose="03000509000000000000" pitchFamily="65" charset="-120"/>
              </a:rPr>
              <a:t>週</a:t>
            </a:r>
            <a:r>
              <a:rPr lang="en-US" altLang="zh-TW" sz="1600" dirty="0">
                <a:latin typeface="標楷體" panose="03000509000000000000" pitchFamily="65" charset="-120"/>
                <a:ea typeface="標楷體" panose="03000509000000000000" pitchFamily="65" charset="-120"/>
              </a:rPr>
              <a:t>(</a:t>
            </a:r>
            <a:r>
              <a:rPr lang="en-US" altLang="zh-TW" sz="1600" dirty="0" smtClean="0">
                <a:latin typeface="標楷體" panose="03000509000000000000" pitchFamily="65" charset="-120"/>
                <a:ea typeface="標楷體" panose="03000509000000000000" pitchFamily="65" charset="-120"/>
              </a:rPr>
              <a:t>110.09.06~110.09.10)</a:t>
            </a:r>
            <a:r>
              <a:rPr lang="zh-TW" altLang="en-US" sz="1600" dirty="0">
                <a:latin typeface="標楷體" panose="03000509000000000000" pitchFamily="65" charset="-120"/>
                <a:ea typeface="標楷體" panose="03000509000000000000" pitchFamily="65" charset="-120"/>
              </a:rPr>
              <a:t>：群發</a:t>
            </a:r>
            <a:r>
              <a:rPr lang="en-US" altLang="zh-TW" sz="1600" dirty="0">
                <a:latin typeface="標楷體" panose="03000509000000000000" pitchFamily="65" charset="-120"/>
                <a:ea typeface="標楷體" panose="03000509000000000000" pitchFamily="65" charset="-120"/>
              </a:rPr>
              <a:t>mail</a:t>
            </a:r>
            <a:r>
              <a:rPr lang="zh-TW" altLang="en-US" sz="1600" dirty="0">
                <a:latin typeface="標楷體" panose="03000509000000000000" pitchFamily="65" charset="-120"/>
                <a:ea typeface="標楷體" panose="03000509000000000000" pitchFamily="65" charset="-120"/>
              </a:rPr>
              <a:t>提醒各班導師於開學後輔導學生上線檢視住宿資料，以利導師宣導</a:t>
            </a:r>
            <a:r>
              <a:rPr lang="zh-TW" altLang="en-US" sz="1600" dirty="0" smtClean="0">
                <a:latin typeface="標楷體" panose="03000509000000000000" pitchFamily="65" charset="-120"/>
                <a:ea typeface="標楷體" panose="03000509000000000000" pitchFamily="65" charset="-120"/>
              </a:rPr>
              <a:t>。</a:t>
            </a:r>
            <a:endParaRPr lang="en-US" altLang="zh-TW" sz="1600" dirty="0" smtClean="0">
              <a:latin typeface="標楷體" panose="03000509000000000000" pitchFamily="65" charset="-120"/>
              <a:ea typeface="標楷體" panose="03000509000000000000" pitchFamily="65" charset="-120"/>
            </a:endParaRPr>
          </a:p>
          <a:p>
            <a:pPr marL="0" indent="0">
              <a:buNone/>
            </a:pPr>
            <a:r>
              <a:rPr lang="zh-TW" altLang="en-US" sz="1600" b="1" dirty="0" smtClean="0">
                <a:solidFill>
                  <a:srgbClr val="FF0000"/>
                </a:solidFill>
                <a:latin typeface="標楷體" panose="03000509000000000000" pitchFamily="65" charset="-120"/>
                <a:ea typeface="標楷體" panose="03000509000000000000" pitchFamily="65" charset="-120"/>
              </a:rPr>
              <a:t>開學後：</a:t>
            </a:r>
            <a:endParaRPr lang="zh-TW" altLang="en-US" sz="1600" b="1" dirty="0">
              <a:solidFill>
                <a:srgbClr val="FF0000"/>
              </a:solidFill>
              <a:latin typeface="標楷體" panose="03000509000000000000" pitchFamily="65" charset="-120"/>
              <a:ea typeface="標楷體" panose="03000509000000000000" pitchFamily="65" charset="-120"/>
            </a:endParaRPr>
          </a:p>
          <a:p>
            <a:pPr marL="174625" indent="-174625">
              <a:buFont typeface="+mj-lt"/>
              <a:buAutoNum type="arabicPeriod"/>
            </a:pPr>
            <a:r>
              <a:rPr lang="zh-TW" altLang="en-US" sz="1600" dirty="0" smtClean="0">
                <a:latin typeface="標楷體" panose="03000509000000000000" pitchFamily="65" charset="-120"/>
                <a:ea typeface="標楷體" panose="03000509000000000000" pitchFamily="65" charset="-120"/>
              </a:rPr>
              <a:t>第</a:t>
            </a:r>
            <a:r>
              <a:rPr lang="en-US" altLang="zh-TW" sz="1600" dirty="0">
                <a:latin typeface="標楷體" panose="03000509000000000000" pitchFamily="65" charset="-120"/>
                <a:ea typeface="標楷體" panose="03000509000000000000" pitchFamily="65" charset="-120"/>
              </a:rPr>
              <a:t>1</a:t>
            </a:r>
            <a:r>
              <a:rPr lang="zh-TW" altLang="en-US" sz="1600" dirty="0">
                <a:latin typeface="標楷體" panose="03000509000000000000" pitchFamily="65" charset="-120"/>
                <a:ea typeface="標楷體" panose="03000509000000000000" pitchFamily="65" charset="-120"/>
              </a:rPr>
              <a:t>、</a:t>
            </a:r>
            <a:r>
              <a:rPr lang="en-US" altLang="zh-TW" sz="1600" dirty="0">
                <a:latin typeface="標楷體" panose="03000509000000000000" pitchFamily="65" charset="-120"/>
                <a:ea typeface="標楷體" panose="03000509000000000000" pitchFamily="65" charset="-120"/>
              </a:rPr>
              <a:t>2</a:t>
            </a:r>
            <a:r>
              <a:rPr lang="zh-TW" altLang="en-US" sz="1600" dirty="0">
                <a:latin typeface="標楷體" panose="03000509000000000000" pitchFamily="65" charset="-120"/>
                <a:ea typeface="標楷體" panose="03000509000000000000" pitchFamily="65" charset="-120"/>
              </a:rPr>
              <a:t>週</a:t>
            </a:r>
            <a:r>
              <a:rPr lang="en-US" altLang="zh-TW" sz="1600" dirty="0">
                <a:latin typeface="標楷體" panose="03000509000000000000" pitchFamily="65" charset="-120"/>
                <a:ea typeface="標楷體" panose="03000509000000000000" pitchFamily="65" charset="-120"/>
              </a:rPr>
              <a:t>(</a:t>
            </a:r>
            <a:r>
              <a:rPr lang="en-US" altLang="zh-TW" sz="1600" dirty="0" smtClean="0">
                <a:latin typeface="標楷體" panose="03000509000000000000" pitchFamily="65" charset="-120"/>
                <a:ea typeface="標楷體" panose="03000509000000000000" pitchFamily="65" charset="-120"/>
              </a:rPr>
              <a:t>110.09.13~110.09.24)</a:t>
            </a:r>
            <a:r>
              <a:rPr lang="zh-TW" altLang="en-US" sz="1600" dirty="0">
                <a:latin typeface="標楷體" panose="03000509000000000000" pitchFamily="65" charset="-120"/>
                <a:ea typeface="標楷體" panose="03000509000000000000" pitchFamily="65" charset="-120"/>
              </a:rPr>
              <a:t>：由學生上線登錄「學生整合資訊系統」填寫</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更新</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住宿資料。</a:t>
            </a:r>
          </a:p>
          <a:p>
            <a:pPr marL="174625" indent="-174625">
              <a:buFont typeface="+mj-lt"/>
              <a:buAutoNum type="arabicPeriod"/>
            </a:pPr>
            <a:r>
              <a:rPr lang="zh-TW" altLang="en-US" sz="1600" dirty="0" smtClean="0">
                <a:latin typeface="標楷體" panose="03000509000000000000" pitchFamily="65" charset="-120"/>
                <a:ea typeface="標楷體" panose="03000509000000000000" pitchFamily="65" charset="-120"/>
              </a:rPr>
              <a:t>第</a:t>
            </a:r>
            <a:r>
              <a:rPr lang="en-US" altLang="zh-TW" sz="1600" dirty="0">
                <a:latin typeface="標楷體" panose="03000509000000000000" pitchFamily="65" charset="-120"/>
                <a:ea typeface="標楷體" panose="03000509000000000000" pitchFamily="65" charset="-120"/>
              </a:rPr>
              <a:t>3</a:t>
            </a:r>
            <a:r>
              <a:rPr lang="zh-TW" altLang="en-US" sz="1600" dirty="0">
                <a:latin typeface="標楷體" panose="03000509000000000000" pitchFamily="65" charset="-120"/>
                <a:ea typeface="標楷體" panose="03000509000000000000" pitchFamily="65" charset="-120"/>
              </a:rPr>
              <a:t>週</a:t>
            </a:r>
            <a:r>
              <a:rPr lang="en-US" altLang="zh-TW" sz="1600" dirty="0">
                <a:latin typeface="標楷體" panose="03000509000000000000" pitchFamily="65" charset="-120"/>
                <a:ea typeface="標楷體" panose="03000509000000000000" pitchFamily="65" charset="-120"/>
              </a:rPr>
              <a:t>(</a:t>
            </a:r>
            <a:r>
              <a:rPr lang="en-US" altLang="zh-TW" sz="1600" dirty="0" smtClean="0">
                <a:latin typeface="標楷體" panose="03000509000000000000" pitchFamily="65" charset="-120"/>
                <a:ea typeface="標楷體" panose="03000509000000000000" pitchFamily="65" charset="-120"/>
              </a:rPr>
              <a:t>110.09.27~110.10.01)</a:t>
            </a:r>
            <a:r>
              <a:rPr lang="zh-TW" altLang="en-US" sz="1600" dirty="0">
                <a:latin typeface="標楷體" panose="03000509000000000000" pitchFamily="65" charset="-120"/>
                <a:ea typeface="標楷體" panose="03000509000000000000" pitchFamily="65" charset="-120"/>
              </a:rPr>
              <a:t>：群發</a:t>
            </a:r>
            <a:r>
              <a:rPr lang="en-US" altLang="zh-TW" sz="1600" dirty="0">
                <a:latin typeface="標楷體" panose="03000509000000000000" pitchFamily="65" charset="-120"/>
                <a:ea typeface="標楷體" panose="03000509000000000000" pitchFamily="65" charset="-120"/>
              </a:rPr>
              <a:t>mail</a:t>
            </a:r>
            <a:r>
              <a:rPr lang="zh-TW" altLang="en-US" sz="1600" dirty="0">
                <a:latin typeface="標楷體" panose="03000509000000000000" pitchFamily="65" charset="-120"/>
                <a:ea typeface="標楷體" panose="03000509000000000000" pitchFamily="65" charset="-120"/>
              </a:rPr>
              <a:t>提醒各班導師，告知導師至第二週止之資料更新情形，未達</a:t>
            </a:r>
            <a:r>
              <a:rPr lang="en-US" altLang="zh-TW" sz="1600" dirty="0">
                <a:latin typeface="標楷體" panose="03000509000000000000" pitchFamily="65" charset="-120"/>
                <a:ea typeface="標楷體" panose="03000509000000000000" pitchFamily="65" charset="-120"/>
              </a:rPr>
              <a:t>100%</a:t>
            </a:r>
            <a:r>
              <a:rPr lang="zh-TW" altLang="en-US" sz="1600" dirty="0">
                <a:latin typeface="標楷體" panose="03000509000000000000" pitchFamily="65" charset="-120"/>
                <a:ea typeface="標楷體" panose="03000509000000000000" pitchFamily="65" charset="-120"/>
              </a:rPr>
              <a:t>之班級，協請導師輔導學生上線填寫及更新。</a:t>
            </a:r>
          </a:p>
          <a:p>
            <a:pPr marL="174625" indent="-174625">
              <a:buFont typeface="+mj-lt"/>
              <a:buAutoNum type="arabicPeriod"/>
            </a:pPr>
            <a:r>
              <a:rPr lang="zh-TW" altLang="en-US" sz="1600" dirty="0" smtClean="0">
                <a:latin typeface="標楷體" panose="03000509000000000000" pitchFamily="65" charset="-120"/>
                <a:ea typeface="標楷體" panose="03000509000000000000" pitchFamily="65" charset="-120"/>
              </a:rPr>
              <a:t>第</a:t>
            </a:r>
            <a:r>
              <a:rPr lang="en-US" altLang="zh-TW" sz="1600" dirty="0">
                <a:latin typeface="標楷體" panose="03000509000000000000" pitchFamily="65" charset="-120"/>
                <a:ea typeface="標楷體" panose="03000509000000000000" pitchFamily="65" charset="-120"/>
              </a:rPr>
              <a:t>4</a:t>
            </a:r>
            <a:r>
              <a:rPr lang="zh-TW" altLang="en-US" sz="1600" dirty="0">
                <a:latin typeface="標楷體" panose="03000509000000000000" pitchFamily="65" charset="-120"/>
                <a:ea typeface="標楷體" panose="03000509000000000000" pitchFamily="65" charset="-120"/>
              </a:rPr>
              <a:t>週</a:t>
            </a:r>
            <a:r>
              <a:rPr lang="en-US" altLang="zh-TW" sz="1600" dirty="0">
                <a:latin typeface="標楷體" panose="03000509000000000000" pitchFamily="65" charset="-120"/>
                <a:ea typeface="標楷體" panose="03000509000000000000" pitchFamily="65" charset="-120"/>
              </a:rPr>
              <a:t>(</a:t>
            </a:r>
            <a:r>
              <a:rPr lang="en-US" altLang="zh-TW" sz="1600" dirty="0" smtClean="0">
                <a:latin typeface="標楷體" panose="03000509000000000000" pitchFamily="65" charset="-120"/>
                <a:ea typeface="標楷體" panose="03000509000000000000" pitchFamily="65" charset="-120"/>
              </a:rPr>
              <a:t>110.10.04~110.10.08)</a:t>
            </a:r>
            <a:r>
              <a:rPr lang="zh-TW" altLang="en-US" sz="1600" dirty="0">
                <a:latin typeface="標楷體" panose="03000509000000000000" pitchFamily="65" charset="-120"/>
                <a:ea typeface="標楷體" panose="03000509000000000000" pitchFamily="65" charset="-120"/>
              </a:rPr>
              <a:t>：群發</a:t>
            </a:r>
            <a:r>
              <a:rPr lang="en-US" altLang="zh-TW" sz="1600" dirty="0">
                <a:latin typeface="標楷體" panose="03000509000000000000" pitchFamily="65" charset="-120"/>
                <a:ea typeface="標楷體" panose="03000509000000000000" pitchFamily="65" charset="-120"/>
              </a:rPr>
              <a:t>mail</a:t>
            </a:r>
            <a:r>
              <a:rPr lang="zh-TW" altLang="en-US" sz="1600" dirty="0">
                <a:latin typeface="標楷體" panose="03000509000000000000" pitchFamily="65" charset="-120"/>
                <a:ea typeface="標楷體" panose="03000509000000000000" pitchFamily="65" charset="-120"/>
              </a:rPr>
              <a:t>提醒各班導，完整性統計未達</a:t>
            </a:r>
            <a:r>
              <a:rPr lang="en-US" altLang="zh-TW" sz="1600" dirty="0">
                <a:latin typeface="標楷體" panose="03000509000000000000" pitchFamily="65" charset="-120"/>
                <a:ea typeface="標楷體" panose="03000509000000000000" pitchFamily="65" charset="-120"/>
              </a:rPr>
              <a:t>100%</a:t>
            </a:r>
            <a:r>
              <a:rPr lang="zh-TW" altLang="en-US" sz="1600" dirty="0">
                <a:latin typeface="標楷體" panose="03000509000000000000" pitchFamily="65" charset="-120"/>
                <a:ea typeface="標楷體" panose="03000509000000000000" pitchFamily="65" charset="-120"/>
              </a:rPr>
              <a:t>之班級學生資料持續填寫及更新。</a:t>
            </a:r>
          </a:p>
          <a:p>
            <a:pPr marL="174625" indent="-174625">
              <a:buFont typeface="+mj-lt"/>
              <a:buAutoNum type="arabicPeriod"/>
            </a:pPr>
            <a:r>
              <a:rPr lang="zh-TW" altLang="en-US" sz="1600" dirty="0" smtClean="0">
                <a:latin typeface="標楷體" panose="03000509000000000000" pitchFamily="65" charset="-120"/>
                <a:ea typeface="標楷體" panose="03000509000000000000" pitchFamily="65" charset="-120"/>
              </a:rPr>
              <a:t>第</a:t>
            </a:r>
            <a:r>
              <a:rPr lang="en-US" altLang="zh-TW" sz="1600" dirty="0" smtClean="0">
                <a:latin typeface="標楷體" panose="03000509000000000000" pitchFamily="65" charset="-120"/>
                <a:ea typeface="標楷體" panose="03000509000000000000" pitchFamily="65" charset="-120"/>
              </a:rPr>
              <a:t>5</a:t>
            </a:r>
            <a:r>
              <a:rPr lang="zh-TW" altLang="en-US" sz="1600" dirty="0" smtClean="0">
                <a:latin typeface="標楷體" panose="03000509000000000000" pitchFamily="65" charset="-120"/>
                <a:ea typeface="標楷體" panose="03000509000000000000" pitchFamily="65" charset="-120"/>
              </a:rPr>
              <a:t>週</a:t>
            </a:r>
            <a:r>
              <a:rPr lang="en-US" altLang="zh-TW" sz="1600" dirty="0" smtClean="0">
                <a:latin typeface="標楷體" panose="03000509000000000000" pitchFamily="65" charset="-120"/>
                <a:ea typeface="標楷體" panose="03000509000000000000" pitchFamily="65" charset="-120"/>
              </a:rPr>
              <a:t>(110.10.15/15:00)</a:t>
            </a:r>
            <a:r>
              <a:rPr lang="zh-TW" altLang="en-US" sz="1600" dirty="0" smtClean="0">
                <a:latin typeface="標楷體" panose="03000509000000000000" pitchFamily="65" charset="-120"/>
                <a:ea typeface="標楷體" panose="03000509000000000000" pitchFamily="65" charset="-120"/>
              </a:rPr>
              <a:t>：為截止期限，並實施資料統計分析。</a:t>
            </a:r>
          </a:p>
          <a:p>
            <a:pPr marL="0" indent="0">
              <a:buNone/>
            </a:pPr>
            <a:r>
              <a:rPr lang="zh-TW" altLang="en-US" sz="1600" b="1" dirty="0" smtClean="0">
                <a:solidFill>
                  <a:srgbClr val="FF0000"/>
                </a:solidFill>
                <a:latin typeface="標楷體" panose="03000509000000000000" pitchFamily="65" charset="-120"/>
                <a:ea typeface="標楷體" panose="03000509000000000000" pitchFamily="65" charset="-120"/>
              </a:rPr>
              <a:t>導師查詢路徑：</a:t>
            </a:r>
          </a:p>
          <a:p>
            <a:pPr marL="271463" indent="-271463">
              <a:buNone/>
            </a:pPr>
            <a:r>
              <a:rPr lang="en-US" altLang="zh-TW" sz="1600" dirty="0" smtClean="0">
                <a:latin typeface="標楷體" panose="03000509000000000000" pitchFamily="65" charset="-120"/>
                <a:ea typeface="標楷體" panose="03000509000000000000" pitchFamily="65" charset="-120"/>
              </a:rPr>
              <a:t>1</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查詢更新率</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校務資訊系統</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舊</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學務→</a:t>
            </a:r>
            <a:r>
              <a:rPr lang="en-US" altLang="zh-TW" sz="1600" dirty="0">
                <a:latin typeface="標楷體" panose="03000509000000000000" pitchFamily="65" charset="-120"/>
                <a:ea typeface="標楷體" panose="03000509000000000000" pitchFamily="65" charset="-120"/>
              </a:rPr>
              <a:t>B05</a:t>
            </a:r>
            <a:r>
              <a:rPr lang="zh-TW" altLang="en-US" sz="1600" dirty="0">
                <a:latin typeface="標楷體" panose="03000509000000000000" pitchFamily="65" charset="-120"/>
                <a:ea typeface="標楷體" panose="03000509000000000000" pitchFamily="65" charset="-120"/>
              </a:rPr>
              <a:t>住宿</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賃居</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管理系統→報表→賃居生住宿完整性統計表</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即時現況</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a:t>
            </a:r>
          </a:p>
          <a:p>
            <a:pPr marL="271463" indent="-271463">
              <a:buNone/>
            </a:pPr>
            <a:r>
              <a:rPr lang="en-US" altLang="zh-TW" sz="1600" dirty="0">
                <a:latin typeface="標楷體" panose="03000509000000000000" pitchFamily="65" charset="-120"/>
                <a:ea typeface="標楷體" panose="03000509000000000000" pitchFamily="65" charset="-120"/>
              </a:rPr>
              <a:t>2.</a:t>
            </a:r>
            <a:r>
              <a:rPr lang="zh-TW" altLang="en-US" sz="1600" dirty="0">
                <a:latin typeface="標楷體" panose="03000509000000000000" pitchFamily="65" charset="-120"/>
                <a:ea typeface="標楷體" panose="03000509000000000000" pitchFamily="65" charset="-120"/>
              </a:rPr>
              <a:t>查詢學生個人資料</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校務資訊系統</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舊</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學務→</a:t>
            </a:r>
            <a:r>
              <a:rPr lang="en-US" altLang="zh-TW" sz="1600" dirty="0">
                <a:latin typeface="標楷體" panose="03000509000000000000" pitchFamily="65" charset="-120"/>
                <a:ea typeface="標楷體" panose="03000509000000000000" pitchFamily="65" charset="-120"/>
              </a:rPr>
              <a:t>B05</a:t>
            </a:r>
            <a:r>
              <a:rPr lang="zh-TW" altLang="en-US" sz="1600" dirty="0">
                <a:latin typeface="標楷體" panose="03000509000000000000" pitchFamily="65" charset="-120"/>
                <a:ea typeface="標楷體" panose="03000509000000000000" pitchFamily="65" charset="-120"/>
              </a:rPr>
              <a:t>住宿</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賃居</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管理系統→賃居生住宿完整性統計表</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導師用</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a:t>
            </a:r>
          </a:p>
          <a:p>
            <a:endParaRPr lang="zh-TW" altLang="en-US" sz="16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5734513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排文字版面配置區 4"/>
          <p:cNvSpPr>
            <a:spLocks noGrp="1"/>
          </p:cNvSpPr>
          <p:nvPr>
            <p:ph type="body" orient="vert" idx="1"/>
          </p:nvPr>
        </p:nvSpPr>
        <p:spPr>
          <a:xfrm>
            <a:off x="1981200" y="1600201"/>
            <a:ext cx="8229600" cy="1540768"/>
          </a:xfrm>
        </p:spPr>
        <p:txBody>
          <a:bodyPr vert="horz"/>
          <a:lstStyle/>
          <a:p>
            <a:pPr marL="342900" lvl="1" indent="-342900">
              <a:buFont typeface="Arial" panose="020B0604020202020204" pitchFamily="34" charset="0"/>
              <a:buChar char="•"/>
            </a:pPr>
            <a:endParaRPr lang="en-US" altLang="zh-TW" dirty="0"/>
          </a:p>
          <a:p>
            <a:pPr marL="342900" lvl="1" indent="-342900">
              <a:buFont typeface="Arial" panose="020B0604020202020204" pitchFamily="34" charset="0"/>
              <a:buChar char="•"/>
            </a:pPr>
            <a:endParaRPr lang="en-US" altLang="zh-TW" dirty="0"/>
          </a:p>
          <a:p>
            <a:pPr marL="342900" lvl="1" indent="-342900">
              <a:buFont typeface="Arial" panose="020B0604020202020204" pitchFamily="34" charset="0"/>
              <a:buChar char="•"/>
            </a:pPr>
            <a:endParaRPr lang="en-US" altLang="zh-TW" dirty="0"/>
          </a:p>
        </p:txBody>
      </p:sp>
      <p:sp>
        <p:nvSpPr>
          <p:cNvPr id="2" name="投影片編號版面配置區 1"/>
          <p:cNvSpPr>
            <a:spLocks noGrp="1"/>
          </p:cNvSpPr>
          <p:nvPr>
            <p:ph type="sldNum" sz="quarter" idx="12"/>
          </p:nvPr>
        </p:nvSpPr>
        <p:spPr/>
        <p:txBody>
          <a:bodyPr/>
          <a:lstStyle/>
          <a:p>
            <a:fld id="{F3414D5C-90D7-452C-A87F-A2B5F4E679B5}" type="slidenum">
              <a:rPr lang="zh-TW" altLang="en-US" smtClean="0"/>
              <a:pPr/>
              <a:t>9</a:t>
            </a:fld>
            <a:endParaRPr lang="en-US" altLang="zh-TW"/>
          </a:p>
        </p:txBody>
      </p:sp>
      <p:sp>
        <p:nvSpPr>
          <p:cNvPr id="7" name="標題 16"/>
          <p:cNvSpPr txBox="1">
            <a:spLocks/>
          </p:cNvSpPr>
          <p:nvPr/>
        </p:nvSpPr>
        <p:spPr bwMode="auto">
          <a:xfrm>
            <a:off x="1712180" y="248072"/>
            <a:ext cx="8207675" cy="5472608"/>
          </a:xfrm>
          <a:prstGeom prst="rect">
            <a:avLst/>
          </a:prstGeom>
          <a:noFill/>
          <a:ln w="9525">
            <a:noFill/>
            <a:miter lim="800000"/>
            <a:headEnd/>
            <a:tailEnd/>
          </a:ln>
        </p:spPr>
        <p:txBody>
          <a:bodyPr/>
          <a:lstStyle/>
          <a:p>
            <a:pPr fontAlgn="base">
              <a:spcBef>
                <a:spcPts val="600"/>
              </a:spcBef>
              <a:spcAft>
                <a:spcPct val="0"/>
              </a:spcAft>
              <a:buFont typeface="Wingdings" pitchFamily="2" charset="2"/>
              <a:buChar char="Ø"/>
              <a:defRPr/>
            </a:pPr>
            <a:r>
              <a:rPr lang="zh-TW" altLang="en-US" sz="3600" b="1" dirty="0">
                <a:solidFill>
                  <a:srgbClr val="C00000"/>
                </a:solidFill>
                <a:latin typeface="微軟正黑體" pitchFamily="34" charset="-120"/>
                <a:ea typeface="微軟正黑體" pitchFamily="34" charset="-120"/>
              </a:rPr>
              <a:t>輔導訪視</a:t>
            </a:r>
            <a:endParaRPr lang="en-US" altLang="zh-TW" sz="3600" b="1" dirty="0">
              <a:solidFill>
                <a:srgbClr val="C00000"/>
              </a:solidFill>
              <a:latin typeface="微軟正黑體" pitchFamily="34" charset="-120"/>
              <a:ea typeface="微軟正黑體" pitchFamily="34" charset="-120"/>
            </a:endParaRPr>
          </a:p>
          <a:p>
            <a:pPr marL="895350" indent="-539750" algn="just" fontAlgn="base">
              <a:spcBef>
                <a:spcPct val="20000"/>
              </a:spcBef>
              <a:spcAft>
                <a:spcPct val="0"/>
              </a:spcAft>
              <a:buFont typeface="+mj-ea"/>
              <a:buAutoNum type="ea1ChtPeriod"/>
              <a:defRPr/>
            </a:pPr>
            <a:r>
              <a:rPr kumimoji="1" lang="en-US" altLang="zh-TW" sz="2400" dirty="0">
                <a:solidFill>
                  <a:prstClr val="black"/>
                </a:solidFill>
                <a:latin typeface="標楷體" pitchFamily="65" charset="-120"/>
                <a:ea typeface="標楷體" pitchFamily="65" charset="-120"/>
                <a:cs typeface="Times New Roman" pitchFamily="18" charset="0"/>
              </a:rPr>
              <a:t>1092</a:t>
            </a:r>
            <a:r>
              <a:rPr kumimoji="1" lang="zh-TW" altLang="en-US" sz="2400" dirty="0">
                <a:solidFill>
                  <a:prstClr val="black"/>
                </a:solidFill>
                <a:latin typeface="標楷體" pitchFamily="65" charset="-120"/>
                <a:ea typeface="標楷體" pitchFamily="65" charset="-120"/>
                <a:cs typeface="Times New Roman" pitchFamily="18" charset="0"/>
              </a:rPr>
              <a:t>學期導師訪視人次統計如下表</a:t>
            </a:r>
            <a:r>
              <a:rPr kumimoji="1" lang="en-US" altLang="zh-TW" sz="2400" dirty="0">
                <a:solidFill>
                  <a:prstClr val="black"/>
                </a:solidFill>
                <a:latin typeface="標楷體" pitchFamily="65" charset="-120"/>
                <a:ea typeface="標楷體" pitchFamily="65" charset="-120"/>
                <a:cs typeface="Times New Roman" pitchFamily="18" charset="0"/>
              </a:rPr>
              <a:t>(</a:t>
            </a:r>
            <a:r>
              <a:rPr kumimoji="1" lang="zh-TW" altLang="en-US" sz="2400" dirty="0">
                <a:solidFill>
                  <a:prstClr val="black"/>
                </a:solidFill>
                <a:latin typeface="標楷體" pitchFamily="65" charset="-120"/>
                <a:ea typeface="標楷體" pitchFamily="65" charset="-120"/>
                <a:cs typeface="Times New Roman" pitchFamily="18" charset="0"/>
              </a:rPr>
              <a:t>統計至</a:t>
            </a:r>
            <a:r>
              <a:rPr kumimoji="1" lang="en-US" altLang="zh-TW" sz="2400" dirty="0">
                <a:solidFill>
                  <a:prstClr val="black"/>
                </a:solidFill>
                <a:latin typeface="標楷體" pitchFamily="65" charset="-120"/>
                <a:ea typeface="標楷體" pitchFamily="65" charset="-120"/>
                <a:cs typeface="Times New Roman" pitchFamily="18" charset="0"/>
              </a:rPr>
              <a:t>110.07.30)</a:t>
            </a:r>
            <a:r>
              <a:rPr kumimoji="1" lang="zh-TW" altLang="en-US" sz="2400" dirty="0">
                <a:solidFill>
                  <a:prstClr val="black"/>
                </a:solidFill>
                <a:latin typeface="標楷體" pitchFamily="65" charset="-120"/>
                <a:ea typeface="標楷體" pitchFamily="65" charset="-120"/>
                <a:cs typeface="Times New Roman" pitchFamily="18" charset="0"/>
              </a:rPr>
              <a:t>：</a:t>
            </a: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endParaRPr kumimoji="1" lang="en-US" altLang="zh-TW" sz="2400" dirty="0">
              <a:solidFill>
                <a:prstClr val="black"/>
              </a:solidFill>
              <a:latin typeface="標楷體" pitchFamily="65" charset="-120"/>
              <a:ea typeface="標楷體" pitchFamily="65" charset="-120"/>
              <a:cs typeface="Times New Roman" pitchFamily="18" charset="0"/>
            </a:endParaRPr>
          </a:p>
          <a:p>
            <a:pPr marL="895350" indent="-539750" algn="just" fontAlgn="base">
              <a:spcBef>
                <a:spcPct val="20000"/>
              </a:spcBef>
              <a:spcAft>
                <a:spcPct val="0"/>
              </a:spcAft>
              <a:buFont typeface="+mj-ea"/>
              <a:buAutoNum type="ea1ChtPeriod"/>
              <a:defRPr/>
            </a:pPr>
            <a:r>
              <a:rPr kumimoji="1" lang="zh-TW" altLang="en-US" sz="2400" dirty="0">
                <a:solidFill>
                  <a:prstClr val="black"/>
                </a:solidFill>
                <a:latin typeface="標楷體" pitchFamily="65" charset="-120"/>
                <a:ea typeface="標楷體" pitchFamily="65" charset="-120"/>
                <a:cs typeface="Times New Roman" pitchFamily="18" charset="0"/>
              </a:rPr>
              <a:t>導師完成線上登錄時間為</a:t>
            </a:r>
            <a:r>
              <a:rPr kumimoji="1" lang="en-US" altLang="zh-TW" sz="2400" dirty="0" smtClean="0">
                <a:solidFill>
                  <a:prstClr val="black"/>
                </a:solidFill>
                <a:latin typeface="標楷體" pitchFamily="65" charset="-120"/>
                <a:ea typeface="標楷體" pitchFamily="65" charset="-120"/>
                <a:cs typeface="Times New Roman" pitchFamily="18" charset="0"/>
              </a:rPr>
              <a:t>110.11.08</a:t>
            </a:r>
            <a:r>
              <a:rPr kumimoji="1" lang="zh-TW" altLang="en-US" sz="2400" dirty="0">
                <a:solidFill>
                  <a:prstClr val="black"/>
                </a:solidFill>
                <a:latin typeface="標楷體" pitchFamily="65" charset="-120"/>
                <a:ea typeface="標楷體" pitchFamily="65" charset="-120"/>
                <a:cs typeface="Times New Roman" pitchFamily="18" charset="0"/>
              </a:rPr>
              <a:t>日前，請導師儘速完成，以利四項評量成績計算。</a:t>
            </a:r>
            <a:endParaRPr kumimoji="1" lang="en-US" altLang="zh-TW" sz="2400" dirty="0">
              <a:solidFill>
                <a:prstClr val="black"/>
              </a:solidFill>
              <a:latin typeface="標楷體" pitchFamily="65" charset="-120"/>
              <a:ea typeface="標楷體" pitchFamily="65" charset="-120"/>
              <a:cs typeface="Times New Roman" pitchFamily="18"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4294811514"/>
              </p:ext>
            </p:extLst>
          </p:nvPr>
        </p:nvGraphicFramePr>
        <p:xfrm>
          <a:off x="2315580" y="1716188"/>
          <a:ext cx="7560840" cy="2924212"/>
        </p:xfrm>
        <a:graphic>
          <a:graphicData uri="http://schemas.openxmlformats.org/drawingml/2006/table">
            <a:tbl>
              <a:tblPr firstRow="1" bandRow="1">
                <a:tableStyleId>{5C22544A-7EE6-4342-B048-85BDC9FD1C3A}</a:tableStyleId>
              </a:tblPr>
              <a:tblGrid>
                <a:gridCol w="2376264">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512168">
                  <a:extLst>
                    <a:ext uri="{9D8B030D-6E8A-4147-A177-3AD203B41FA5}">
                      <a16:colId xmlns:a16="http://schemas.microsoft.com/office/drawing/2014/main" val="20002"/>
                    </a:ext>
                  </a:extLst>
                </a:gridCol>
                <a:gridCol w="987147">
                  <a:extLst>
                    <a:ext uri="{9D8B030D-6E8A-4147-A177-3AD203B41FA5}">
                      <a16:colId xmlns:a16="http://schemas.microsoft.com/office/drawing/2014/main" val="20003"/>
                    </a:ext>
                  </a:extLst>
                </a:gridCol>
                <a:gridCol w="1101085">
                  <a:extLst>
                    <a:ext uri="{9D8B030D-6E8A-4147-A177-3AD203B41FA5}">
                      <a16:colId xmlns:a16="http://schemas.microsoft.com/office/drawing/2014/main" val="20004"/>
                    </a:ext>
                  </a:extLst>
                </a:gridCol>
              </a:tblGrid>
              <a:tr h="618747">
                <a:tc>
                  <a:txBody>
                    <a:bodyPr/>
                    <a:lstStyle/>
                    <a:p>
                      <a:pPr algn="ctr"/>
                      <a:r>
                        <a:rPr lang="zh-TW" altLang="en-US" sz="2400" dirty="0">
                          <a:latin typeface="標楷體" panose="03000509000000000000" pitchFamily="65" charset="-120"/>
                          <a:ea typeface="標楷體" panose="03000509000000000000" pitchFamily="65" charset="-120"/>
                        </a:rPr>
                        <a:t>訪視人員</a:t>
                      </a:r>
                    </a:p>
                  </a:txBody>
                  <a:tcPr/>
                </a:tc>
                <a:tc>
                  <a:txBody>
                    <a:bodyPr/>
                    <a:lstStyle/>
                    <a:p>
                      <a:pPr algn="ctr"/>
                      <a:r>
                        <a:rPr lang="zh-TW" altLang="en-US" sz="2400" dirty="0">
                          <a:latin typeface="標楷體" panose="03000509000000000000" pitchFamily="65" charset="-120"/>
                          <a:ea typeface="標楷體" panose="03000509000000000000" pitchFamily="65" charset="-120"/>
                        </a:rPr>
                        <a:t>電話訪談</a:t>
                      </a:r>
                    </a:p>
                  </a:txBody>
                  <a:tcPr/>
                </a:tc>
                <a:tc>
                  <a:txBody>
                    <a:bodyPr/>
                    <a:lstStyle/>
                    <a:p>
                      <a:pPr algn="ctr"/>
                      <a:r>
                        <a:rPr lang="zh-TW" altLang="en-US" sz="2400" dirty="0">
                          <a:latin typeface="標楷體" panose="03000509000000000000" pitchFamily="65" charset="-120"/>
                          <a:ea typeface="標楷體" panose="03000509000000000000" pitchFamily="65" charset="-120"/>
                        </a:rPr>
                        <a:t>實地訪視</a:t>
                      </a:r>
                    </a:p>
                  </a:txBody>
                  <a:tcPr/>
                </a:tc>
                <a:tc>
                  <a:txBody>
                    <a:bodyPr/>
                    <a:lstStyle/>
                    <a:p>
                      <a:pPr algn="ctr"/>
                      <a:r>
                        <a:rPr lang="zh-TW" altLang="en-US" sz="2400" dirty="0">
                          <a:latin typeface="標楷體" panose="03000509000000000000" pitchFamily="65" charset="-120"/>
                          <a:ea typeface="標楷體" panose="03000509000000000000" pitchFamily="65" charset="-120"/>
                        </a:rPr>
                        <a:t>小計</a:t>
                      </a:r>
                    </a:p>
                  </a:txBody>
                  <a:tcPr/>
                </a:tc>
                <a:tc>
                  <a:txBody>
                    <a:bodyPr/>
                    <a:lstStyle/>
                    <a:p>
                      <a:pPr algn="ctr"/>
                      <a:r>
                        <a:rPr lang="zh-TW" altLang="en-US" sz="2400" dirty="0">
                          <a:latin typeface="標楷體" panose="03000509000000000000" pitchFamily="65" charset="-120"/>
                          <a:ea typeface="標楷體" panose="03000509000000000000" pitchFamily="65" charset="-120"/>
                        </a:rPr>
                        <a:t>總計</a:t>
                      </a:r>
                    </a:p>
                  </a:txBody>
                  <a:tcPr/>
                </a:tc>
                <a:extLst>
                  <a:ext uri="{0D108BD9-81ED-4DB2-BD59-A6C34878D82A}">
                    <a16:rowId xmlns:a16="http://schemas.microsoft.com/office/drawing/2014/main" val="10000"/>
                  </a:ext>
                </a:extLst>
              </a:tr>
              <a:tr h="618747">
                <a:tc>
                  <a:txBody>
                    <a:bodyPr/>
                    <a:lstStyle/>
                    <a:p>
                      <a:pPr algn="ctr"/>
                      <a:r>
                        <a:rPr lang="zh-TW" altLang="en-US" sz="2400" dirty="0">
                          <a:solidFill>
                            <a:schemeClr val="tx1"/>
                          </a:solidFill>
                          <a:latin typeface="標楷體" panose="03000509000000000000" pitchFamily="65" charset="-120"/>
                          <a:ea typeface="標楷體" panose="03000509000000000000" pitchFamily="65" charset="-120"/>
                        </a:rPr>
                        <a:t>導師</a:t>
                      </a: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3702</a:t>
                      </a: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779</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4481</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tc rowSpan="2">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4,672</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10001"/>
                  </a:ext>
                </a:extLst>
              </a:tr>
              <a:tr h="618747">
                <a:tc>
                  <a:txBody>
                    <a:bodyPr/>
                    <a:lstStyle/>
                    <a:p>
                      <a:pPr algn="ctr"/>
                      <a:r>
                        <a:rPr lang="zh-TW" altLang="en-US" sz="2400" dirty="0">
                          <a:solidFill>
                            <a:schemeClr val="tx1"/>
                          </a:solidFill>
                          <a:latin typeface="標楷體" panose="03000509000000000000" pitchFamily="65" charset="-120"/>
                          <a:ea typeface="標楷體" panose="03000509000000000000" pitchFamily="65" charset="-120"/>
                        </a:rPr>
                        <a:t>教官、校安人員</a:t>
                      </a: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0</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191</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tc>
                  <a:txBody>
                    <a:bodyPr/>
                    <a:lstStyle/>
                    <a:p>
                      <a:pPr algn="ctr"/>
                      <a:r>
                        <a:rPr lang="en-US" altLang="zh-TW" sz="2400" dirty="0">
                          <a:solidFill>
                            <a:schemeClr val="tx1"/>
                          </a:solidFill>
                          <a:latin typeface="標楷體" panose="03000509000000000000" pitchFamily="65" charset="-120"/>
                          <a:ea typeface="標楷體" panose="03000509000000000000" pitchFamily="65" charset="-120"/>
                        </a:rPr>
                        <a:t>191</a:t>
                      </a:r>
                      <a:endParaRPr lang="zh-TW" altLang="en-US" sz="2400" dirty="0">
                        <a:solidFill>
                          <a:schemeClr val="tx1"/>
                        </a:solidFill>
                        <a:latin typeface="標楷體" panose="03000509000000000000" pitchFamily="65" charset="-120"/>
                        <a:ea typeface="標楷體" panose="03000509000000000000" pitchFamily="65" charset="-120"/>
                      </a:endParaRPr>
                    </a:p>
                  </a:txBody>
                  <a:tcPr anchor="ctr"/>
                </a:tc>
                <a:tc vMerge="1">
                  <a:txBody>
                    <a:bodyPr/>
                    <a:lstStyle/>
                    <a:p>
                      <a:endParaRPr lang="zh-TW" altLang="en-US" dirty="0"/>
                    </a:p>
                  </a:txBody>
                  <a:tcPr/>
                </a:tc>
                <a:extLst>
                  <a:ext uri="{0D108BD9-81ED-4DB2-BD59-A6C34878D82A}">
                    <a16:rowId xmlns:a16="http://schemas.microsoft.com/office/drawing/2014/main" val="10002"/>
                  </a:ext>
                </a:extLst>
              </a:tr>
              <a:tr h="1067971">
                <a:tc gridSpan="5">
                  <a:txBody>
                    <a:bodyPr/>
                    <a:lstStyle/>
                    <a:p>
                      <a:pPr marL="285750" indent="-285750">
                        <a:buFont typeface="Wingdings" panose="05000000000000000000" pitchFamily="2" charset="2"/>
                        <a:buChar char="u"/>
                      </a:pPr>
                      <a:r>
                        <a:rPr lang="zh-TW" altLang="en-US" sz="2400" dirty="0">
                          <a:solidFill>
                            <a:schemeClr val="tx1"/>
                          </a:solidFill>
                          <a:latin typeface="標楷體" panose="03000509000000000000" pitchFamily="65" charset="-120"/>
                          <a:ea typeface="標楷體" panose="03000509000000000000" pitchFamily="65" charset="-120"/>
                        </a:rPr>
                        <a:t>須追蹤改善件數計</a:t>
                      </a:r>
                      <a:r>
                        <a:rPr lang="en-US" altLang="zh-TW" sz="2400" dirty="0">
                          <a:solidFill>
                            <a:schemeClr val="tx1"/>
                          </a:solidFill>
                          <a:latin typeface="標楷體" panose="03000509000000000000" pitchFamily="65" charset="-120"/>
                          <a:ea typeface="標楷體" panose="03000509000000000000" pitchFamily="65" charset="-120"/>
                        </a:rPr>
                        <a:t>30</a:t>
                      </a:r>
                      <a:r>
                        <a:rPr lang="zh-TW" altLang="en-US" sz="2400" dirty="0">
                          <a:solidFill>
                            <a:schemeClr val="tx1"/>
                          </a:solidFill>
                          <a:latin typeface="標楷體" panose="03000509000000000000" pitchFamily="65" charset="-120"/>
                          <a:ea typeface="標楷體" panose="03000509000000000000" pitchFamily="65" charset="-120"/>
                        </a:rPr>
                        <a:t>件，目前已追蹤共</a:t>
                      </a:r>
                      <a:r>
                        <a:rPr lang="en-US" altLang="zh-TW" sz="2400" dirty="0">
                          <a:solidFill>
                            <a:schemeClr val="tx1"/>
                          </a:solidFill>
                          <a:latin typeface="標楷體" panose="03000509000000000000" pitchFamily="65" charset="-120"/>
                          <a:ea typeface="標楷體" panose="03000509000000000000" pitchFamily="65" charset="-120"/>
                        </a:rPr>
                        <a:t>30</a:t>
                      </a:r>
                      <a:r>
                        <a:rPr lang="zh-TW" altLang="en-US" sz="2400" dirty="0">
                          <a:solidFill>
                            <a:schemeClr val="tx1"/>
                          </a:solidFill>
                          <a:latin typeface="標楷體" panose="03000509000000000000" pitchFamily="65" charset="-120"/>
                          <a:ea typeface="標楷體" panose="03000509000000000000" pitchFamily="65" charset="-120"/>
                        </a:rPr>
                        <a:t>件，持續追蹤預計</a:t>
                      </a:r>
                      <a:r>
                        <a:rPr lang="en-US" altLang="zh-TW" sz="2400" dirty="0">
                          <a:solidFill>
                            <a:schemeClr val="tx1"/>
                          </a:solidFill>
                          <a:latin typeface="標楷體" panose="03000509000000000000" pitchFamily="65" charset="-120"/>
                          <a:ea typeface="標楷體" panose="03000509000000000000" pitchFamily="65" charset="-120"/>
                        </a:rPr>
                        <a:t>110</a:t>
                      </a:r>
                      <a:r>
                        <a:rPr lang="zh-TW" altLang="en-US" sz="2400" dirty="0">
                          <a:solidFill>
                            <a:schemeClr val="tx1"/>
                          </a:solidFill>
                          <a:latin typeface="標楷體" panose="03000509000000000000" pitchFamily="65" charset="-120"/>
                          <a:ea typeface="標楷體" panose="03000509000000000000" pitchFamily="65" charset="-120"/>
                        </a:rPr>
                        <a:t>年</a:t>
                      </a:r>
                      <a:r>
                        <a:rPr lang="en-US" altLang="zh-TW" sz="2400" dirty="0">
                          <a:solidFill>
                            <a:schemeClr val="tx1"/>
                          </a:solidFill>
                          <a:latin typeface="標楷體" panose="03000509000000000000" pitchFamily="65" charset="-120"/>
                          <a:ea typeface="標楷體" panose="03000509000000000000" pitchFamily="65" charset="-120"/>
                        </a:rPr>
                        <a:t>10</a:t>
                      </a:r>
                      <a:r>
                        <a:rPr lang="zh-TW" altLang="en-US" sz="2400" dirty="0">
                          <a:solidFill>
                            <a:schemeClr val="tx1"/>
                          </a:solidFill>
                          <a:latin typeface="標楷體" panose="03000509000000000000" pitchFamily="65" charset="-120"/>
                          <a:ea typeface="標楷體" panose="03000509000000000000" pitchFamily="65" charset="-120"/>
                        </a:rPr>
                        <a:t>月底前完成改善。</a:t>
                      </a:r>
                    </a:p>
                  </a:txBody>
                  <a:tcPr anchor="ctr"/>
                </a:tc>
                <a:tc hMerge="1">
                  <a:txBody>
                    <a:bodyPr/>
                    <a:lstStyle/>
                    <a:p>
                      <a:endParaRPr lang="zh-TW" altLang="en-US" dirty="0"/>
                    </a:p>
                  </a:txBody>
                  <a:tcPr/>
                </a:tc>
                <a:tc hMerge="1">
                  <a:txBody>
                    <a:bodyPr/>
                    <a:lstStyle/>
                    <a:p>
                      <a:endParaRPr lang="zh-TW" altLang="en-US" dirty="0"/>
                    </a:p>
                  </a:txBody>
                  <a:tcPr/>
                </a:tc>
                <a:tc hMerge="1">
                  <a:txBody>
                    <a:bodyPr/>
                    <a:lstStyle/>
                    <a:p>
                      <a:endParaRPr lang="zh-TW" altLang="en-US" dirty="0"/>
                    </a:p>
                  </a:txBody>
                  <a:tcPr/>
                </a:tc>
                <a:tc hMerge="1">
                  <a:txBody>
                    <a:bodyPr/>
                    <a:lstStyle/>
                    <a:p>
                      <a:endParaRPr lang="zh-TW" altLang="en-US"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62221022"/>
      </p:ext>
    </p:extLst>
  </p:cSld>
  <p:clrMapOvr>
    <a:masterClrMapping/>
  </p:clrMapOvr>
</p:sld>
</file>

<file path=ppt/theme/theme1.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1777</Words>
  <Application>Microsoft Office PowerPoint</Application>
  <PresentationFormat>寬螢幕</PresentationFormat>
  <Paragraphs>123</Paragraphs>
  <Slides>9</Slides>
  <Notes>9</Notes>
  <HiddenSlides>0</HiddenSlides>
  <MMClips>0</MMClips>
  <ScaleCrop>false</ScaleCrop>
  <HeadingPairs>
    <vt:vector size="6" baseType="variant">
      <vt:variant>
        <vt:lpstr>使用字型</vt:lpstr>
      </vt:variant>
      <vt:variant>
        <vt:i4>7</vt:i4>
      </vt:variant>
      <vt:variant>
        <vt:lpstr>佈景主題</vt:lpstr>
      </vt:variant>
      <vt:variant>
        <vt:i4>2</vt:i4>
      </vt:variant>
      <vt:variant>
        <vt:lpstr>投影片標題</vt:lpstr>
      </vt:variant>
      <vt:variant>
        <vt:i4>9</vt:i4>
      </vt:variant>
    </vt:vector>
  </HeadingPairs>
  <TitlesOfParts>
    <vt:vector size="18" baseType="lpstr">
      <vt:lpstr>微軟正黑體</vt:lpstr>
      <vt:lpstr>新細明體</vt:lpstr>
      <vt:lpstr>標楷體</vt:lpstr>
      <vt:lpstr>Arial</vt:lpstr>
      <vt:lpstr>Calibri</vt:lpstr>
      <vt:lpstr>Times New Roman</vt:lpstr>
      <vt:lpstr>Wingdings</vt:lpstr>
      <vt:lpstr>1_Office 佈景主題</vt:lpstr>
      <vt:lpstr>Office 佈景主題</vt:lpstr>
      <vt:lpstr>PowerPoint 簡報</vt:lpstr>
      <vt:lpstr>PowerPoint 簡報</vt:lpstr>
      <vt:lpstr>PowerPoint 簡報</vt:lpstr>
      <vt:lpstr>PowerPoint 簡報</vt:lpstr>
      <vt:lpstr>PowerPoint 簡報</vt:lpstr>
      <vt:lpstr>PowerPoint 簡報</vt:lpstr>
      <vt:lpstr>PowerPoint 簡報</vt:lpstr>
      <vt:lpstr>學生住宿資料更新率</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OEM</dc:creator>
  <cp:lastModifiedBy>user</cp:lastModifiedBy>
  <cp:revision>20</cp:revision>
  <dcterms:created xsi:type="dcterms:W3CDTF">2021-08-18T02:27:49Z</dcterms:created>
  <dcterms:modified xsi:type="dcterms:W3CDTF">2021-08-24T04:23:26Z</dcterms:modified>
</cp:coreProperties>
</file>