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6" r:id="rId2"/>
    <p:sldId id="741" r:id="rId3"/>
    <p:sldId id="744" r:id="rId4"/>
    <p:sldId id="743" r:id="rId5"/>
    <p:sldId id="740" r:id="rId6"/>
    <p:sldId id="745" r:id="rId7"/>
    <p:sldId id="747" r:id="rId8"/>
    <p:sldId id="750" r:id="rId9"/>
    <p:sldId id="749" r:id="rId10"/>
    <p:sldId id="751" r:id="rId11"/>
    <p:sldId id="752" r:id="rId12"/>
    <p:sldId id="757" r:id="rId13"/>
    <p:sldId id="758" r:id="rId14"/>
    <p:sldId id="754" r:id="rId15"/>
    <p:sldId id="753" r:id="rId16"/>
    <p:sldId id="755" r:id="rId17"/>
    <p:sldId id="759" r:id="rId18"/>
    <p:sldId id="262" r:id="rId19"/>
  </p:sldIdLst>
  <p:sldSz cx="9144000" cy="6858000" type="screen4x3"/>
  <p:notesSz cx="6797675" cy="9928225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6600FF"/>
    <a:srgbClr val="66FFFF"/>
    <a:srgbClr val="66CCFF"/>
    <a:srgbClr val="9933FF"/>
    <a:srgbClr val="FF0066"/>
    <a:srgbClr val="800000"/>
    <a:srgbClr val="FF3399"/>
    <a:srgbClr val="FBA99B"/>
    <a:srgbClr val="B0F6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0" autoAdjust="0"/>
    <p:restoredTop sz="95494" autoAdjust="0"/>
  </p:normalViewPr>
  <p:slideViewPr>
    <p:cSldViewPr snapToGrid="0">
      <p:cViewPr varScale="1">
        <p:scale>
          <a:sx n="110" d="100"/>
          <a:sy n="110" d="100"/>
        </p:scale>
        <p:origin x="163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314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9" y="2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3DB2F-127E-42D1-BAC3-FD9CD52C1EFB}" type="datetimeFigureOut">
              <a:rPr lang="zh-TW" altLang="en-US" smtClean="0"/>
              <a:pPr/>
              <a:t>2021/8/19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673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9" y="9429673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ABCDBC-D934-49D4-A30B-D0CBF2F1DE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41522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8555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9" y="2"/>
            <a:ext cx="2946400" cy="498555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371CD50-3FD6-4103-971E-F635791BE4E1}" type="datetimeFigureOut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2" y="4777553"/>
            <a:ext cx="5438775" cy="3909050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671"/>
            <a:ext cx="2946400" cy="4985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9" y="9429671"/>
            <a:ext cx="2946400" cy="4985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F17F2275-EBF6-4D52-BD4C-204D525375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98660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6387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DBE2CB3-F69D-4EE6-A6F6-8B4E55238C06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90877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D01C6-851C-4666-BA9B-A3719CD25DE3}" type="datetime1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C7E9F-9E58-4294-B43B-7149DF9C9F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C6655-2BE0-4C33-BD74-E9E505D67908}" type="datetime1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67C52-9480-48C8-8E6A-B1DC08DE94B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E21FA-72BA-4478-97D4-84E3B4662195}" type="datetime1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96EB7-0CDD-4DA0-A2E7-4079CD7AD89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D31E9-134D-462C-820C-6039B50C71D9}" type="datetime1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73DE8-8284-4ED1-9148-443C1B91DE0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CF309-9479-4F90-B995-09ED8E046E6F}" type="datetime1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C274F-AA5D-41BB-B99D-FE42577BAAE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11552-B755-4B8E-BA32-356695174316}" type="datetime1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331EA-9BB8-4C87-A555-1E95F6D8E5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B5DE9-6EFE-46FD-A1EA-3DA671527C67}" type="datetime1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BFF64-F782-42B2-AC6D-79120739FBA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246AE-72C5-4DAC-B054-9444235001E5}" type="datetime1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C9D7B-624A-4533-A83F-369D05AABE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C44A3-7DAB-4371-A0D9-2D87374130A1}" type="datetime1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EEB55-ECE4-4C8C-8FCE-8FE2D92E522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80A68-71B7-44B2-964E-0422F1FC1EAD}" type="datetime1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DF2E6-2FE6-4BAF-9D50-E7E6EEA5BA3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DE4AB-AF26-4427-BACD-887206558F8C}" type="datetime1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70F30-D517-4FF0-B40A-CC7B045E2C2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079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762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429000" marR="0" lvl="6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800600" marR="0" lvl="7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629400" marR="0" lvl="8" indent="-10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dt" idx="10"/>
          </p:nvPr>
        </p:nvSpPr>
        <p:spPr>
          <a:xfrm>
            <a:off x="457200" y="6245225"/>
            <a:ext cx="2133600" cy="47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ftr" idx="11"/>
          </p:nvPr>
        </p:nvSpPr>
        <p:spPr>
          <a:xfrm>
            <a:off x="3124200" y="6245225"/>
            <a:ext cx="2895600" cy="47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45720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64008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3" name="Shape 113"/>
          <p:cNvSpPr txBox="1">
            <a:spLocks noGrp="1"/>
          </p:cNvSpPr>
          <p:nvPr>
            <p:ph type="sldNum" idx="12"/>
          </p:nvPr>
        </p:nvSpPr>
        <p:spPr>
          <a:xfrm>
            <a:off x="6553200" y="6245225"/>
            <a:ext cx="2133600" cy="4761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lang="zh-TW" sz="1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SzPct val="25000"/>
                <a:buNone/>
              </a:pPr>
              <a:t>‹#›</a:t>
            </a:fld>
            <a:endParaRPr lang="zh-TW" sz="14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810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F58F379-2216-4EAD-AE5B-5F489E2FECAB}" type="datetime1">
              <a:rPr lang="zh-TW" altLang="en-US"/>
              <a:pPr>
                <a:defRPr/>
              </a:pPr>
              <a:t>2021/8/19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F2CFC47-8747-494C-A023-B62D28AF95A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  <p:sldLayoutId id="2147483675" r:id="rId12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新細明體" charset="-12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ZK3APCb3uQ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A1741E-BDC4-4ECE-80B5-5EC696948554}" type="slidenum">
              <a:rPr lang="zh-TW" altLang="en-US"/>
              <a:pPr>
                <a:defRPr/>
              </a:pPr>
              <a:t>1</a:t>
            </a:fld>
            <a:endParaRPr lang="zh-TW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59818" y="1164771"/>
            <a:ext cx="7848872" cy="4443549"/>
          </a:xfrm>
        </p:spPr>
        <p:txBody>
          <a:bodyPr/>
          <a:lstStyle/>
          <a:p>
            <a:r>
              <a:rPr lang="en-US" altLang="zh-TW" sz="4800" dirty="0" smtClean="0">
                <a:solidFill>
                  <a:schemeClr val="accent5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110</a:t>
            </a:r>
            <a:r>
              <a:rPr lang="zh-TW" altLang="en-US" sz="4800" dirty="0" smtClean="0">
                <a:solidFill>
                  <a:schemeClr val="accent5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學年度新生導師手冊簡報</a:t>
            </a:r>
            <a:r>
              <a:rPr lang="en-US" altLang="zh-TW" sz="54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54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5400" dirty="0" smtClean="0">
                <a:latin typeface="標楷體" pitchFamily="65" charset="-120"/>
                <a:ea typeface="標楷體" pitchFamily="65" charset="-120"/>
              </a:rPr>
              <a:t>            </a:t>
            </a:r>
            <a:r>
              <a:rPr lang="zh-TW" altLang="en-US" sz="3200" dirty="0" smtClean="0">
                <a:solidFill>
                  <a:schemeClr val="accent5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校安暨軍訓</a:t>
            </a:r>
            <a:r>
              <a:rPr lang="zh-TW" altLang="en-US" sz="3200" dirty="0" smtClean="0">
                <a:solidFill>
                  <a:schemeClr val="accent5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室</a:t>
            </a:r>
            <a:r>
              <a:rPr lang="zh-TW" altLang="en-US" sz="3200" dirty="0" smtClean="0">
                <a:solidFill>
                  <a:schemeClr val="accent5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主任</a:t>
            </a:r>
            <a:r>
              <a:rPr lang="en-US" altLang="zh-TW" sz="3200" dirty="0" smtClean="0">
                <a:solidFill>
                  <a:schemeClr val="accent5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200" dirty="0" smtClean="0">
                <a:solidFill>
                  <a:schemeClr val="accent5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200" dirty="0" smtClean="0">
                <a:solidFill>
                  <a:schemeClr val="accent5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                    </a:t>
            </a:r>
            <a:r>
              <a:rPr lang="zh-TW" altLang="en-US" sz="3200" dirty="0" smtClean="0">
                <a:solidFill>
                  <a:schemeClr val="accent5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秦</a:t>
            </a:r>
            <a:r>
              <a:rPr lang="zh-TW" altLang="en-US" sz="3200" dirty="0">
                <a:solidFill>
                  <a:schemeClr val="accent5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譽</a:t>
            </a:r>
            <a:r>
              <a:rPr lang="zh-TW" altLang="en-US" sz="3200" dirty="0" smtClean="0">
                <a:solidFill>
                  <a:schemeClr val="accent5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升      上校</a:t>
            </a:r>
            <a:r>
              <a:rPr lang="en-US" altLang="zh-TW" sz="32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2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3200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200" dirty="0" smtClean="0">
                <a:solidFill>
                  <a:srgbClr val="00B050"/>
                </a:solidFill>
                <a:latin typeface="標楷體" pitchFamily="65" charset="-120"/>
                <a:ea typeface="標楷體" pitchFamily="65" charset="-120"/>
              </a:rPr>
            </a:br>
            <a:endParaRPr lang="en-US" altLang="zh-TW" sz="3200" dirty="0">
              <a:solidFill>
                <a:srgbClr val="00B05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zh-TW" altLang="en-US" b="1" dirty="0" smtClean="0"/>
              <a:t>  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校園安全及交通安全重要宣導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32558" y="1397227"/>
            <a:ext cx="8471808" cy="4351338"/>
          </a:xfrm>
        </p:spPr>
        <p:txBody>
          <a:bodyPr/>
          <a:lstStyle/>
          <a:p>
            <a:pPr lvl="0">
              <a:buNone/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壹、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學期初選舉班級幹部時，請謹慎挑選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幹部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人選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，儘量找認真負責、品格操守較佳、反應較快學生擔任；同時提供以往曾發生案例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幹部在收繳書錢時，有帳目不清、私自挪用公款、無法按時收繳書款等情事，與書商產生眾多紛擾事宜，也敦請導師督促把關，避免類案再生。</a:t>
            </a:r>
            <a:endParaRPr lang="zh-TW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7418" y="4108382"/>
            <a:ext cx="3587932" cy="21431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0158" y="304020"/>
            <a:ext cx="7887388" cy="3787818"/>
          </a:xfrm>
        </p:spPr>
        <p:txBody>
          <a:bodyPr/>
          <a:lstStyle/>
          <a:p>
            <a:pPr lvl="0">
              <a:buNone/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貳、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學校地處台中往沙鹿之間主要幹道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臺灣大道上，交通流量大、岔路路口多、下坡路段常有車輛超速爭道，以致本校交通事故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居高不下，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近年雖經校安中心不斷交通安全宣導，車禍事件依然頻繁，請導師協助提醒班上學生，騎乘機車時要戴安全帽，不飆車、不逞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快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、不疲勞騎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駕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車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時時提高警覺，確實遵守交通規則。</a:t>
            </a:r>
            <a:endParaRPr lang="zh-TW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  <p:pic>
        <p:nvPicPr>
          <p:cNvPr id="6" name="圖片 4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91838"/>
            <a:ext cx="4589417" cy="216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內容版面配置區 3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417" y="4091837"/>
            <a:ext cx="4493623" cy="216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9005" y="251158"/>
            <a:ext cx="8372445" cy="6105192"/>
          </a:xfrm>
        </p:spPr>
        <p:txBody>
          <a:bodyPr/>
          <a:lstStyle/>
          <a:p>
            <a:pPr>
              <a:buNone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叁、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學期間常有不明人士到校推銷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pPr>
              <a:buNone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利用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各種手段強力推銷各種物品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廠商常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多期優惠付款、贈送誘人小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贈品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等方式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吸引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同學訂購，同學往往一時衝動訂購，等事後冷靜想退訂時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已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求助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無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門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None/>
            </a:pP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肆、</a:t>
            </a:r>
            <a:r>
              <a:rPr lang="zh-TW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社會上詐騙案層出不窮</a:t>
            </a: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pPr>
              <a:buNone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歹徒常掌握個人基本資料，趁機盜取個人帳號密碼，再藉機詐騙財物：如仿稱網路購物分期付款方式勾選錯誤、遊說購買遊戲點數或通話卡、學生被綁架或發生交通意外等， 請轉告學生提高警覺勿驚慌。</a:t>
            </a:r>
            <a:endPara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None/>
            </a:pP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7981" y="5138737"/>
            <a:ext cx="2743469" cy="1079183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7981" y="2173742"/>
            <a:ext cx="2743469" cy="110939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19489" y="198305"/>
            <a:ext cx="8107726" cy="1448316"/>
          </a:xfrm>
        </p:spPr>
        <p:txBody>
          <a:bodyPr/>
          <a:lstStyle/>
          <a:p>
            <a:pPr lvl="0"/>
            <a:r>
              <a:rPr lang="en-US" altLang="zh-TW" sz="3200" b="1" dirty="0" smtClean="0"/>
              <a:t/>
            </a:r>
            <a:br>
              <a:rPr lang="en-US" altLang="zh-TW" sz="3200" b="1" dirty="0" smtClean="0"/>
            </a:b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伍、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弘光科大國家防災日地震避難掩護</a:t>
            </a:r>
            <a:r>
              <a:rPr lang="zh-TW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應變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演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2540" y="1219697"/>
            <a:ext cx="8730500" cy="4883648"/>
          </a:xfrm>
        </p:spPr>
        <p:txBody>
          <a:bodyPr/>
          <a:lstStyle/>
          <a:p>
            <a:pPr lvl="0">
              <a:lnSpc>
                <a:spcPts val="2200"/>
              </a:lnSpc>
              <a:buNone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一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.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預演日期：第一次預演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(110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年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9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5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日，新生入學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輔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endParaRPr lang="en-US" altLang="zh-TW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0">
              <a:lnSpc>
                <a:spcPts val="2200"/>
              </a:lnSpc>
              <a:buNone/>
            </a:pP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 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導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時機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；第二次預演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(110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年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9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16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日，班級自治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幹</a:t>
            </a:r>
            <a:endParaRPr lang="en-US" altLang="zh-TW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0">
              <a:lnSpc>
                <a:spcPts val="2200"/>
              </a:lnSpc>
              <a:buNone/>
            </a:pP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 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部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集會時機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)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。</a:t>
            </a:r>
            <a:endParaRPr lang="zh-TW" altLang="zh-TW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0">
              <a:lnSpc>
                <a:spcPts val="2200"/>
              </a:lnSpc>
              <a:buNone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二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正式演練日期：本校於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110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年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9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22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日至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10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1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日於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D</a:t>
            </a:r>
          </a:p>
          <a:p>
            <a:pPr lvl="0">
              <a:lnSpc>
                <a:spcPts val="2200"/>
              </a:lnSpc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、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E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G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J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棟實施演練由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學務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處校安中心協助各棟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大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0">
              <a:lnSpc>
                <a:spcPts val="2200"/>
              </a:lnSpc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樓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完成避難引導組編成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與訓練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，採逐棟辦理全校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教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0">
              <a:lnSpc>
                <a:spcPts val="2200"/>
              </a:lnSpc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職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員工生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(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含幼兒園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)1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分鐘地震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避難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掩護，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請各班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導</a:t>
            </a:r>
            <a:endParaRPr lang="en-US" altLang="zh-TW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0">
              <a:lnSpc>
                <a:spcPts val="2200"/>
              </a:lnSpc>
              <a:buNone/>
            </a:pP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 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師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利用開學後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，教導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學生地震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保命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三要領：蹲下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、</a:t>
            </a:r>
            <a:endParaRPr lang="en-US" altLang="zh-TW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0">
              <a:lnSpc>
                <a:spcPts val="2200"/>
              </a:lnSpc>
              <a:buNone/>
            </a:pP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 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掩護</a:t>
            </a: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、穩住。</a:t>
            </a:r>
            <a:endParaRPr lang="zh-TW" altLang="zh-TW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3393" y="4452802"/>
            <a:ext cx="5077097" cy="1714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67393" y="0"/>
            <a:ext cx="7886700" cy="653143"/>
          </a:xfrm>
        </p:spPr>
        <p:txBody>
          <a:bodyPr/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陸、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本校菸害防制推動重點說明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33153" y="527732"/>
            <a:ext cx="8236676" cy="4351338"/>
          </a:xfrm>
        </p:spPr>
        <p:txBody>
          <a:bodyPr/>
          <a:lstStyle/>
          <a:p>
            <a:pPr lvl="0">
              <a:buNone/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依據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本校「菸害防制辦法」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103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日起，校區內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包含建築物內外、汽機車停車場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一律禁菸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，敬請全校師生共同遵守，共創健康清新無菸學習環境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全校教職員生對違規吸菸者均具規勸及反映之義務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，各責任區之主管單位應編組所屬教職員工（含導師）實施違規取締查察，落實宣導成效，達該責任區無菸害之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目標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如違反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將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依弘光科技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大學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菸害防制法辦理。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endParaRPr lang="zh-TW" altLang="zh-TW" sz="3200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765" y="4794885"/>
            <a:ext cx="5199017" cy="135336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97725" y="126121"/>
            <a:ext cx="7886700" cy="748937"/>
          </a:xfrm>
        </p:spPr>
        <p:txBody>
          <a:bodyPr/>
          <a:lstStyle/>
          <a:p>
            <a:pPr lvl="0"/>
            <a:r>
              <a:rPr lang="en-US" altLang="zh-TW" sz="3200" b="1" dirty="0" smtClean="0"/>
              <a:t/>
            </a:r>
            <a:br>
              <a:rPr lang="en-US" altLang="zh-TW" sz="3200" b="1" dirty="0" smtClean="0"/>
            </a:b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柒、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弘光科技大學校安事件處理作業程序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3187" y="921722"/>
            <a:ext cx="7886700" cy="4351338"/>
          </a:xfrm>
        </p:spPr>
        <p:txBody>
          <a:bodyPr/>
          <a:lstStyle/>
          <a:p>
            <a:pPr>
              <a:buNone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學生發生交通事故之處理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電話通知家長及通報校安中心協助處理。</a:t>
            </a: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聯絡班上同學，視同學傷勢協助照護。</a:t>
            </a: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到醫院關心學生傷勢，並了解車禍事故原因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協助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處理。</a:t>
            </a: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協助學生完成請假。</a:t>
            </a: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學生返校或返家後協助相關賠償和解事宜。</a:t>
            </a:r>
          </a:p>
          <a:p>
            <a:pPr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學生康復後協助至衛保組申請平安保險事宜。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80832" y="160689"/>
            <a:ext cx="7886700" cy="1325563"/>
          </a:xfrm>
        </p:spPr>
        <p:txBody>
          <a:bodyPr/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學生發生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自傷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處理</a:t>
            </a:r>
            <a:r>
              <a:rPr lang="zh-TW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作業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程序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7961" y="1219697"/>
            <a:ext cx="7843322" cy="4740427"/>
          </a:xfrm>
        </p:spPr>
        <p:txBody>
          <a:bodyPr/>
          <a:lstStyle/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平時加強與學生家長之聯繫，提早發現學生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問題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協助通知學生家長，表達關心與安慰。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通報校安中心協助處理。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學生致死時，協助相關慰問金辦理事宜。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對於自殺學生有關的同學進行團體輔導，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處理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哀傷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情緒及澄清疑慮。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轉介諮商輔導中心尋求專業心理師協助輔導。</a:t>
            </a:r>
          </a:p>
          <a:p>
            <a:pPr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7.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持續追蹤評估學生情緒穩定度、自殺意念、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困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擾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問題解決的情況。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43840" y="0"/>
            <a:ext cx="8139308" cy="1325563"/>
          </a:xfrm>
        </p:spPr>
        <p:txBody>
          <a:bodyPr/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學生發生性侵害、性騷擾、性霸凌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事件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處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理</a:t>
            </a:r>
            <a:r>
              <a:rPr lang="zh-TW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作業程序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84742" y="1076478"/>
            <a:ext cx="8572172" cy="4685343"/>
          </a:xfrm>
        </p:spPr>
        <p:txBody>
          <a:bodyPr/>
          <a:lstStyle/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平日利用班會時間、訓輔刊物等，提升學生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危機意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識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及常識。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連絡家長或與家長陪同至醫院做必要之檢查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，並指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導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學生注意是否受孕。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依個案填具性侵害（騷擾）事件通報表進行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通報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轉介諮輔中心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實施諮商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，輔導學生心理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之創傷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對其他未受傷害學生加強心理輔導。</a:t>
            </a:r>
          </a:p>
          <a:p>
            <a:pPr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持續關心學生後續相關單位處理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情形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4124" y="0"/>
            <a:ext cx="7886700" cy="1325563"/>
          </a:xfrm>
        </p:spPr>
        <p:txBody>
          <a:bodyPr/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學生發生被詐騙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事件</a:t>
            </a:r>
            <a:r>
              <a:rPr lang="zh-TW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處理作業程序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62549" y="1285799"/>
            <a:ext cx="7886700" cy="4351338"/>
          </a:xfrm>
        </p:spPr>
        <p:txBody>
          <a:bodyPr/>
          <a:lstStyle/>
          <a:p>
            <a:pPr lvl="0">
              <a:buNone/>
            </a:pP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平時多與學生接觸，瞭解學生動態狀況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先期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掌握，防患於未然。</a:t>
            </a:r>
          </a:p>
          <a:p>
            <a:pPr lvl="0">
              <a:buNone/>
            </a:pP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運用學生自治幹部掌握學生動態狀況。</a:t>
            </a:r>
          </a:p>
          <a:p>
            <a:pPr lvl="0">
              <a:buNone/>
            </a:pP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發生詐騙事件時立即通報校安中心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協助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處理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lvl="0">
              <a:buNone/>
            </a:pP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平日宣導注意個人資料保密及反詐騙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關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案例等。</a:t>
            </a:r>
          </a:p>
          <a:p>
            <a:pPr>
              <a:buNone/>
            </a:pP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遇疑似詐騙事件立即撥打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165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反詐騙專線。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7666" y="4619"/>
            <a:ext cx="7964507" cy="1079862"/>
          </a:xfrm>
        </p:spPr>
        <p:txBody>
          <a:bodyPr/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五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學生發生校園霸凌及暴力事件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4413" y="914400"/>
            <a:ext cx="8373495" cy="4711719"/>
          </a:xfrm>
        </p:spPr>
        <p:txBody>
          <a:bodyPr/>
          <a:lstStyle/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平時多與學生接觸，瞭解學生異常暴力狀況，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先期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掌握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，並與輔導教官連繫，防患於未然。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運用學生自治幹部掌握學生異常衝突狀況。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班上發生暴力事件時立即通報校安中心協處。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掌握異常個案，並實施個別輔導。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特殊個案，轉介諮商輔導中心實施心理輔導。</a:t>
            </a:r>
          </a:p>
          <a:p>
            <a:pPr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宣導霸凌及暴力衝突事件，違犯者依校規處份。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若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嚴重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者可依民、刑法提出告訴。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1930" y="199663"/>
            <a:ext cx="7886700" cy="714738"/>
          </a:xfrm>
        </p:spPr>
        <p:txBody>
          <a:bodyPr/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六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學生發生財物失竊事件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52580" y="1026116"/>
            <a:ext cx="8321453" cy="4351338"/>
          </a:xfrm>
        </p:spPr>
        <p:txBody>
          <a:bodyPr/>
          <a:lstStyle/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平時多宣導貴重物品及現金應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妥善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專人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保管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尤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其學校辦理重大活動時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減少失竊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機會。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班上發生失竊事件時立即通報校中心協助處理。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徵詢學生意願，協助報警處理。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多方面訪談相關學生，過濾可疑線索、瞭解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偷竊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動機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，提供教官或警方參考，以利案情偵辦。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若查證為班上學生時，除依校規處置外，應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加強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後續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追蹤輔。</a:t>
            </a:r>
          </a:p>
          <a:p>
            <a:pPr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偷竊學生若為心理因素轉介諮輔中心輔導。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1930" y="278040"/>
            <a:ext cx="7886700" cy="793115"/>
          </a:xfrm>
        </p:spPr>
        <p:txBody>
          <a:bodyPr/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七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學生異常缺曠課或失蹤情形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95599" y="1071155"/>
            <a:ext cx="8470024" cy="4731235"/>
          </a:xfrm>
        </p:spPr>
        <p:txBody>
          <a:bodyPr/>
          <a:lstStyle/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運用學生自治幹部或透過網路訊息隨時掌握出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缺席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狀況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因病住院同學主動關心，並協助辦理請假事宜。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因情緒問題者實施家庭訪問，並轉介諮輔中心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協助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輔導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發現學生異常缺曠時，主動學生連絡家長，瞭解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掌握狀況。</a:t>
            </a:r>
          </a:p>
          <a:p>
            <a:pPr lvl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學生失聯者通報學校校安中心協處。</a:t>
            </a:r>
          </a:p>
          <a:p>
            <a:pPr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學生返校後針對問題實施輔導及關懷。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44787"/>
            <a:ext cx="8515350" cy="1325563"/>
          </a:xfrm>
        </p:spPr>
        <p:txBody>
          <a:bodyPr/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捌、</a:t>
            </a:r>
            <a:r>
              <a:rPr lang="zh-TW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防制學生藥物</a:t>
            </a:r>
            <a:r>
              <a:rPr lang="zh-TW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濫用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3655" y="1160836"/>
            <a:ext cx="8221042" cy="5118044"/>
          </a:xfrm>
        </p:spPr>
        <p:txBody>
          <a:bodyPr/>
          <a:lstStyle/>
          <a:p>
            <a:pPr marL="0" indent="0">
              <a:buNone/>
            </a:pPr>
            <a:r>
              <a:rPr lang="zh-TW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配合行政院「新世代反毒策略」，重視青少年藥物濫用情形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，並鑒於新興混合式毒品逐漸在年輕族群間流行，有關此類毒品除有精美包裝之特徵，易降低施用者對於毒品的警戒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性</a:t>
            </a:r>
            <a:r>
              <a:rPr lang="zh-TW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新興混合式毒品多為二種以上的毒品混合，造成更大的危險性及致死率，更應提醒學生決不可輕易食用及持有偽裝成糖果零食的新興毒品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，同時近期發現學生為牟利廷而走險疑似販賣毒品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外，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，請導師多加宣導，避免學生造成終生遺憾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zh-TW" sz="3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15142" y="275842"/>
            <a:ext cx="7886700" cy="782619"/>
          </a:xfrm>
        </p:spPr>
        <p:txBody>
          <a:bodyPr/>
          <a:lstStyle/>
          <a:p>
            <a:pPr lvl="0"/>
            <a:r>
              <a:rPr lang="en-US" altLang="zh-TW" sz="3200" b="1" dirty="0" smtClean="0"/>
              <a:t/>
            </a:r>
            <a:br>
              <a:rPr lang="en-US" altLang="zh-TW" sz="3200" b="1" dirty="0" smtClean="0"/>
            </a:b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玖、</a:t>
            </a:r>
            <a:r>
              <a:rPr lang="zh-TW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兵役相關作法介紹</a:t>
            </a:r>
            <a:r>
              <a:rPr lang="zh-TW" altLang="zh-TW" dirty="0" smtClean="0"/>
              <a:t/>
            </a:r>
            <a:br>
              <a:rPr lang="zh-TW" altLang="zh-TW" dirty="0" smtClean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65906" y="983096"/>
            <a:ext cx="7886700" cy="4351338"/>
          </a:xfrm>
        </p:spPr>
        <p:txBody>
          <a:bodyPr/>
          <a:lstStyle/>
          <a:p>
            <a:pPr lvl="0">
              <a:buNone/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何謂役男？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何謂徵兵及齡男生？</a:t>
            </a:r>
          </a:p>
          <a:p>
            <a:pPr marL="0" indent="0">
              <a:buNone/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「兵役法」規定：男子年滿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18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歲之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翌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日起役，至屆滿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40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歲之年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</a:p>
          <a:p>
            <a:pPr marL="0" indent="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除役時前，稱為「役男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，故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役男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滿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19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歲後，必需經徵兵四大程序才有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格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當兵。</a:t>
            </a:r>
            <a:endParaRPr lang="zh-TW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5463" y="217058"/>
            <a:ext cx="8821781" cy="4663310"/>
          </a:xfrm>
        </p:spPr>
        <p:txBody>
          <a:bodyPr/>
          <a:lstStyle/>
          <a:p>
            <a:pPr lvl="0">
              <a:buNone/>
            </a:pPr>
            <a:r>
              <a:rPr lang="zh-TW" altLang="en-US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何謂徵兵四部曲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zh-TW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000"/>
              </a:lnSpc>
              <a:buNone/>
            </a:pPr>
            <a:r>
              <a:rPr lang="en-US" altLang="zh-TW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HK" altLang="zh-TW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兵籍調查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：當年的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月到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月間，役男將會接到鄉鎮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市</a:t>
            </a:r>
            <a:endParaRPr lang="en-US" altLang="zh-HK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區公所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身家調查通知書，依照通知書規定的時間，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攜</a:t>
            </a:r>
            <a:endParaRPr lang="en-US" altLang="zh-HK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帶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相關證件，到指定地點接受調查。</a:t>
            </a:r>
            <a:endParaRPr lang="zh-TW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000"/>
              </a:lnSpc>
              <a:buNone/>
            </a:pPr>
            <a:r>
              <a:rPr lang="en-US" altLang="zh-TW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HK" altLang="zh-TW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徵兵檢查〈體檢〉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：當年的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月到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月間，役男經過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兵</a:t>
            </a:r>
            <a:endParaRPr lang="en-US" altLang="zh-HK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籍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調查後，將會收到徵兵檢查通知。但在學之役男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已</a:t>
            </a:r>
            <a:endParaRPr lang="en-US" altLang="zh-HK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核准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緩徵者，將等到應屆畢業該年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月至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月才進行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HK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000"/>
              </a:lnSpc>
              <a:buNone/>
            </a:pPr>
            <a:r>
              <a:rPr lang="en-US" altLang="zh-TW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HK" altLang="zh-TW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抽籤</a:t>
            </a:r>
            <a:r>
              <a:rPr lang="zh-HK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：當年的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HK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到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HK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月間，常備役（甲、乙等）體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位</a:t>
            </a:r>
            <a:endParaRPr lang="en-US" altLang="zh-HK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HK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役男會收到鄉、鎮、市區公所抽籤通知。但在學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endParaRPr lang="en-US" altLang="zh-HK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役男</a:t>
            </a:r>
            <a:r>
              <a:rPr lang="zh-HK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已核准緩徵者，將等到徵兵檢查後進行。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000"/>
              </a:lnSpc>
              <a:buNone/>
            </a:pPr>
            <a:r>
              <a:rPr lang="en-US" altLang="zh-TW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HK" altLang="zh-TW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徵集入營</a:t>
            </a:r>
            <a:r>
              <a:rPr lang="zh-HK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：抽籤後，當役男年滿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HK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歲之年若無緩徵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</a:t>
            </a:r>
            <a:endParaRPr lang="en-US" altLang="zh-HK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事</a:t>
            </a:r>
            <a:r>
              <a:rPr lang="zh-HK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，就會按抽籤號碼順序接到徵集令。但在學之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役男</a:t>
            </a:r>
            <a:endParaRPr lang="en-US" altLang="zh-HK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000"/>
              </a:lnSpc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已</a:t>
            </a:r>
            <a:r>
              <a:rPr lang="zh-HK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核准緩徵者，將等到畢業離校後進行。</a:t>
            </a: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000"/>
              </a:lnSpc>
              <a:buNone/>
            </a:pPr>
            <a:endParaRPr lang="en-US" altLang="zh-HK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000"/>
              </a:lnSpc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5463" y="-152669"/>
            <a:ext cx="8371921" cy="1325563"/>
          </a:xfrm>
        </p:spPr>
        <p:txBody>
          <a:bodyPr/>
          <a:lstStyle/>
          <a:p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</a:t>
            </a:r>
            <a:r>
              <a:rPr lang="zh-TW" altLang="zh-TW" sz="3200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如何申請緩徵或儘召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28810" y="834107"/>
            <a:ext cx="8467144" cy="5170086"/>
          </a:xfrm>
        </p:spPr>
        <p:txBody>
          <a:bodyPr/>
          <a:lstStyle/>
          <a:p>
            <a:pPr lvl="0">
              <a:lnSpc>
                <a:spcPts val="2600"/>
              </a:lnSpc>
              <a:buNone/>
            </a:pP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新生：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110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學年度進入本校就讀之</a:t>
            </a:r>
            <a:r>
              <a:rPr lang="en-US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92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年次（含）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endParaRPr lang="en-US" altLang="zh-HK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600"/>
              </a:lnSpc>
              <a:buNone/>
            </a:pPr>
            <a:r>
              <a:rPr lang="en-US" altLang="zh-HK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HK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前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出生的男性新生於開學日起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天內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，請依身分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別</a:t>
            </a:r>
            <a:endParaRPr lang="en-US" altLang="zh-HK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600"/>
              </a:lnSpc>
              <a:buNone/>
            </a:pPr>
            <a:r>
              <a:rPr lang="en-US" altLang="zh-HK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未服役或免役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已服役</a:t>
            </a:r>
            <a:r>
              <a:rPr lang="zh-HK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備妥相關證明文件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JPG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檔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600"/>
              </a:lnSpc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本校以下系統填報，以憑辦理緩徵、儘後召集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或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ts val="2600"/>
              </a:lnSpc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免役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備查</a:t>
            </a:r>
            <a:r>
              <a:rPr lang="zh-TW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（不論入學前是否辦理，均須重新辦理）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zh-TW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600"/>
              </a:lnSpc>
              <a:buNone/>
            </a:pP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HK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已</a:t>
            </a:r>
            <a:r>
              <a:rPr lang="zh-HK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服役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登錄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本校學生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資訊系統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)/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學務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兵役儘</a:t>
            </a:r>
            <a:endParaRPr lang="en-US" altLang="zh-HK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600"/>
              </a:lnSpc>
              <a:buNone/>
            </a:pPr>
            <a:r>
              <a:rPr lang="en-US" altLang="zh-HK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HK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召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線上申請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已服役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zh-TW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600"/>
              </a:lnSpc>
              <a:buNone/>
            </a:pP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HK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未</a:t>
            </a:r>
            <a:r>
              <a:rPr lang="zh-HK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服役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登錄本校 學生資訊系統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)/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學務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兵役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緩</a:t>
            </a:r>
            <a:endParaRPr lang="en-US" altLang="zh-HK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600"/>
              </a:lnSpc>
              <a:buNone/>
            </a:pPr>
            <a:r>
              <a:rPr lang="en-US" altLang="zh-HK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HK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徵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線上申請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未服役或免役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zh-TW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600"/>
              </a:lnSpc>
              <a:buNone/>
            </a:pP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入學後如戶籍地址變更，應檢附身分證影本至</a:t>
            </a:r>
            <a:r>
              <a:rPr lang="zh-HK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教務</a:t>
            </a:r>
            <a:endParaRPr lang="en-US" altLang="zh-HK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2600"/>
              </a:lnSpc>
              <a:buNone/>
            </a:pPr>
            <a:r>
              <a:rPr lang="en-US" altLang="zh-HK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HK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HK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處</a:t>
            </a:r>
            <a:r>
              <a:rPr lang="zh-HK" altLang="zh-TW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註冊組</a:t>
            </a:r>
            <a:r>
              <a:rPr lang="zh-HK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辦理變更。</a:t>
            </a:r>
            <a:endParaRPr lang="zh-TW" altLang="zh-TW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A67C52-9480-48C8-8E6A-B1DC08DE94BA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8478DB-E857-4B7C-A753-E21D799014CE}" type="slidenum">
              <a:rPr lang="zh-TW" altLang="en-US"/>
              <a:pPr>
                <a:defRPr/>
              </a:pPr>
              <a:t>18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11113" y="1650670"/>
            <a:ext cx="9132887" cy="22021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5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感謝聆聽</a:t>
            </a:r>
            <a:endParaRPr kumimoji="0" lang="en-US" altLang="zh-TW" sz="50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5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懇</a:t>
            </a:r>
            <a:r>
              <a:rPr kumimoji="0" lang="zh-TW" altLang="en-US" sz="5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請指導</a:t>
            </a:r>
            <a:endParaRPr kumimoji="0" lang="en-US" altLang="zh-TW" sz="50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3761</TotalTime>
  <Words>1938</Words>
  <Application>Microsoft Office PowerPoint</Application>
  <PresentationFormat>如螢幕大小 (4:3)</PresentationFormat>
  <Paragraphs>143</Paragraphs>
  <Slides>18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5" baseType="lpstr">
      <vt:lpstr>微軟正黑體</vt:lpstr>
      <vt:lpstr>新細明體</vt:lpstr>
      <vt:lpstr>標楷體</vt:lpstr>
      <vt:lpstr>Arial</vt:lpstr>
      <vt:lpstr>Calibri</vt:lpstr>
      <vt:lpstr>Calibri Light</vt:lpstr>
      <vt:lpstr>Office 佈景主題</vt:lpstr>
      <vt:lpstr>110學年度新生導師手冊簡報              校安暨軍訓室主任                     秦譽升      上校  </vt:lpstr>
      <vt:lpstr>   校園安全及交通安全重要宣導 </vt:lpstr>
      <vt:lpstr>PowerPoint 簡報</vt:lpstr>
      <vt:lpstr>PowerPoint 簡報</vt:lpstr>
      <vt:lpstr> 伍、弘光科大國家防災日地震避難掩護應變演練 </vt:lpstr>
      <vt:lpstr>陸、本校菸害防制推動重點說明:</vt:lpstr>
      <vt:lpstr> 柒、 弘光科技大學校安事件處理作業程序 </vt:lpstr>
      <vt:lpstr>二.學生發生自傷處理作業程序</vt:lpstr>
      <vt:lpstr>三.學生發生性侵害、性騷擾、性霸凌事件處    理作業程序</vt:lpstr>
      <vt:lpstr>四.學生發生被詐騙事件處理作業程序</vt:lpstr>
      <vt:lpstr>五.學生發生校園霸凌及暴力事件</vt:lpstr>
      <vt:lpstr>六.學生發生財物失竊事件</vt:lpstr>
      <vt:lpstr>七.學生異常缺曠課或失蹤情形</vt:lpstr>
      <vt:lpstr>捌、防制學生藥物濫用:</vt:lpstr>
      <vt:lpstr> 玖、兵役相關作法介紹 </vt:lpstr>
      <vt:lpstr>PowerPoint 簡報</vt:lpstr>
      <vt:lpstr>學生如何申請緩徵或儘召？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S.E. Lin</dc:creator>
  <cp:lastModifiedBy>user</cp:lastModifiedBy>
  <cp:revision>382</cp:revision>
  <cp:lastPrinted>2016-08-30T06:18:16Z</cp:lastPrinted>
  <dcterms:created xsi:type="dcterms:W3CDTF">2014-07-02T08:06:59Z</dcterms:created>
  <dcterms:modified xsi:type="dcterms:W3CDTF">2021-08-19T03:03:02Z</dcterms:modified>
</cp:coreProperties>
</file>