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6"/>
  </p:notesMasterIdLst>
  <p:handoutMasterIdLst>
    <p:handoutMasterId r:id="rId7"/>
  </p:handoutMasterIdLst>
  <p:sldIdLst>
    <p:sldId id="670" r:id="rId2"/>
    <p:sldId id="722" r:id="rId3"/>
    <p:sldId id="723" r:id="rId4"/>
    <p:sldId id="724" r:id="rId5"/>
  </p:sldIdLst>
  <p:sldSz cx="9144000" cy="6858000" type="screen4x3"/>
  <p:notesSz cx="6797675" cy="9928225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BA99B"/>
    <a:srgbClr val="FFCC00"/>
    <a:srgbClr val="6600FF"/>
    <a:srgbClr val="66FFFF"/>
    <a:srgbClr val="66CCFF"/>
    <a:srgbClr val="9933FF"/>
    <a:srgbClr val="FF0066"/>
    <a:srgbClr val="800000"/>
    <a:srgbClr val="FF3399"/>
    <a:srgbClr val="B0F6A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11" autoAdjust="0"/>
    <p:restoredTop sz="95494" autoAdjust="0"/>
  </p:normalViewPr>
  <p:slideViewPr>
    <p:cSldViewPr snapToGrid="0">
      <p:cViewPr varScale="1">
        <p:scale>
          <a:sx n="64" d="100"/>
          <a:sy n="64" d="100"/>
        </p:scale>
        <p:origin x="1348" y="5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-3144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4FD3081-4EEB-4B7C-9FBC-C3E2921555D1}" type="doc">
      <dgm:prSet loTypeId="urn:microsoft.com/office/officeart/2005/8/layout/hierarchy3" loCatId="hierarchy" qsTypeId="urn:microsoft.com/office/officeart/2005/8/quickstyle/3d2#7" qsCatId="3D" csTypeId="urn:microsoft.com/office/officeart/2005/8/colors/colorful5" csCatId="colorful" phldr="1"/>
      <dgm:spPr/>
      <dgm:t>
        <a:bodyPr/>
        <a:lstStyle/>
        <a:p>
          <a:endParaRPr lang="zh-TW" altLang="en-US"/>
        </a:p>
      </dgm:t>
    </dgm:pt>
    <dgm:pt modelId="{6FD541EB-2D96-47DE-B278-CA2D687DB735}">
      <dgm:prSet phldrT="[文字]" custT="1"/>
      <dgm:spPr/>
      <dgm:t>
        <a:bodyPr/>
        <a:lstStyle/>
        <a:p>
          <a:pPr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r>
            <a:rPr lang="zh-TW" altLang="en-US" sz="18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組長</a:t>
          </a:r>
          <a:endParaRPr lang="en-US" altLang="zh-TW" sz="1800" b="1" dirty="0" smtClean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r>
            <a:rPr lang="zh-TW" altLang="en-US" sz="18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陳筠錡</a:t>
          </a:r>
          <a:r>
            <a:rPr lang="en-US" altLang="zh-TW" sz="14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#2208</a:t>
          </a:r>
          <a:endParaRPr lang="zh-TW" altLang="en-US" sz="1400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8D07DEEF-B3E8-4038-89BA-80DA0992B514}" type="parTrans" cxnId="{8DC5C0DB-FA77-4BAA-902E-A9CDE6AE4ABE}">
      <dgm:prSet/>
      <dgm:spPr/>
      <dgm:t>
        <a:bodyPr/>
        <a:lstStyle/>
        <a:p>
          <a:pPr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zh-TW" altLang="en-US" sz="180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062AB60A-D274-4AFF-A0CD-D2F2420F223F}" type="sibTrans" cxnId="{8DC5C0DB-FA77-4BAA-902E-A9CDE6AE4ABE}">
      <dgm:prSet/>
      <dgm:spPr/>
      <dgm:t>
        <a:bodyPr/>
        <a:lstStyle/>
        <a:p>
          <a:pPr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zh-TW" altLang="en-US" sz="180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1B1C2EF9-0CFC-4607-9DB4-8DB05710F29C}">
      <dgm:prSet phldrT="[文字]" custT="1"/>
      <dgm:spPr/>
      <dgm:t>
        <a:bodyPr/>
        <a:lstStyle/>
        <a:p>
          <a:pPr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r>
            <a:rPr lang="zh-TW" altLang="en-US" sz="1800" b="1" kern="1200" dirty="0" smtClean="0">
              <a:effectLst/>
              <a:latin typeface="微軟正黑體" panose="020B0604030504040204" pitchFamily="34" charset="-120"/>
              <a:ea typeface="微軟正黑體" panose="020B0604030504040204" pitchFamily="34" charset="-120"/>
            </a:rPr>
            <a:t>行政人員</a:t>
          </a:r>
          <a:endParaRPr lang="en-US" altLang="zh-TW" sz="1800" b="1" kern="1200" dirty="0" smtClean="0">
            <a:effectLst/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r>
            <a:rPr lang="zh-TW" altLang="en-US" sz="1800" b="1" kern="1200" dirty="0" smtClean="0">
              <a:effectLst/>
              <a:latin typeface="微軟正黑體" panose="020B0604030504040204" pitchFamily="34" charset="-120"/>
              <a:ea typeface="微軟正黑體" panose="020B0604030504040204" pitchFamily="34" charset="-120"/>
            </a:rPr>
            <a:t> 謝琦竹</a:t>
          </a:r>
          <a:r>
            <a:rPr lang="en-US" altLang="zh-TW" sz="1400" b="1" kern="1200" dirty="0" smtClean="0">
              <a:effectLst/>
              <a:latin typeface="微軟正黑體" panose="020B0604030504040204" pitchFamily="34" charset="-120"/>
              <a:ea typeface="微軟正黑體" panose="020B0604030504040204" pitchFamily="34" charset="-120"/>
            </a:rPr>
            <a:t>#2206</a:t>
          </a:r>
          <a:endParaRPr kumimoji="1" lang="zh-TW" altLang="en-US" sz="1400" b="1" kern="1200" dirty="0">
            <a:effectLst/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</dgm:t>
    </dgm:pt>
    <dgm:pt modelId="{D4F5D9B4-F755-4A97-8DF6-3FDDFAB92B48}" type="parTrans" cxnId="{B3F63E7E-10F1-4940-B3E8-202399405CD1}">
      <dgm:prSet/>
      <dgm:spPr/>
      <dgm:t>
        <a:bodyPr/>
        <a:lstStyle/>
        <a:p>
          <a:pPr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zh-TW" altLang="en-US" sz="180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63EC0D64-36DE-44A5-BBE4-F1C12E870E1D}" type="sibTrans" cxnId="{B3F63E7E-10F1-4940-B3E8-202399405CD1}">
      <dgm:prSet/>
      <dgm:spPr/>
      <dgm:t>
        <a:bodyPr/>
        <a:lstStyle/>
        <a:p>
          <a:pPr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zh-TW" altLang="en-US" sz="180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69DB1F9E-E94A-44E5-835B-1A2D77CBC661}">
      <dgm:prSet phldrT="[文字]" custT="1"/>
      <dgm:spPr/>
      <dgm:t>
        <a:bodyPr/>
        <a:lstStyle/>
        <a:p>
          <a:pPr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r>
            <a:rPr lang="zh-TW" altLang="en-US" sz="1800" b="1" kern="1200" dirty="0" smtClean="0">
              <a:effectLst/>
              <a:latin typeface="微軟正黑體" panose="020B0604030504040204" pitchFamily="34" charset="-120"/>
              <a:ea typeface="微軟正黑體" panose="020B0604030504040204" pitchFamily="34" charset="-120"/>
            </a:rPr>
            <a:t>行政人員</a:t>
          </a:r>
          <a:endParaRPr lang="en-US" altLang="zh-TW" sz="1800" b="1" kern="1200" dirty="0" smtClean="0">
            <a:effectLst/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r>
            <a:rPr kumimoji="1" lang="zh-TW" altLang="en-US" sz="1800" b="1" kern="1200" dirty="0" smtClean="0">
              <a:effectLst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陳伊琳</a:t>
          </a:r>
          <a:r>
            <a:rPr kumimoji="1" lang="en-US" altLang="zh-TW" sz="1400" b="1" kern="1200" dirty="0" smtClean="0">
              <a:effectLst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#2207</a:t>
          </a:r>
          <a:endParaRPr kumimoji="1" lang="zh-TW" altLang="en-US" sz="1400" b="1" kern="1200" dirty="0">
            <a:effectLst/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</dgm:t>
    </dgm:pt>
    <dgm:pt modelId="{F2AA312A-8EE8-4F12-9289-04900293701C}" type="parTrans" cxnId="{586DDA4C-8DD1-4F60-AC05-705690F463B5}">
      <dgm:prSet/>
      <dgm:spPr/>
      <dgm:t>
        <a:bodyPr/>
        <a:lstStyle/>
        <a:p>
          <a:pPr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zh-TW" altLang="en-US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56B0F0AD-7C83-48BE-97CA-9CE32E524BB7}" type="sibTrans" cxnId="{586DDA4C-8DD1-4F60-AC05-705690F463B5}">
      <dgm:prSet/>
      <dgm:spPr/>
      <dgm:t>
        <a:bodyPr/>
        <a:lstStyle/>
        <a:p>
          <a:pPr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zh-TW" altLang="en-US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3AA57194-8D23-4EB8-A569-56749EB72AD8}" type="pres">
      <dgm:prSet presAssocID="{F4FD3081-4EEB-4B7C-9FBC-C3E2921555D1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zh-TW" altLang="en-US"/>
        </a:p>
      </dgm:t>
    </dgm:pt>
    <dgm:pt modelId="{F35719B7-2FD6-4ABB-9826-7D4B09FDABE3}" type="pres">
      <dgm:prSet presAssocID="{6FD541EB-2D96-47DE-B278-CA2D687DB735}" presName="root" presStyleCnt="0"/>
      <dgm:spPr/>
      <dgm:t>
        <a:bodyPr/>
        <a:lstStyle/>
        <a:p>
          <a:endParaRPr lang="zh-TW" altLang="en-US"/>
        </a:p>
      </dgm:t>
    </dgm:pt>
    <dgm:pt modelId="{33876FA7-71D8-417A-89DF-9547CC377D5A}" type="pres">
      <dgm:prSet presAssocID="{6FD541EB-2D96-47DE-B278-CA2D687DB735}" presName="rootComposite" presStyleCnt="0"/>
      <dgm:spPr/>
      <dgm:t>
        <a:bodyPr/>
        <a:lstStyle/>
        <a:p>
          <a:endParaRPr lang="zh-TW" altLang="en-US"/>
        </a:p>
      </dgm:t>
    </dgm:pt>
    <dgm:pt modelId="{55EA2383-D371-4B30-9FAB-460A08928B6C}" type="pres">
      <dgm:prSet presAssocID="{6FD541EB-2D96-47DE-B278-CA2D687DB735}" presName="rootText" presStyleLbl="node1" presStyleIdx="0" presStyleCnt="1"/>
      <dgm:spPr/>
      <dgm:t>
        <a:bodyPr/>
        <a:lstStyle/>
        <a:p>
          <a:endParaRPr lang="zh-TW" altLang="en-US"/>
        </a:p>
      </dgm:t>
    </dgm:pt>
    <dgm:pt modelId="{45764DC0-12F7-4550-81B3-8344E17B43C6}" type="pres">
      <dgm:prSet presAssocID="{6FD541EB-2D96-47DE-B278-CA2D687DB735}" presName="rootConnector" presStyleLbl="node1" presStyleIdx="0" presStyleCnt="1"/>
      <dgm:spPr/>
      <dgm:t>
        <a:bodyPr/>
        <a:lstStyle/>
        <a:p>
          <a:endParaRPr lang="zh-TW" altLang="en-US"/>
        </a:p>
      </dgm:t>
    </dgm:pt>
    <dgm:pt modelId="{452579A9-A345-4B9B-8E53-A4153180B444}" type="pres">
      <dgm:prSet presAssocID="{6FD541EB-2D96-47DE-B278-CA2D687DB735}" presName="childShape" presStyleCnt="0"/>
      <dgm:spPr/>
      <dgm:t>
        <a:bodyPr/>
        <a:lstStyle/>
        <a:p>
          <a:endParaRPr lang="zh-TW" altLang="en-US"/>
        </a:p>
      </dgm:t>
    </dgm:pt>
    <dgm:pt modelId="{3C94E359-1DDA-4AD3-AFC3-08CC60379A8D}" type="pres">
      <dgm:prSet presAssocID="{D4F5D9B4-F755-4A97-8DF6-3FDDFAB92B48}" presName="Name13" presStyleLbl="parChTrans1D2" presStyleIdx="0" presStyleCnt="2"/>
      <dgm:spPr/>
      <dgm:t>
        <a:bodyPr/>
        <a:lstStyle/>
        <a:p>
          <a:endParaRPr lang="zh-TW" altLang="en-US"/>
        </a:p>
      </dgm:t>
    </dgm:pt>
    <dgm:pt modelId="{BA23C928-98CD-4578-A185-207A756E8D4A}" type="pres">
      <dgm:prSet presAssocID="{1B1C2EF9-0CFC-4607-9DB4-8DB05710F29C}" presName="childText" presStyleLbl="bgAcc1" presStyleIdx="0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1686F2DF-A8BF-469F-98BC-FD7A66F2DDCF}" type="pres">
      <dgm:prSet presAssocID="{F2AA312A-8EE8-4F12-9289-04900293701C}" presName="Name13" presStyleLbl="parChTrans1D2" presStyleIdx="1" presStyleCnt="2"/>
      <dgm:spPr/>
      <dgm:t>
        <a:bodyPr/>
        <a:lstStyle/>
        <a:p>
          <a:endParaRPr lang="zh-TW" altLang="en-US"/>
        </a:p>
      </dgm:t>
    </dgm:pt>
    <dgm:pt modelId="{E3C4E55B-43E7-46CF-81EC-A52576F934B1}" type="pres">
      <dgm:prSet presAssocID="{69DB1F9E-E94A-44E5-835B-1A2D77CBC661}" presName="childText" presStyleLbl="bgAcc1" presStyleIdx="1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1C14D148-841B-4F94-A0B8-1617F0DB403D}" type="presOf" srcId="{F4FD3081-4EEB-4B7C-9FBC-C3E2921555D1}" destId="{3AA57194-8D23-4EB8-A569-56749EB72AD8}" srcOrd="0" destOrd="0" presId="urn:microsoft.com/office/officeart/2005/8/layout/hierarchy3"/>
    <dgm:cxn modelId="{3D02299B-8C46-42A0-9D59-A056D9BD13D8}" type="presOf" srcId="{F2AA312A-8EE8-4F12-9289-04900293701C}" destId="{1686F2DF-A8BF-469F-98BC-FD7A66F2DDCF}" srcOrd="0" destOrd="0" presId="urn:microsoft.com/office/officeart/2005/8/layout/hierarchy3"/>
    <dgm:cxn modelId="{B3F63E7E-10F1-4940-B3E8-202399405CD1}" srcId="{6FD541EB-2D96-47DE-B278-CA2D687DB735}" destId="{1B1C2EF9-0CFC-4607-9DB4-8DB05710F29C}" srcOrd="0" destOrd="0" parTransId="{D4F5D9B4-F755-4A97-8DF6-3FDDFAB92B48}" sibTransId="{63EC0D64-36DE-44A5-BBE4-F1C12E870E1D}"/>
    <dgm:cxn modelId="{1430079D-17D0-4503-8E0A-E91B09A49165}" type="presOf" srcId="{69DB1F9E-E94A-44E5-835B-1A2D77CBC661}" destId="{E3C4E55B-43E7-46CF-81EC-A52576F934B1}" srcOrd="0" destOrd="0" presId="urn:microsoft.com/office/officeart/2005/8/layout/hierarchy3"/>
    <dgm:cxn modelId="{8CEE56A2-5B7B-4AB9-AB5F-24BCFCBE703D}" type="presOf" srcId="{6FD541EB-2D96-47DE-B278-CA2D687DB735}" destId="{45764DC0-12F7-4550-81B3-8344E17B43C6}" srcOrd="1" destOrd="0" presId="urn:microsoft.com/office/officeart/2005/8/layout/hierarchy3"/>
    <dgm:cxn modelId="{8DC5C0DB-FA77-4BAA-902E-A9CDE6AE4ABE}" srcId="{F4FD3081-4EEB-4B7C-9FBC-C3E2921555D1}" destId="{6FD541EB-2D96-47DE-B278-CA2D687DB735}" srcOrd="0" destOrd="0" parTransId="{8D07DEEF-B3E8-4038-89BA-80DA0992B514}" sibTransId="{062AB60A-D274-4AFF-A0CD-D2F2420F223F}"/>
    <dgm:cxn modelId="{5AE1EEA2-8B49-45D8-A282-94E9A79F47C2}" type="presOf" srcId="{6FD541EB-2D96-47DE-B278-CA2D687DB735}" destId="{55EA2383-D371-4B30-9FAB-460A08928B6C}" srcOrd="0" destOrd="0" presId="urn:microsoft.com/office/officeart/2005/8/layout/hierarchy3"/>
    <dgm:cxn modelId="{586DDA4C-8DD1-4F60-AC05-705690F463B5}" srcId="{6FD541EB-2D96-47DE-B278-CA2D687DB735}" destId="{69DB1F9E-E94A-44E5-835B-1A2D77CBC661}" srcOrd="1" destOrd="0" parTransId="{F2AA312A-8EE8-4F12-9289-04900293701C}" sibTransId="{56B0F0AD-7C83-48BE-97CA-9CE32E524BB7}"/>
    <dgm:cxn modelId="{46E50C76-0411-4932-85A2-AF1E42FBA009}" type="presOf" srcId="{1B1C2EF9-0CFC-4607-9DB4-8DB05710F29C}" destId="{BA23C928-98CD-4578-A185-207A756E8D4A}" srcOrd="0" destOrd="0" presId="urn:microsoft.com/office/officeart/2005/8/layout/hierarchy3"/>
    <dgm:cxn modelId="{A365B9F3-BF53-4AF5-BE38-359DBC3D0B2D}" type="presOf" srcId="{D4F5D9B4-F755-4A97-8DF6-3FDDFAB92B48}" destId="{3C94E359-1DDA-4AD3-AFC3-08CC60379A8D}" srcOrd="0" destOrd="0" presId="urn:microsoft.com/office/officeart/2005/8/layout/hierarchy3"/>
    <dgm:cxn modelId="{AE25195B-1A72-4638-A19B-CE017D7FA76E}" type="presParOf" srcId="{3AA57194-8D23-4EB8-A569-56749EB72AD8}" destId="{F35719B7-2FD6-4ABB-9826-7D4B09FDABE3}" srcOrd="0" destOrd="0" presId="urn:microsoft.com/office/officeart/2005/8/layout/hierarchy3"/>
    <dgm:cxn modelId="{B5B647CA-952B-40CB-BA97-EEAE59035E63}" type="presParOf" srcId="{F35719B7-2FD6-4ABB-9826-7D4B09FDABE3}" destId="{33876FA7-71D8-417A-89DF-9547CC377D5A}" srcOrd="0" destOrd="0" presId="urn:microsoft.com/office/officeart/2005/8/layout/hierarchy3"/>
    <dgm:cxn modelId="{26030A40-0F13-482E-84F3-A1FF86B28DAD}" type="presParOf" srcId="{33876FA7-71D8-417A-89DF-9547CC377D5A}" destId="{55EA2383-D371-4B30-9FAB-460A08928B6C}" srcOrd="0" destOrd="0" presId="urn:microsoft.com/office/officeart/2005/8/layout/hierarchy3"/>
    <dgm:cxn modelId="{5126D240-D3D1-4DF2-B277-08B6C5CB78AE}" type="presParOf" srcId="{33876FA7-71D8-417A-89DF-9547CC377D5A}" destId="{45764DC0-12F7-4550-81B3-8344E17B43C6}" srcOrd="1" destOrd="0" presId="urn:microsoft.com/office/officeart/2005/8/layout/hierarchy3"/>
    <dgm:cxn modelId="{CFE51ECF-8A9B-4FFE-8121-594CF23F4047}" type="presParOf" srcId="{F35719B7-2FD6-4ABB-9826-7D4B09FDABE3}" destId="{452579A9-A345-4B9B-8E53-A4153180B444}" srcOrd="1" destOrd="0" presId="urn:microsoft.com/office/officeart/2005/8/layout/hierarchy3"/>
    <dgm:cxn modelId="{E5400281-EF36-4E05-8F35-7ACC9AEC0406}" type="presParOf" srcId="{452579A9-A345-4B9B-8E53-A4153180B444}" destId="{3C94E359-1DDA-4AD3-AFC3-08CC60379A8D}" srcOrd="0" destOrd="0" presId="urn:microsoft.com/office/officeart/2005/8/layout/hierarchy3"/>
    <dgm:cxn modelId="{7DCB9C58-A4EE-49A0-B846-B481349E93CF}" type="presParOf" srcId="{452579A9-A345-4B9B-8E53-A4153180B444}" destId="{BA23C928-98CD-4578-A185-207A756E8D4A}" srcOrd="1" destOrd="0" presId="urn:microsoft.com/office/officeart/2005/8/layout/hierarchy3"/>
    <dgm:cxn modelId="{ECD9C3B2-5E09-4289-9FE6-4BE00E7E9E7A}" type="presParOf" srcId="{452579A9-A345-4B9B-8E53-A4153180B444}" destId="{1686F2DF-A8BF-469F-98BC-FD7A66F2DDCF}" srcOrd="2" destOrd="0" presId="urn:microsoft.com/office/officeart/2005/8/layout/hierarchy3"/>
    <dgm:cxn modelId="{F1F15CDD-5542-4DA8-A10C-EA590FA52C72}" type="presParOf" srcId="{452579A9-A345-4B9B-8E53-A4153180B444}" destId="{E3C4E55B-43E7-46CF-81EC-A52576F934B1}" srcOrd="3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5EA2383-D371-4B30-9FAB-460A08928B6C}">
      <dsp:nvSpPr>
        <dsp:cNvPr id="0" name=""/>
        <dsp:cNvSpPr/>
      </dsp:nvSpPr>
      <dsp:spPr>
        <a:xfrm>
          <a:off x="90274" y="165"/>
          <a:ext cx="1896781" cy="94839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18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組長</a:t>
          </a:r>
          <a:endParaRPr lang="en-US" altLang="zh-TW" sz="1800" b="1" kern="1200" dirty="0" smtClean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lvl="0" algn="ctr" defTabSz="8001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18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陳筠錡</a:t>
          </a:r>
          <a:r>
            <a:rPr lang="en-US" altLang="zh-TW" sz="14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#2208</a:t>
          </a:r>
          <a:endParaRPr lang="zh-TW" altLang="en-US" sz="1400" b="1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118051" y="27942"/>
        <a:ext cx="1841227" cy="892836"/>
      </dsp:txXfrm>
    </dsp:sp>
    <dsp:sp modelId="{3C94E359-1DDA-4AD3-AFC3-08CC60379A8D}">
      <dsp:nvSpPr>
        <dsp:cNvPr id="0" name=""/>
        <dsp:cNvSpPr/>
      </dsp:nvSpPr>
      <dsp:spPr>
        <a:xfrm>
          <a:off x="279952" y="948556"/>
          <a:ext cx="189678" cy="71129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11293"/>
              </a:lnTo>
              <a:lnTo>
                <a:pt x="189678" y="711293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A23C928-98CD-4578-A185-207A756E8D4A}">
      <dsp:nvSpPr>
        <dsp:cNvPr id="0" name=""/>
        <dsp:cNvSpPr/>
      </dsp:nvSpPr>
      <dsp:spPr>
        <a:xfrm>
          <a:off x="469630" y="1185654"/>
          <a:ext cx="1517425" cy="94839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2445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1800" b="1" kern="1200" dirty="0" smtClean="0">
              <a:effectLst/>
              <a:latin typeface="微軟正黑體" panose="020B0604030504040204" pitchFamily="34" charset="-120"/>
              <a:ea typeface="微軟正黑體" panose="020B0604030504040204" pitchFamily="34" charset="-120"/>
            </a:rPr>
            <a:t>行政人員</a:t>
          </a:r>
          <a:endParaRPr lang="en-US" altLang="zh-TW" sz="1800" b="1" kern="1200" dirty="0" smtClean="0">
            <a:effectLst/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lvl="0" algn="ctr" defTabSz="8001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1800" b="1" kern="1200" dirty="0" smtClean="0">
              <a:effectLst/>
              <a:latin typeface="微軟正黑體" panose="020B0604030504040204" pitchFamily="34" charset="-120"/>
              <a:ea typeface="微軟正黑體" panose="020B0604030504040204" pitchFamily="34" charset="-120"/>
            </a:rPr>
            <a:t> 謝琦竹</a:t>
          </a:r>
          <a:r>
            <a:rPr lang="en-US" altLang="zh-TW" sz="1400" b="1" kern="1200" dirty="0" smtClean="0">
              <a:effectLst/>
              <a:latin typeface="微軟正黑體" panose="020B0604030504040204" pitchFamily="34" charset="-120"/>
              <a:ea typeface="微軟正黑體" panose="020B0604030504040204" pitchFamily="34" charset="-120"/>
            </a:rPr>
            <a:t>#2206</a:t>
          </a:r>
          <a:endParaRPr kumimoji="1" lang="zh-TW" altLang="en-US" sz="1400" b="1" kern="1200" dirty="0">
            <a:effectLst/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</dsp:txBody>
      <dsp:txXfrm>
        <a:off x="497407" y="1213431"/>
        <a:ext cx="1461871" cy="892836"/>
      </dsp:txXfrm>
    </dsp:sp>
    <dsp:sp modelId="{1686F2DF-A8BF-469F-98BC-FD7A66F2DDCF}">
      <dsp:nvSpPr>
        <dsp:cNvPr id="0" name=""/>
        <dsp:cNvSpPr/>
      </dsp:nvSpPr>
      <dsp:spPr>
        <a:xfrm>
          <a:off x="279952" y="948556"/>
          <a:ext cx="189678" cy="189678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896781"/>
              </a:lnTo>
              <a:lnTo>
                <a:pt x="189678" y="1896781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3C4E55B-43E7-46CF-81EC-A52576F934B1}">
      <dsp:nvSpPr>
        <dsp:cNvPr id="0" name=""/>
        <dsp:cNvSpPr/>
      </dsp:nvSpPr>
      <dsp:spPr>
        <a:xfrm>
          <a:off x="469630" y="2371142"/>
          <a:ext cx="1517425" cy="94839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-7353344"/>
              <a:satOff val="-10228"/>
              <a:lumOff val="-3922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2445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1800" b="1" kern="1200" dirty="0" smtClean="0">
              <a:effectLst/>
              <a:latin typeface="微軟正黑體" panose="020B0604030504040204" pitchFamily="34" charset="-120"/>
              <a:ea typeface="微軟正黑體" panose="020B0604030504040204" pitchFamily="34" charset="-120"/>
            </a:rPr>
            <a:t>行政人員</a:t>
          </a:r>
          <a:endParaRPr lang="en-US" altLang="zh-TW" sz="1800" b="1" kern="1200" dirty="0" smtClean="0">
            <a:effectLst/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lvl="0" algn="ctr" defTabSz="8001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kumimoji="1" lang="zh-TW" altLang="en-US" sz="1800" b="1" kern="1200" dirty="0" smtClean="0">
              <a:effectLst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陳伊琳</a:t>
          </a:r>
          <a:r>
            <a:rPr kumimoji="1" lang="en-US" altLang="zh-TW" sz="1400" b="1" kern="1200" dirty="0" smtClean="0">
              <a:effectLst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#2207</a:t>
          </a:r>
          <a:endParaRPr kumimoji="1" lang="zh-TW" altLang="en-US" sz="1400" b="1" kern="1200" dirty="0">
            <a:effectLst/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</dsp:txBody>
      <dsp:txXfrm>
        <a:off x="497407" y="2398919"/>
        <a:ext cx="1461871" cy="89283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#7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2"/>
            <a:ext cx="2946400" cy="49696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49689" y="2"/>
            <a:ext cx="2946400" cy="49696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83DB2F-127E-42D1-BAC3-FD9CD52C1EFB}" type="datetimeFigureOut">
              <a:rPr lang="zh-TW" altLang="en-US" smtClean="0"/>
              <a:pPr/>
              <a:t>2021/8/26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9429673"/>
            <a:ext cx="2946400" cy="49696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49689" y="9429673"/>
            <a:ext cx="2946400" cy="49696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ABCDBC-D934-49D4-A30B-D0CBF2F1DE06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141522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2"/>
            <a:ext cx="2946400" cy="498555"/>
          </a:xfrm>
          <a:prstGeom prst="rect">
            <a:avLst/>
          </a:prstGeom>
        </p:spPr>
        <p:txBody>
          <a:bodyPr vert="horz" lIns="91432" tIns="45716" rIns="91432" bIns="45716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49689" y="2"/>
            <a:ext cx="2946400" cy="498555"/>
          </a:xfrm>
          <a:prstGeom prst="rect">
            <a:avLst/>
          </a:prstGeom>
        </p:spPr>
        <p:txBody>
          <a:bodyPr vert="horz" lIns="91432" tIns="45716" rIns="91432" bIns="45716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3371CD50-3FD6-4103-971E-F635791BE4E1}" type="datetimeFigureOut">
              <a:rPr lang="zh-TW" altLang="en-US"/>
              <a:pPr>
                <a:defRPr/>
              </a:pPr>
              <a:t>2021/8/26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65225" y="1241425"/>
            <a:ext cx="44672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2" tIns="45716" rIns="91432" bIns="45716" rtlCol="0" anchor="ctr"/>
          <a:lstStyle/>
          <a:p>
            <a:pPr lvl="0"/>
            <a:endParaRPr lang="zh-TW" altLang="en-US" noProof="0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9452" y="4777553"/>
            <a:ext cx="5438775" cy="3909050"/>
          </a:xfrm>
          <a:prstGeom prst="rect">
            <a:avLst/>
          </a:prstGeom>
        </p:spPr>
        <p:txBody>
          <a:bodyPr vert="horz" lIns="91432" tIns="45716" rIns="91432" bIns="45716" rtlCol="0"/>
          <a:lstStyle/>
          <a:p>
            <a:pPr lvl="0"/>
            <a:r>
              <a:rPr lang="zh-TW" altLang="en-US" noProof="0" smtClean="0"/>
              <a:t>按一下以編輯母片文字樣式</a:t>
            </a:r>
          </a:p>
          <a:p>
            <a:pPr lvl="1"/>
            <a:r>
              <a:rPr lang="zh-TW" altLang="en-US" noProof="0" smtClean="0"/>
              <a:t>第二層</a:t>
            </a:r>
          </a:p>
          <a:p>
            <a:pPr lvl="2"/>
            <a:r>
              <a:rPr lang="zh-TW" altLang="en-US" noProof="0" smtClean="0"/>
              <a:t>第三層</a:t>
            </a:r>
          </a:p>
          <a:p>
            <a:pPr lvl="3"/>
            <a:r>
              <a:rPr lang="zh-TW" altLang="en-US" noProof="0" smtClean="0"/>
              <a:t>第四層</a:t>
            </a:r>
          </a:p>
          <a:p>
            <a:pPr lvl="4"/>
            <a:r>
              <a:rPr lang="zh-TW" altLang="en-US" noProof="0" smtClean="0"/>
              <a:t>第五層</a:t>
            </a:r>
            <a:endParaRPr lang="zh-TW" altLang="en-US" noProof="0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429671"/>
            <a:ext cx="2946400" cy="498555"/>
          </a:xfrm>
          <a:prstGeom prst="rect">
            <a:avLst/>
          </a:prstGeom>
        </p:spPr>
        <p:txBody>
          <a:bodyPr vert="horz" lIns="91432" tIns="45716" rIns="91432" bIns="45716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49689" y="9429671"/>
            <a:ext cx="2946400" cy="498555"/>
          </a:xfrm>
          <a:prstGeom prst="rect">
            <a:avLst/>
          </a:prstGeom>
        </p:spPr>
        <p:txBody>
          <a:bodyPr vert="horz" lIns="91432" tIns="45716" rIns="91432" bIns="45716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F17F2275-EBF6-4D52-BD4C-204D525375FF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0986602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17F2275-EBF6-4D52-BD4C-204D525375FF}" type="slidenum">
              <a:rPr lang="zh-TW" altLang="en-US" smtClean="0"/>
              <a:pPr>
                <a:defRPr/>
              </a:pPr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48392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17F2275-EBF6-4D52-BD4C-204D525375FF}" type="slidenum">
              <a:rPr lang="zh-TW" altLang="en-US" smtClean="0"/>
              <a:pPr>
                <a:defRPr/>
              </a:pPr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213364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17F2275-EBF6-4D52-BD4C-204D525375FF}" type="slidenum">
              <a:rPr lang="zh-TW" altLang="en-US" smtClean="0"/>
              <a:pPr>
                <a:defRPr/>
              </a:pPr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909477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6D01C6-851C-4666-BA9B-A3719CD25DE3}" type="datetime1">
              <a:rPr lang="zh-TW" altLang="en-US"/>
              <a:pPr>
                <a:defRPr/>
              </a:pPr>
              <a:t>2021/8/26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DC7E9F-9E58-4294-B43B-7149DF9C9F71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FC6655-2BE0-4C33-BD74-E9E505D67908}" type="datetime1">
              <a:rPr lang="zh-TW" altLang="en-US"/>
              <a:pPr>
                <a:defRPr/>
              </a:pPr>
              <a:t>2021/8/26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A67C52-9480-48C8-8E6A-B1DC08DE94B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7E21FA-72BA-4478-97D4-84E3B4662195}" type="datetime1">
              <a:rPr lang="zh-TW" altLang="en-US"/>
              <a:pPr>
                <a:defRPr/>
              </a:pPr>
              <a:t>2021/8/26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296EB7-0CDD-4DA0-A2E7-4079CD7AD89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BD31E9-134D-462C-820C-6039B50C71D9}" type="datetime1">
              <a:rPr lang="zh-TW" altLang="en-US"/>
              <a:pPr>
                <a:defRPr/>
              </a:pPr>
              <a:t>2021/8/26</a:t>
            </a:fld>
            <a:endParaRPr lang="zh-TW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E73DE8-8284-4ED1-9148-443C1B91DE03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ECF309-9479-4F90-B995-09ED8E046E6F}" type="datetime1">
              <a:rPr lang="zh-TW" altLang="en-US"/>
              <a:pPr>
                <a:defRPr/>
              </a:pPr>
              <a:t>2021/8/26</a:t>
            </a:fld>
            <a:endParaRPr lang="zh-TW" alt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5C274F-AA5D-41BB-B99D-FE42577BAAEE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E11552-B755-4B8E-BA32-356695174316}" type="datetime1">
              <a:rPr lang="zh-TW" altLang="en-US"/>
              <a:pPr>
                <a:defRPr/>
              </a:pPr>
              <a:t>2021/8/26</a:t>
            </a:fld>
            <a:endParaRPr lang="zh-TW" alt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E331EA-9BB8-4C87-A555-1E95F6D8E564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8B5DE9-6EFE-46FD-A1EA-3DA671527C67}" type="datetime1">
              <a:rPr lang="zh-TW" altLang="en-US"/>
              <a:pPr>
                <a:defRPr/>
              </a:pPr>
              <a:t>2021/8/26</a:t>
            </a:fld>
            <a:endParaRPr lang="zh-TW" alt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9BFF64-F782-42B2-AC6D-79120739FBAE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D246AE-72C5-4DAC-B054-9444235001E5}" type="datetime1">
              <a:rPr lang="zh-TW" altLang="en-US"/>
              <a:pPr>
                <a:defRPr/>
              </a:pPr>
              <a:t>2021/8/26</a:t>
            </a:fld>
            <a:endParaRPr lang="zh-TW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CC9D7B-624A-4533-A83F-369D05AABE6E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TW" altLang="en-US" noProof="0" smtClean="0"/>
              <a:t>按一下圖示以新增圖片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FC44A3-7DAB-4371-A0D9-2D87374130A1}" type="datetime1">
              <a:rPr lang="zh-TW" altLang="en-US"/>
              <a:pPr>
                <a:defRPr/>
              </a:pPr>
              <a:t>2021/8/26</a:t>
            </a:fld>
            <a:endParaRPr lang="zh-TW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8EEB55-ECE4-4C8C-8FCE-8FE2D92E5221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180A68-71B7-44B2-964E-0422F1FC1EAD}" type="datetime1">
              <a:rPr lang="zh-TW" altLang="en-US"/>
              <a:pPr>
                <a:defRPr/>
              </a:pPr>
              <a:t>2021/8/26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5DF2E6-2FE6-4BAF-9D50-E7E6EEA5BA3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4DE4AB-AF26-4427-BACD-887206558F8C}" type="datetime1">
              <a:rPr lang="zh-TW" altLang="en-US"/>
              <a:pPr>
                <a:defRPr/>
              </a:pPr>
              <a:t>2021/8/26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270F30-D517-4FF0-B40A-CC7B045E2C2C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text"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Shape 109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0" name="Shape 110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61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marR="0" lvl="0" indent="-1397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742950" marR="0" lvl="1" indent="-10795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143000" marR="0" lvl="2" indent="-762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600200" marR="0" lvl="3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057400" marR="0" lvl="4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514600" marR="0" lvl="5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429000" marR="0" lvl="6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4800600" marR="0" lvl="7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6629400" marR="0" lvl="8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1" name="Shape 111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600" cy="4761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457200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640080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2" name="Shape 112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1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457200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640080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3" name="Shape 113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600" cy="4761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25000"/>
              <a:buNone/>
            </a:pPr>
            <a:fld id="{00000000-1234-1234-1234-123412341234}" type="slidenum">
              <a:rPr lang="zh-TW"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SzPct val="25000"/>
                <a:buNone/>
              </a:pPr>
              <a:t>‹#›</a:t>
            </a:fld>
            <a:endParaRPr lang="zh-TW" sz="14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9281079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標題及圖表或組織圖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SmartArt 版面配置區 2"/>
          <p:cNvSpPr>
            <a:spLocks noGrp="1"/>
          </p:cNvSpPr>
          <p:nvPr>
            <p:ph type="dgm" idx="1"/>
          </p:nvPr>
        </p:nvSpPr>
        <p:spPr>
          <a:xfrm>
            <a:off x="457200" y="1600200"/>
            <a:ext cx="8229600" cy="4525963"/>
          </a:xfrm>
        </p:spPr>
        <p:txBody>
          <a:bodyPr rtlCol="0">
            <a:normAutofit/>
          </a:bodyPr>
          <a:lstStyle/>
          <a:p>
            <a:pPr lvl="0"/>
            <a:endParaRPr lang="zh-TW" altLang="en-US" noProof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AC4023-1E21-4AD7-9ABE-E326FBE65EBB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  <a:endParaRPr 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7F58F379-2216-4EAD-AE5B-5F489E2FECAB}" type="datetime1">
              <a:rPr lang="zh-TW" altLang="en-US"/>
              <a:pPr>
                <a:defRPr/>
              </a:pPr>
              <a:t>2021/8/26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DF2CFC47-8747-494C-A023-B62D28AF95AE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1" r:id="rId2"/>
    <p:sldLayoutId id="2147483670" r:id="rId3"/>
    <p:sldLayoutId id="2147483669" r:id="rId4"/>
    <p:sldLayoutId id="2147483668" r:id="rId5"/>
    <p:sldLayoutId id="2147483667" r:id="rId6"/>
    <p:sldLayoutId id="2147483666" r:id="rId7"/>
    <p:sldLayoutId id="2147483665" r:id="rId8"/>
    <p:sldLayoutId id="2147483664" r:id="rId9"/>
    <p:sldLayoutId id="2147483663" r:id="rId10"/>
    <p:sldLayoutId id="2147483662" r:id="rId11"/>
    <p:sldLayoutId id="2147483675" r:id="rId12"/>
    <p:sldLayoutId id="2147483677" r:id="rId13"/>
  </p:sldLayoutIdLst>
  <p:hf hdr="0" ftr="0" dt="0"/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新細明體" charset="-12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新細明體" charset="-12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新細明體" charset="-12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新細明體" charset="-12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新細明體" charset="-12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新細明體" charset="-12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新細明體" charset="-12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新細明體" charset="-12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Relationship Id="rId9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2"/>
          <p:cNvSpPr>
            <a:spLocks noGrp="1" noChangeArrowheads="1"/>
          </p:cNvSpPr>
          <p:nvPr>
            <p:ph type="title"/>
          </p:nvPr>
        </p:nvSpPr>
        <p:spPr>
          <a:xfrm>
            <a:off x="1060451" y="114300"/>
            <a:ext cx="2855767" cy="828675"/>
          </a:xfrm>
        </p:spPr>
        <p:txBody>
          <a:bodyPr/>
          <a:lstStyle/>
          <a:p>
            <a:r>
              <a:rPr lang="zh-TW" altLang="en-US" sz="2400" b="1" dirty="0" smtClean="0">
                <a:solidFill>
                  <a:srgbClr val="0070C0"/>
                </a:solidFill>
              </a:rPr>
              <a:t>認識職涯校友</a:t>
            </a:r>
            <a:r>
              <a:rPr lang="zh-TW" altLang="en-US" sz="2400" b="1" dirty="0" smtClean="0">
                <a:solidFill>
                  <a:srgbClr val="0070C0"/>
                </a:solidFill>
                <a:latin typeface="Calibri" pitchFamily="34" charset="0"/>
              </a:rPr>
              <a:t>中心</a:t>
            </a:r>
            <a:endParaRPr lang="zh-TW" altLang="en-US" sz="2400" b="1" dirty="0">
              <a:solidFill>
                <a:srgbClr val="0070C0"/>
              </a:solidFill>
            </a:endParaRPr>
          </a:p>
        </p:txBody>
      </p:sp>
      <p:grpSp>
        <p:nvGrpSpPr>
          <p:cNvPr id="2" name="群組 3"/>
          <p:cNvGrpSpPr>
            <a:grpSpLocks/>
          </p:cNvGrpSpPr>
          <p:nvPr/>
        </p:nvGrpSpPr>
        <p:grpSpPr bwMode="auto">
          <a:xfrm>
            <a:off x="131763" y="292100"/>
            <a:ext cx="704850" cy="457200"/>
            <a:chOff x="195943" y="185057"/>
            <a:chExt cx="704693" cy="457200"/>
          </a:xfrm>
        </p:grpSpPr>
        <p:sp>
          <p:nvSpPr>
            <p:cNvPr id="27" name="＞形箭號 26"/>
            <p:cNvSpPr/>
            <p:nvPr/>
          </p:nvSpPr>
          <p:spPr>
            <a:xfrm>
              <a:off x="195943" y="185057"/>
              <a:ext cx="292035" cy="457200"/>
            </a:xfrm>
            <a:prstGeom prst="chevron">
              <a:avLst/>
            </a:prstGeom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TW" altLang="en-US">
                <a:solidFill>
                  <a:schemeClr val="tx1"/>
                </a:solidFill>
              </a:endParaRPr>
            </a:p>
          </p:txBody>
        </p:sp>
        <p:sp>
          <p:nvSpPr>
            <p:cNvPr id="28" name="＞形箭號 27"/>
            <p:cNvSpPr/>
            <p:nvPr/>
          </p:nvSpPr>
          <p:spPr>
            <a:xfrm>
              <a:off x="395923" y="185057"/>
              <a:ext cx="293622" cy="457200"/>
            </a:xfrm>
            <a:prstGeom prst="chevron">
              <a:avLst/>
            </a:prstGeom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TW" altLang="en-US">
                <a:solidFill>
                  <a:schemeClr val="tx1"/>
                </a:solidFill>
              </a:endParaRPr>
            </a:p>
          </p:txBody>
        </p:sp>
        <p:sp>
          <p:nvSpPr>
            <p:cNvPr id="29" name="＞形箭號 28"/>
            <p:cNvSpPr/>
            <p:nvPr/>
          </p:nvSpPr>
          <p:spPr>
            <a:xfrm>
              <a:off x="608601" y="185057"/>
              <a:ext cx="292035" cy="457200"/>
            </a:xfrm>
            <a:prstGeom prst="chevron">
              <a:avLst/>
            </a:prstGeom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TW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30" name="投影片編號版面配置區 6"/>
          <p:cNvSpPr>
            <a:spLocks noGrp="1"/>
          </p:cNvSpPr>
          <p:nvPr>
            <p:ph type="sldNum" sz="quarter" idx="12"/>
          </p:nvPr>
        </p:nvSpPr>
        <p:spPr bwMode="auto">
          <a:xfrm>
            <a:off x="6457950" y="6356350"/>
            <a:ext cx="20574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BD976C7-AD20-4BA9-BBD7-F2187F627958}" type="slidenum">
              <a:rPr lang="zh-TW" altLang="en-US">
                <a:solidFill>
                  <a:schemeClr val="bg1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en-US" altLang="zh-TW" dirty="0">
              <a:solidFill>
                <a:schemeClr val="bg1"/>
              </a:solidFill>
            </a:endParaRPr>
          </a:p>
        </p:txBody>
      </p:sp>
      <p:grpSp>
        <p:nvGrpSpPr>
          <p:cNvPr id="7" name="群組 6"/>
          <p:cNvGrpSpPr/>
          <p:nvPr/>
        </p:nvGrpSpPr>
        <p:grpSpPr>
          <a:xfrm>
            <a:off x="131763" y="1423097"/>
            <a:ext cx="6457950" cy="3321379"/>
            <a:chOff x="423863" y="1036073"/>
            <a:chExt cx="7094538" cy="3482138"/>
          </a:xfrm>
        </p:grpSpPr>
        <p:sp>
          <p:nvSpPr>
            <p:cNvPr id="13" name="矩形 12"/>
            <p:cNvSpPr/>
            <p:nvPr/>
          </p:nvSpPr>
          <p:spPr>
            <a:xfrm>
              <a:off x="2584017" y="2269936"/>
              <a:ext cx="4934384" cy="100028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342900" indent="-342900">
                <a:buFont typeface="+mj-lt"/>
                <a:buAutoNum type="arabicParenR"/>
              </a:pPr>
              <a:r>
                <a:rPr lang="zh-TW" altLang="zh-TW" sz="14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辦理畢業生流向</a:t>
              </a:r>
              <a:r>
                <a:rPr lang="zh-TW" altLang="en-US" sz="14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及統計分析作業</a:t>
              </a:r>
              <a:endParaRPr lang="en-US" altLang="zh-TW" sz="14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marL="342900" indent="-342900">
                <a:buFont typeface="+mj-lt"/>
                <a:buAutoNum type="arabicParenR"/>
              </a:pPr>
              <a:r>
                <a:rPr lang="zh-TW" altLang="en-US" sz="14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辦理雇主滿意度</a:t>
              </a:r>
              <a:r>
                <a:rPr lang="zh-TW" altLang="zh-TW" sz="14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調查</a:t>
              </a:r>
              <a:r>
                <a:rPr lang="zh-TW" altLang="en-US" sz="14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及統計分析</a:t>
              </a:r>
              <a:r>
                <a:rPr lang="zh-TW" altLang="en-US" sz="14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作業</a:t>
              </a:r>
              <a:endParaRPr lang="en-US" altLang="zh-TW" sz="1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marL="342900" indent="-342900">
                <a:buFont typeface="+mj-lt"/>
                <a:buAutoNum type="arabicParenR"/>
              </a:pPr>
              <a:r>
                <a:rPr lang="zh-TW" altLang="en-US" sz="14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辦理教育部高教深耕計畫</a:t>
              </a:r>
              <a:r>
                <a:rPr lang="en-US" altLang="zh-TW" sz="14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-A5</a:t>
              </a:r>
              <a:r>
                <a:rPr lang="zh-TW" altLang="en-US" sz="14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、</a:t>
              </a:r>
              <a:r>
                <a:rPr lang="en-US" altLang="zh-TW" sz="14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H-1</a:t>
              </a:r>
              <a:r>
                <a:rPr lang="zh-TW" altLang="en-US" sz="14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及附錄</a:t>
              </a:r>
              <a:endParaRPr lang="en-US" altLang="zh-TW" sz="1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marL="342900" indent="-342900">
                <a:buFont typeface="+mj-lt"/>
                <a:buAutoNum type="arabicParenR"/>
              </a:pPr>
              <a:r>
                <a:rPr lang="zh-TW" altLang="en-US" sz="14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辦理「弘愛築夢</a:t>
              </a:r>
              <a:r>
                <a:rPr lang="en-US" altLang="zh-TW" sz="14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-</a:t>
              </a:r>
              <a:r>
                <a:rPr lang="zh-TW" altLang="en-US" sz="14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弱勢學生」職涯輔導助學金作業</a:t>
              </a:r>
              <a:endParaRPr lang="en-US" altLang="zh-TW" sz="14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grpSp>
          <p:nvGrpSpPr>
            <p:cNvPr id="6" name="群組 5"/>
            <p:cNvGrpSpPr/>
            <p:nvPr/>
          </p:nvGrpSpPr>
          <p:grpSpPr>
            <a:xfrm>
              <a:off x="423863" y="1036073"/>
              <a:ext cx="6096380" cy="3482138"/>
              <a:chOff x="423863" y="1067846"/>
              <a:chExt cx="6096380" cy="3482138"/>
            </a:xfrm>
          </p:grpSpPr>
          <p:graphicFrame>
            <p:nvGraphicFramePr>
              <p:cNvPr id="14" name="內容版面配置區 4"/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3422584909"/>
                  </p:ext>
                </p:extLst>
              </p:nvPr>
            </p:nvGraphicFramePr>
            <p:xfrm>
              <a:off x="423863" y="1069607"/>
              <a:ext cx="2282103" cy="3480377"/>
            </p:xfrm>
            <a:graphic>
              <a:graphicData uri="http://schemas.openxmlformats.org/drawingml/2006/diagram">
                <dgm:relIds xmlns:dgm="http://schemas.openxmlformats.org/drawingml/2006/diagram" xmlns:r="http://schemas.openxmlformats.org/officeDocument/2006/relationships" r:dm="rId3" r:lo="rId4" r:qs="rId5" r:cs="rId6"/>
              </a:graphicData>
            </a:graphic>
          </p:graphicFrame>
          <p:sp>
            <p:nvSpPr>
              <p:cNvPr id="12" name="矩形 11"/>
              <p:cNvSpPr/>
              <p:nvPr/>
            </p:nvSpPr>
            <p:spPr>
              <a:xfrm>
                <a:off x="2584016" y="1067846"/>
                <a:ext cx="3147291" cy="100028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342900" indent="-342900">
                  <a:buFont typeface="+mj-lt"/>
                  <a:buAutoNum type="arabicParenR"/>
                </a:pPr>
                <a:r>
                  <a:rPr lang="zh-TW" altLang="en-US" sz="1400" b="1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全校職涯輔導活動推廣及彙</a:t>
                </a:r>
                <a:r>
                  <a:rPr lang="zh-TW" altLang="en-US" sz="1400" b="1" dirty="0" smtClean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整</a:t>
                </a:r>
                <a:endParaRPr lang="en-US" altLang="zh-TW" sz="14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  <a:p>
                <a:pPr marL="342900" indent="-342900">
                  <a:buFont typeface="+mj-lt"/>
                  <a:buAutoNum type="arabicParenR"/>
                </a:pPr>
                <a:r>
                  <a:rPr lang="zh-TW" altLang="en-US" sz="1400" b="1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辦理勞動部就業學程計畫業務</a:t>
                </a:r>
                <a:endParaRPr lang="en-US" altLang="zh-TW" sz="1400" b="1" dirty="0"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  <a:p>
                <a:pPr marL="342900" indent="-342900">
                  <a:buFont typeface="+mj-lt"/>
                  <a:buAutoNum type="arabicParenR"/>
                </a:pPr>
                <a:r>
                  <a:rPr lang="zh-TW" altLang="en-US" sz="1400" b="1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辦理校友服務業務</a:t>
                </a:r>
                <a:endParaRPr lang="en-US" altLang="zh-TW" sz="1400" b="1" dirty="0"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  <a:p>
                <a:pPr marL="342900" indent="-342900">
                  <a:buFont typeface="+mj-lt"/>
                  <a:buAutoNum type="arabicParenR"/>
                </a:pPr>
                <a:r>
                  <a:rPr lang="zh-TW" altLang="en-US" sz="1400" b="1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辦理募款</a:t>
                </a:r>
                <a:r>
                  <a:rPr lang="zh-TW" altLang="en-US" sz="1400" b="1" dirty="0" smtClean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作業</a:t>
                </a:r>
                <a:endParaRPr lang="en-US" altLang="zh-TW" sz="1400" b="1" dirty="0"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  <p:sp>
            <p:nvSpPr>
              <p:cNvPr id="15" name="矩形 14"/>
              <p:cNvSpPr/>
              <p:nvPr/>
            </p:nvSpPr>
            <p:spPr>
              <a:xfrm>
                <a:off x="2584016" y="3535572"/>
                <a:ext cx="3936227" cy="100028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342900" indent="-342900">
                  <a:buFont typeface="+mj-lt"/>
                  <a:buAutoNum type="arabicParenR"/>
                </a:pPr>
                <a:r>
                  <a:rPr lang="zh-TW" altLang="en-US" sz="1400" b="1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全校學生專業證照輔導推動及彙整</a:t>
                </a:r>
                <a:endParaRPr lang="en-US" altLang="zh-TW" sz="1400" b="1" dirty="0"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  <a:p>
                <a:pPr marL="342900" indent="-342900">
                  <a:buFont typeface="+mj-lt"/>
                  <a:buAutoNum type="arabicParenR"/>
                </a:pPr>
                <a:r>
                  <a:rPr lang="zh-TW" altLang="en-US" sz="1400" b="1" dirty="0" smtClean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教育部</a:t>
                </a:r>
                <a:r>
                  <a:rPr lang="en-US" altLang="zh-TW" sz="1400" b="1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UCAN</a:t>
                </a:r>
                <a:r>
                  <a:rPr lang="zh-TW" altLang="en-US" sz="1400" b="1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全校施測及平台</a:t>
                </a:r>
                <a:r>
                  <a:rPr lang="zh-TW" altLang="en-US" sz="1400" b="1" dirty="0" smtClean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維護</a:t>
                </a:r>
                <a:endParaRPr lang="en-US" altLang="zh-TW" sz="14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  <a:p>
                <a:pPr marL="342900" indent="-342900">
                  <a:buFont typeface="+mj-lt"/>
                  <a:buAutoNum type="arabicParenR"/>
                </a:pPr>
                <a:r>
                  <a:rPr lang="zh-TW" altLang="zh-TW" sz="1400" b="1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辦理校園徵才活動，建立求職服務</a:t>
                </a:r>
                <a:r>
                  <a:rPr lang="zh-TW" altLang="zh-TW" sz="1400" b="1" dirty="0" smtClean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網路</a:t>
                </a:r>
                <a:endParaRPr lang="en-US" altLang="zh-TW" sz="14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  <a:p>
                <a:pPr marL="342900" indent="-342900">
                  <a:buFont typeface="+mj-lt"/>
                  <a:buAutoNum type="arabicParenR"/>
                </a:pPr>
                <a:r>
                  <a:rPr lang="zh-TW" altLang="zh-TW" sz="1400" b="1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辦理考選部相關</a:t>
                </a:r>
                <a:r>
                  <a:rPr lang="zh-TW" altLang="zh-TW" sz="1400" b="1" dirty="0" smtClean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業務</a:t>
                </a:r>
                <a:endParaRPr lang="en-US" altLang="zh-TW" sz="1400" b="1" dirty="0"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</p:grpSp>
      </p:grpSp>
      <p:sp>
        <p:nvSpPr>
          <p:cNvPr id="5" name="矩形 4"/>
          <p:cNvSpPr/>
          <p:nvPr/>
        </p:nvSpPr>
        <p:spPr>
          <a:xfrm>
            <a:off x="3276751" y="5224599"/>
            <a:ext cx="5238599" cy="646331"/>
          </a:xfrm>
          <a:prstGeom prst="rect">
            <a:avLst/>
          </a:prstGeom>
          <a:solidFill>
            <a:srgbClr val="FBA99B"/>
          </a:solidFill>
          <a:scene3d>
            <a:camera prst="obliqueBottomRight"/>
            <a:lightRig rig="threePt" dir="t"/>
          </a:scene3d>
        </p:spPr>
        <p:txBody>
          <a:bodyPr wrap="square">
            <a:spAutoFit/>
          </a:bodyPr>
          <a:lstStyle/>
          <a:p>
            <a:pPr lvl="0">
              <a:spcAft>
                <a:spcPts val="0"/>
              </a:spcAft>
              <a:buSzPts val="1200"/>
            </a:pPr>
            <a:r>
              <a:rPr lang="zh-TW" altLang="zh-TW" b="1" kern="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服務</a:t>
            </a:r>
            <a:r>
              <a:rPr lang="zh-TW" altLang="zh-TW" b="1" kern="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地點：職涯校友中心</a:t>
            </a:r>
            <a:r>
              <a:rPr lang="en-US" altLang="zh-TW" b="1" kern="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N</a:t>
            </a:r>
            <a:r>
              <a:rPr lang="zh-TW" altLang="zh-TW" b="1" kern="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棟地下一樓</a:t>
            </a:r>
            <a:r>
              <a:rPr lang="en-US" altLang="zh-TW" b="1" kern="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(NB110</a:t>
            </a:r>
            <a:r>
              <a:rPr lang="en-US" altLang="zh-TW" b="1" kern="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lang="en-US" altLang="zh-TW" b="1" kern="1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0">
              <a:spcAft>
                <a:spcPts val="0"/>
              </a:spcAft>
              <a:buSzPts val="1200"/>
            </a:pPr>
            <a:r>
              <a:rPr lang="en-US" altLang="zh-TW" b="1" kern="1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b="1" kern="1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          </a:t>
            </a:r>
            <a:r>
              <a:rPr lang="zh-TW" altLang="zh-TW" b="1" kern="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職</a:t>
            </a:r>
            <a:r>
              <a:rPr lang="zh-TW" altLang="zh-TW" b="1" kern="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涯規劃加油站</a:t>
            </a:r>
            <a:r>
              <a:rPr lang="en-US" altLang="zh-TW" b="1" kern="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N</a:t>
            </a:r>
            <a:r>
              <a:rPr lang="zh-TW" altLang="zh-TW" b="1" kern="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棟地下一樓</a:t>
            </a:r>
            <a:r>
              <a:rPr lang="en-US" altLang="zh-TW" b="1" kern="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(NB104</a:t>
            </a:r>
            <a:r>
              <a:rPr lang="en-US" altLang="zh-TW" b="1" kern="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lang="zh-TW" altLang="zh-TW" b="1" kern="100" dirty="0"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19" name="Picture 2" descr="https://cesotc.hk.edu.tw/wp-content/uploads/2021/04/img_computer_6-scaled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84437">
            <a:off x="6294892" y="903583"/>
            <a:ext cx="2500452" cy="1875339"/>
          </a:xfrm>
          <a:prstGeom prst="rect">
            <a:avLst/>
          </a:prstGeom>
          <a:noFill/>
          <a:scene3d>
            <a:camera prst="perspectiveLeft"/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4" descr="https://cesotc.hk.edu.tw/wp-content/uploads/2021/04/1-1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8966" flipH="1">
            <a:off x="6697120" y="3126723"/>
            <a:ext cx="2016368" cy="1512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1045692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6467475" y="6318250"/>
            <a:ext cx="2057400" cy="365125"/>
          </a:xfrm>
        </p:spPr>
        <p:txBody>
          <a:bodyPr/>
          <a:lstStyle/>
          <a:p>
            <a:pPr>
              <a:defRPr/>
            </a:pPr>
            <a:fld id="{DF45F799-5639-4E50-9308-02F4F22B8400}" type="slidenum">
              <a:rPr lang="zh-TW" altLang="en-US"/>
              <a:pPr>
                <a:defRPr/>
              </a:pPr>
              <a:t>2</a:t>
            </a:fld>
            <a:endParaRPr lang="zh-TW" altLang="en-US"/>
          </a:p>
        </p:txBody>
      </p:sp>
      <p:sp>
        <p:nvSpPr>
          <p:cNvPr id="31746" name="矩形 12"/>
          <p:cNvSpPr>
            <a:spLocks noChangeArrowheads="1"/>
          </p:cNvSpPr>
          <p:nvPr/>
        </p:nvSpPr>
        <p:spPr bwMode="auto">
          <a:xfrm>
            <a:off x="543719" y="751228"/>
            <a:ext cx="828198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kumimoji="0" lang="zh-TW" altLang="en-US" sz="2400" b="1" dirty="0">
                <a:solidFill>
                  <a:srgbClr val="C00000"/>
                </a:solidFill>
                <a:latin typeface="+mj-ea"/>
                <a:ea typeface="+mj-ea"/>
              </a:rPr>
              <a:t>一</a:t>
            </a:r>
            <a:r>
              <a:rPr kumimoji="0" lang="zh-TW" altLang="en-US" sz="2400" b="1" dirty="0" smtClean="0">
                <a:solidFill>
                  <a:srgbClr val="C00000"/>
                </a:solidFill>
                <a:latin typeface="+mj-ea"/>
                <a:ea typeface="+mj-ea"/>
              </a:rPr>
              <a:t>、多元職涯輔導、儲備就業力</a:t>
            </a:r>
            <a:endParaRPr kumimoji="0" lang="en-US" altLang="zh-TW" sz="2400" b="1" dirty="0" smtClean="0">
              <a:solidFill>
                <a:srgbClr val="C00000"/>
              </a:solidFill>
              <a:latin typeface="+mj-ea"/>
              <a:ea typeface="+mj-ea"/>
            </a:endParaRPr>
          </a:p>
        </p:txBody>
      </p:sp>
      <p:grpSp>
        <p:nvGrpSpPr>
          <p:cNvPr id="3" name="群組 24"/>
          <p:cNvGrpSpPr>
            <a:grpSpLocks/>
          </p:cNvGrpSpPr>
          <p:nvPr/>
        </p:nvGrpSpPr>
        <p:grpSpPr bwMode="auto">
          <a:xfrm>
            <a:off x="229127" y="294028"/>
            <a:ext cx="3600882" cy="457200"/>
            <a:chOff x="195943" y="185057"/>
            <a:chExt cx="3600608" cy="457200"/>
          </a:xfrm>
        </p:grpSpPr>
        <p:sp>
          <p:nvSpPr>
            <p:cNvPr id="18" name="＞形箭號 17"/>
            <p:cNvSpPr/>
            <p:nvPr/>
          </p:nvSpPr>
          <p:spPr>
            <a:xfrm>
              <a:off x="195943" y="185057"/>
              <a:ext cx="293665" cy="457200"/>
            </a:xfrm>
            <a:prstGeom prst="chevron">
              <a:avLst/>
            </a:prstGeom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TW" altLang="en-US">
                <a:solidFill>
                  <a:schemeClr val="tx1"/>
                </a:solidFill>
              </a:endParaRPr>
            </a:p>
          </p:txBody>
        </p:sp>
        <p:sp>
          <p:nvSpPr>
            <p:cNvPr id="19" name="＞形箭號 18"/>
            <p:cNvSpPr/>
            <p:nvPr/>
          </p:nvSpPr>
          <p:spPr>
            <a:xfrm>
              <a:off x="397540" y="185057"/>
              <a:ext cx="293666" cy="457200"/>
            </a:xfrm>
            <a:prstGeom prst="chevron">
              <a:avLst/>
            </a:prstGeom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TW" altLang="en-US">
                <a:solidFill>
                  <a:schemeClr val="tx1"/>
                </a:solidFill>
              </a:endParaRPr>
            </a:p>
          </p:txBody>
        </p:sp>
        <p:sp>
          <p:nvSpPr>
            <p:cNvPr id="20" name="＞形箭號 19"/>
            <p:cNvSpPr/>
            <p:nvPr/>
          </p:nvSpPr>
          <p:spPr>
            <a:xfrm>
              <a:off x="610248" y="185057"/>
              <a:ext cx="293666" cy="457200"/>
            </a:xfrm>
            <a:prstGeom prst="chevron">
              <a:avLst/>
            </a:prstGeom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TW" altLang="en-US">
                <a:solidFill>
                  <a:schemeClr val="tx1"/>
                </a:solidFill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1022967" y="185057"/>
              <a:ext cx="2773584" cy="4572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kumimoji="0" lang="zh-TW" altLang="en-US" sz="2400" b="1" dirty="0" smtClean="0">
                  <a:solidFill>
                    <a:srgbClr val="FF0000"/>
                  </a:solidFill>
                  <a:latin typeface="+mn-ea"/>
                </a:rPr>
                <a:t>職涯校友中心</a:t>
              </a:r>
              <a:r>
                <a:rPr kumimoji="0" lang="en-US" altLang="zh-TW" sz="2400" b="1" dirty="0" err="1" smtClean="0">
                  <a:solidFill>
                    <a:srgbClr val="FF0000"/>
                  </a:solidFill>
                  <a:latin typeface="+mn-ea"/>
                </a:rPr>
                <a:t>業務</a:t>
              </a:r>
              <a:endParaRPr kumimoji="0" lang="zh-TW" altLang="en-US" sz="2400" b="1" dirty="0">
                <a:solidFill>
                  <a:srgbClr val="0070C0"/>
                </a:solidFill>
                <a:latin typeface="+mn-ea"/>
              </a:endParaRPr>
            </a:p>
          </p:txBody>
        </p:sp>
      </p:grpSp>
      <p:grpSp>
        <p:nvGrpSpPr>
          <p:cNvPr id="13" name="群組 12"/>
          <p:cNvGrpSpPr/>
          <p:nvPr/>
        </p:nvGrpSpPr>
        <p:grpSpPr>
          <a:xfrm>
            <a:off x="5392997" y="1212893"/>
            <a:ext cx="3453614" cy="3621156"/>
            <a:chOff x="2071670" y="1857364"/>
            <a:chExt cx="4627877" cy="4740486"/>
          </a:xfrm>
        </p:grpSpPr>
        <p:pic>
          <p:nvPicPr>
            <p:cNvPr id="14" name="Picture 2" descr="节能灯泡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3592" t="8272" r="16447" b="2959"/>
            <a:stretch>
              <a:fillRect/>
            </a:stretch>
          </p:blipFill>
          <p:spPr bwMode="auto">
            <a:xfrm>
              <a:off x="3434556" y="3119944"/>
              <a:ext cx="2066138" cy="30569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" name="椭圆形标注 24"/>
            <p:cNvSpPr/>
            <p:nvPr/>
          </p:nvSpPr>
          <p:spPr>
            <a:xfrm>
              <a:off x="2285984" y="4429132"/>
              <a:ext cx="1150937" cy="1214446"/>
            </a:xfrm>
            <a:prstGeom prst="wedgeEllipseCallout">
              <a:avLst>
                <a:gd name="adj1" fmla="val 74525"/>
                <a:gd name="adj2" fmla="val -31993"/>
              </a:avLst>
            </a:prstGeom>
            <a:solidFill>
              <a:srgbClr val="FFC000"/>
            </a:solidFill>
            <a:ln w="12700">
              <a:solidFill>
                <a:schemeClr val="bg1"/>
              </a:solidFill>
            </a:ln>
            <a:effectLst>
              <a:outerShdw blurRad="76200" dir="3180000" sx="90000" sy="-19000" rotWithShape="0">
                <a:prstClr val="black">
                  <a:alpha val="15000"/>
                </a:prstClr>
              </a:outerShdw>
            </a:effectLst>
          </p:spPr>
          <p:txBody>
            <a:bodyPr/>
            <a:lstStyle/>
            <a:p>
              <a:pPr>
                <a:defRPr/>
              </a:pPr>
              <a:endParaRPr lang="zh-CN" altLang="en-US" sz="13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Lao UI" pitchFamily="34" charset="0"/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2428860" y="4714884"/>
              <a:ext cx="1000132" cy="64466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zh-TW" altLang="en-US" sz="1300" b="1" dirty="0" smtClean="0">
                  <a:latin typeface="+mn-ea"/>
                  <a:ea typeface="+mn-ea"/>
                </a:rPr>
                <a:t>畢業流向調查</a:t>
              </a:r>
              <a:endParaRPr lang="zh-CN" altLang="en-US" sz="1300" b="1" dirty="0">
                <a:latin typeface="+mn-ea"/>
                <a:ea typeface="+mn-ea"/>
              </a:endParaRPr>
            </a:p>
          </p:txBody>
        </p:sp>
        <p:sp>
          <p:nvSpPr>
            <p:cNvPr id="23" name="椭圆形标注 26"/>
            <p:cNvSpPr/>
            <p:nvPr/>
          </p:nvSpPr>
          <p:spPr>
            <a:xfrm>
              <a:off x="2714612" y="2071678"/>
              <a:ext cx="1295401" cy="1150938"/>
            </a:xfrm>
            <a:prstGeom prst="wedgeEllipseCallout">
              <a:avLst>
                <a:gd name="adj1" fmla="val 50341"/>
                <a:gd name="adj2" fmla="val 54750"/>
              </a:avLst>
            </a:prstGeom>
            <a:solidFill>
              <a:srgbClr val="92D050"/>
            </a:solidFill>
            <a:ln w="12700">
              <a:solidFill>
                <a:schemeClr val="bg1"/>
              </a:solidFill>
            </a:ln>
            <a:effectLst>
              <a:outerShdw blurRad="76200" dir="3180000" sx="90000" sy="-19000" rotWithShape="0">
                <a:prstClr val="black">
                  <a:alpha val="15000"/>
                </a:prstClr>
              </a:outerShdw>
            </a:effectLst>
          </p:spPr>
          <p:txBody>
            <a:bodyPr/>
            <a:lstStyle/>
            <a:p>
              <a:pPr>
                <a:defRPr/>
              </a:pPr>
              <a:endParaRPr lang="zh-CN" altLang="en-US" sz="13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Lao UI" pitchFamily="34" charset="0"/>
              </a:endParaRPr>
            </a:p>
          </p:txBody>
        </p:sp>
        <p:sp>
          <p:nvSpPr>
            <p:cNvPr id="24" name="椭圆形标注 27"/>
            <p:cNvSpPr/>
            <p:nvPr/>
          </p:nvSpPr>
          <p:spPr>
            <a:xfrm>
              <a:off x="4214810" y="1857364"/>
              <a:ext cx="1357322" cy="1150938"/>
            </a:xfrm>
            <a:prstGeom prst="wedgeEllipseCallout">
              <a:avLst>
                <a:gd name="adj1" fmla="val -17576"/>
                <a:gd name="adj2" fmla="val 71975"/>
              </a:avLst>
            </a:prstGeom>
            <a:solidFill>
              <a:srgbClr val="00B0F0"/>
            </a:solidFill>
            <a:ln w="12700">
              <a:solidFill>
                <a:schemeClr val="bg1"/>
              </a:solidFill>
            </a:ln>
            <a:effectLst>
              <a:outerShdw blurRad="76200" dir="3180000" sx="90000" sy="-19000" rotWithShape="0">
                <a:prstClr val="black">
                  <a:alpha val="15000"/>
                </a:prstClr>
              </a:outerShdw>
            </a:effectLst>
          </p:spPr>
          <p:txBody>
            <a:bodyPr/>
            <a:lstStyle/>
            <a:p>
              <a:pPr>
                <a:defRPr/>
              </a:pPr>
              <a:endParaRPr lang="zh-CN" altLang="en-US" sz="13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Lao UI" pitchFamily="34" charset="0"/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2857488" y="2285992"/>
              <a:ext cx="1214446" cy="64466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altLang="zh-TW" sz="1300" b="1" dirty="0" smtClean="0">
                  <a:latin typeface="+mn-ea"/>
                  <a:ea typeface="+mn-ea"/>
                </a:rPr>
                <a:t> UCAN</a:t>
              </a:r>
            </a:p>
            <a:p>
              <a:pPr>
                <a:defRPr/>
              </a:pPr>
              <a:r>
                <a:rPr lang="zh-TW" altLang="en-US" sz="1300" b="1" dirty="0" smtClean="0">
                  <a:latin typeface="+mn-ea"/>
                  <a:ea typeface="+mn-ea"/>
                </a:rPr>
                <a:t>職涯探索</a:t>
              </a:r>
              <a:endParaRPr lang="zh-CN" altLang="en-US" sz="1300" b="1" dirty="0">
                <a:latin typeface="+mn-ea"/>
                <a:ea typeface="+mn-ea"/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2714612" y="6215082"/>
              <a:ext cx="3429024" cy="38276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zh-TW" altLang="en-US" sz="1300" b="1" dirty="0" smtClean="0">
                  <a:latin typeface="+mn-ea"/>
                  <a:ea typeface="+mn-ea"/>
                </a:rPr>
                <a:t>多元職涯輔導儲備就業力</a:t>
              </a:r>
              <a:endParaRPr lang="zh-CN" altLang="en-US" sz="1300" b="1" dirty="0">
                <a:latin typeface="+mn-ea"/>
                <a:ea typeface="+mn-ea"/>
              </a:endParaRPr>
            </a:p>
          </p:txBody>
        </p:sp>
        <p:grpSp>
          <p:nvGrpSpPr>
            <p:cNvPr id="27" name="群組 26"/>
            <p:cNvGrpSpPr/>
            <p:nvPr/>
          </p:nvGrpSpPr>
          <p:grpSpPr>
            <a:xfrm>
              <a:off x="5143504" y="4357694"/>
              <a:ext cx="1297718" cy="1223498"/>
              <a:chOff x="5289923" y="4056993"/>
              <a:chExt cx="1297718" cy="1223498"/>
            </a:xfrm>
          </p:grpSpPr>
          <p:sp>
            <p:nvSpPr>
              <p:cNvPr id="33" name="椭圆形标注 29"/>
              <p:cNvSpPr/>
              <p:nvPr/>
            </p:nvSpPr>
            <p:spPr>
              <a:xfrm rot="5067394">
                <a:off x="5327033" y="4019883"/>
                <a:ext cx="1223498" cy="1297718"/>
              </a:xfrm>
              <a:prstGeom prst="wedgeEllipseCallout">
                <a:avLst>
                  <a:gd name="adj1" fmla="val -25559"/>
                  <a:gd name="adj2" fmla="val 62981"/>
                </a:avLst>
              </a:prstGeom>
              <a:solidFill>
                <a:schemeClr val="bg1">
                  <a:lumMod val="65000"/>
                </a:schemeClr>
              </a:solidFill>
              <a:ln w="12700">
                <a:solidFill>
                  <a:schemeClr val="bg1"/>
                </a:solidFill>
              </a:ln>
              <a:effectLst>
                <a:outerShdw blurRad="76200" dir="3180000" sx="90000" sy="-19000" rotWithShape="0">
                  <a:prstClr val="black">
                    <a:alpha val="15000"/>
                  </a:prstClr>
                </a:outerShdw>
              </a:effectLst>
            </p:spPr>
            <p:txBody>
              <a:bodyPr/>
              <a:lstStyle/>
              <a:p>
                <a:pPr>
                  <a:defRPr/>
                </a:pPr>
                <a:endParaRPr lang="zh-CN" altLang="en-US" sz="13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Lao UI" pitchFamily="34" charset="0"/>
                </a:endParaRPr>
              </a:p>
            </p:txBody>
          </p:sp>
          <p:sp>
            <p:nvSpPr>
              <p:cNvPr id="34" name="矩形 33"/>
              <p:cNvSpPr/>
              <p:nvPr/>
            </p:nvSpPr>
            <p:spPr>
              <a:xfrm>
                <a:off x="5357819" y="4357695"/>
                <a:ext cx="1143008" cy="64466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defRPr/>
                </a:pPr>
                <a:r>
                  <a:rPr lang="zh-TW" altLang="en-US" sz="1300" b="1" dirty="0" smtClean="0">
                    <a:latin typeface="+mn-ea"/>
                    <a:ea typeface="+mn-ea"/>
                  </a:rPr>
                  <a:t>就業力相關講座</a:t>
                </a:r>
                <a:endParaRPr lang="zh-CN" altLang="en-US" sz="1300" b="1" dirty="0">
                  <a:latin typeface="+mn-ea"/>
                  <a:ea typeface="+mn-ea"/>
                </a:endParaRPr>
              </a:p>
            </p:txBody>
          </p:sp>
        </p:grpSp>
        <p:sp>
          <p:nvSpPr>
            <p:cNvPr id="28" name="矩形 27"/>
            <p:cNvSpPr/>
            <p:nvPr/>
          </p:nvSpPr>
          <p:spPr>
            <a:xfrm>
              <a:off x="4357685" y="2143118"/>
              <a:ext cx="1141039" cy="64466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zh-TW" altLang="en-US" sz="1300" b="1" dirty="0" smtClean="0">
                  <a:latin typeface="+mn-ea"/>
                  <a:ea typeface="+mn-ea"/>
                </a:rPr>
                <a:t>職涯導師</a:t>
              </a:r>
              <a:endParaRPr lang="en-US" altLang="zh-TW" sz="1300" b="1" dirty="0" smtClean="0">
                <a:latin typeface="+mn-ea"/>
                <a:ea typeface="+mn-ea"/>
              </a:endParaRPr>
            </a:p>
            <a:p>
              <a:pPr>
                <a:defRPr/>
              </a:pPr>
              <a:r>
                <a:rPr lang="zh-TW" altLang="en-US" sz="1300" b="1" dirty="0" smtClean="0">
                  <a:latin typeface="+mn-ea"/>
                  <a:ea typeface="+mn-ea"/>
                </a:rPr>
                <a:t>業界導師</a:t>
              </a:r>
              <a:endParaRPr lang="zh-CN" altLang="en-US" sz="1300" b="1" dirty="0">
                <a:latin typeface="+mn-ea"/>
                <a:ea typeface="+mn-ea"/>
              </a:endParaRPr>
            </a:p>
          </p:txBody>
        </p:sp>
        <p:sp>
          <p:nvSpPr>
            <p:cNvPr id="29" name="椭圆形标注 28"/>
            <p:cNvSpPr/>
            <p:nvPr/>
          </p:nvSpPr>
          <p:spPr>
            <a:xfrm rot="968314">
              <a:off x="5286380" y="2928934"/>
              <a:ext cx="1397574" cy="1231703"/>
            </a:xfrm>
            <a:prstGeom prst="wedgeEllipseCallout">
              <a:avLst>
                <a:gd name="adj1" fmla="val -44128"/>
                <a:gd name="adj2" fmla="val 53590"/>
              </a:avLst>
            </a:prstGeom>
            <a:solidFill>
              <a:schemeClr val="accent2">
                <a:lumMod val="60000"/>
                <a:lumOff val="40000"/>
              </a:schemeClr>
            </a:solidFill>
            <a:ln w="12700">
              <a:solidFill>
                <a:schemeClr val="bg1"/>
              </a:solidFill>
            </a:ln>
            <a:effectLst>
              <a:outerShdw blurRad="76200" dir="3180000" sx="90000" sy="-19000" rotWithShape="0">
                <a:prstClr val="black">
                  <a:alpha val="15000"/>
                </a:prstClr>
              </a:outerShdw>
            </a:effectLst>
          </p:spPr>
          <p:txBody>
            <a:bodyPr/>
            <a:lstStyle/>
            <a:p>
              <a:pPr>
                <a:defRPr/>
              </a:pPr>
              <a:endParaRPr lang="zh-CN" altLang="en-US" sz="13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Lao UI" pitchFamily="34" charset="0"/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5485101" y="3116158"/>
              <a:ext cx="1214446" cy="906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zh-TW" altLang="en-US" sz="1300" b="1" dirty="0" smtClean="0">
                  <a:latin typeface="+mn-ea"/>
                  <a:ea typeface="+mn-ea"/>
                </a:rPr>
                <a:t>辦理專業證照輔導班</a:t>
              </a:r>
              <a:endParaRPr lang="zh-CN" altLang="en-US" sz="1300" b="1" dirty="0">
                <a:latin typeface="+mn-ea"/>
                <a:ea typeface="+mn-ea"/>
              </a:endParaRPr>
            </a:p>
          </p:txBody>
        </p:sp>
        <p:sp>
          <p:nvSpPr>
            <p:cNvPr id="31" name="椭圆形标注 24"/>
            <p:cNvSpPr/>
            <p:nvPr/>
          </p:nvSpPr>
          <p:spPr>
            <a:xfrm>
              <a:off x="2071670" y="3071810"/>
              <a:ext cx="1222375" cy="1150939"/>
            </a:xfrm>
            <a:prstGeom prst="wedgeEllipseCallout">
              <a:avLst>
                <a:gd name="adj1" fmla="val 72461"/>
                <a:gd name="adj2" fmla="val 19394"/>
              </a:avLst>
            </a:prstGeom>
            <a:solidFill>
              <a:srgbClr val="FF6600"/>
            </a:solidFill>
            <a:ln w="12700">
              <a:solidFill>
                <a:schemeClr val="bg1"/>
              </a:solidFill>
            </a:ln>
            <a:effectLst>
              <a:outerShdw blurRad="76200" dir="3180000" sx="90000" sy="-19000" rotWithShape="0">
                <a:prstClr val="black">
                  <a:alpha val="15000"/>
                </a:prstClr>
              </a:outerShdw>
            </a:effectLst>
          </p:spPr>
          <p:txBody>
            <a:bodyPr/>
            <a:lstStyle/>
            <a:p>
              <a:pPr>
                <a:defRPr/>
              </a:pPr>
              <a:endParaRPr lang="zh-CN" altLang="en-US" sz="13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Lao UI" pitchFamily="34" charset="0"/>
              </a:endParaRPr>
            </a:p>
          </p:txBody>
        </p:sp>
        <p:sp>
          <p:nvSpPr>
            <p:cNvPr id="32" name="矩形 31"/>
            <p:cNvSpPr/>
            <p:nvPr/>
          </p:nvSpPr>
          <p:spPr>
            <a:xfrm>
              <a:off x="2143296" y="3214686"/>
              <a:ext cx="1143008" cy="906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zh-TW" altLang="en-US" sz="1300" b="1" dirty="0" smtClean="0">
                  <a:latin typeface="+mn-ea"/>
                  <a:ea typeface="+mn-ea"/>
                </a:rPr>
                <a:t>辦理校園徵才博覽會</a:t>
              </a:r>
              <a:endParaRPr lang="zh-CN" altLang="en-US" sz="1300" b="1" dirty="0">
                <a:latin typeface="+mn-ea"/>
                <a:ea typeface="+mn-ea"/>
              </a:endParaRPr>
            </a:p>
          </p:txBody>
        </p:sp>
      </p:grpSp>
      <p:sp>
        <p:nvSpPr>
          <p:cNvPr id="5" name="矩形 4"/>
          <p:cNvSpPr/>
          <p:nvPr/>
        </p:nvSpPr>
        <p:spPr>
          <a:xfrm>
            <a:off x="229127" y="1409015"/>
            <a:ext cx="4782075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為</a:t>
            </a:r>
            <a:r>
              <a:rPr lang="zh-TW" altLang="zh-TW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使學生畢業即能就業，於大一新生即進行</a:t>
            </a:r>
            <a:r>
              <a:rPr lang="en-US" altLang="zh-TW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UCAN</a:t>
            </a:r>
            <a:r>
              <a:rPr lang="zh-TW" altLang="zh-TW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適性職涯探索施測</a:t>
            </a:r>
            <a:r>
              <a:rPr lang="zh-TW" altLang="zh-TW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，讓同學能及早瞭解自我的潛能及職涯發展方向；</a:t>
            </a:r>
            <a:r>
              <a:rPr lang="zh-TW" altLang="zh-TW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建立「職涯導師」制度</a:t>
            </a:r>
            <a:r>
              <a:rPr lang="zh-TW" altLang="zh-TW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，強化老師諮詢技巧，提供學生職涯輔導資源，協助學生檢視學習成效；每學期補助各系辦理</a:t>
            </a:r>
            <a:r>
              <a:rPr lang="zh-TW" altLang="zh-TW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「業界導師」諮詢活動</a:t>
            </a:r>
            <a:r>
              <a:rPr lang="zh-TW" altLang="zh-TW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，協助學生了解就業市場的產業趨勢與脈動；另</a:t>
            </a:r>
            <a:r>
              <a:rPr lang="zh-TW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，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職涯校友中心</a:t>
            </a:r>
            <a:r>
              <a:rPr lang="zh-TW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辦理</a:t>
            </a:r>
            <a:r>
              <a:rPr lang="zh-TW" altLang="zh-TW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各項就業</a:t>
            </a:r>
            <a:r>
              <a:rPr lang="zh-TW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職能等</a:t>
            </a:r>
            <a:r>
              <a:rPr lang="zh-TW" altLang="zh-TW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就業力相關講座</a:t>
            </a:r>
            <a:r>
              <a:rPr lang="zh-TW" altLang="zh-TW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，增進學生培養有關良好的就業認知、情意與態度的能力，以利畢業後能順利進入職場；各系所亦辦理「學生赴業界參訪活動」、「校友傳承講座」、「企業徵才博覽會」及「企業說明會」，讓學生瞭解如何在四年學習生涯中，朝企業用人的標準進行學習並加強學生就業準備及求職技巧，以縮短學用落差。</a:t>
            </a:r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365988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6467475" y="6318250"/>
            <a:ext cx="2057400" cy="365125"/>
          </a:xfrm>
        </p:spPr>
        <p:txBody>
          <a:bodyPr/>
          <a:lstStyle/>
          <a:p>
            <a:pPr>
              <a:defRPr/>
            </a:pPr>
            <a:fld id="{DF45F799-5639-4E50-9308-02F4F22B8400}" type="slidenum">
              <a:rPr lang="zh-TW" altLang="en-US"/>
              <a:pPr>
                <a:defRPr/>
              </a:pPr>
              <a:t>3</a:t>
            </a:fld>
            <a:endParaRPr lang="zh-TW" altLang="en-US"/>
          </a:p>
        </p:txBody>
      </p:sp>
      <p:sp>
        <p:nvSpPr>
          <p:cNvPr id="31746" name="矩形 12"/>
          <p:cNvSpPr>
            <a:spLocks noChangeArrowheads="1"/>
          </p:cNvSpPr>
          <p:nvPr/>
        </p:nvSpPr>
        <p:spPr bwMode="auto">
          <a:xfrm>
            <a:off x="543719" y="641927"/>
            <a:ext cx="828198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kumimoji="0" lang="zh-TW" altLang="en-US" sz="2400" b="1" dirty="0" smtClean="0">
                <a:solidFill>
                  <a:srgbClr val="C00000"/>
                </a:solidFill>
                <a:latin typeface="+mj-ea"/>
                <a:ea typeface="+mj-ea"/>
              </a:rPr>
              <a:t>二、職涯輔導面面俱到</a:t>
            </a:r>
            <a:endParaRPr kumimoji="0" lang="en-US" altLang="zh-TW" sz="2400" b="1" dirty="0" smtClean="0">
              <a:solidFill>
                <a:srgbClr val="C00000"/>
              </a:solidFill>
              <a:latin typeface="+mj-ea"/>
              <a:ea typeface="+mj-ea"/>
            </a:endParaRPr>
          </a:p>
        </p:txBody>
      </p:sp>
      <p:grpSp>
        <p:nvGrpSpPr>
          <p:cNvPr id="3" name="群組 24"/>
          <p:cNvGrpSpPr>
            <a:grpSpLocks/>
          </p:cNvGrpSpPr>
          <p:nvPr/>
        </p:nvGrpSpPr>
        <p:grpSpPr bwMode="auto">
          <a:xfrm>
            <a:off x="195263" y="185738"/>
            <a:ext cx="3619355" cy="457200"/>
            <a:chOff x="195943" y="185057"/>
            <a:chExt cx="3619080" cy="457200"/>
          </a:xfrm>
        </p:grpSpPr>
        <p:sp>
          <p:nvSpPr>
            <p:cNvPr id="18" name="＞形箭號 17"/>
            <p:cNvSpPr/>
            <p:nvPr/>
          </p:nvSpPr>
          <p:spPr>
            <a:xfrm>
              <a:off x="195943" y="185057"/>
              <a:ext cx="293665" cy="457200"/>
            </a:xfrm>
            <a:prstGeom prst="chevron">
              <a:avLst/>
            </a:prstGeom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TW" altLang="en-US">
                <a:solidFill>
                  <a:schemeClr val="tx1"/>
                </a:solidFill>
              </a:endParaRPr>
            </a:p>
          </p:txBody>
        </p:sp>
        <p:sp>
          <p:nvSpPr>
            <p:cNvPr id="19" name="＞形箭號 18"/>
            <p:cNvSpPr/>
            <p:nvPr/>
          </p:nvSpPr>
          <p:spPr>
            <a:xfrm>
              <a:off x="397540" y="185057"/>
              <a:ext cx="293666" cy="457200"/>
            </a:xfrm>
            <a:prstGeom prst="chevron">
              <a:avLst/>
            </a:prstGeom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TW" altLang="en-US">
                <a:solidFill>
                  <a:schemeClr val="tx1"/>
                </a:solidFill>
              </a:endParaRPr>
            </a:p>
          </p:txBody>
        </p:sp>
        <p:sp>
          <p:nvSpPr>
            <p:cNvPr id="20" name="＞形箭號 19"/>
            <p:cNvSpPr/>
            <p:nvPr/>
          </p:nvSpPr>
          <p:spPr>
            <a:xfrm>
              <a:off x="610248" y="185057"/>
              <a:ext cx="293666" cy="457200"/>
            </a:xfrm>
            <a:prstGeom prst="chevron">
              <a:avLst/>
            </a:prstGeom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TW" altLang="en-US">
                <a:solidFill>
                  <a:schemeClr val="tx1"/>
                </a:solidFill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1022967" y="185057"/>
              <a:ext cx="2792056" cy="4572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kumimoji="0" lang="zh-TW" altLang="en-US" sz="2400" b="1" dirty="0" smtClean="0">
                  <a:solidFill>
                    <a:srgbClr val="FF0000"/>
                  </a:solidFill>
                  <a:latin typeface="+mn-ea"/>
                </a:rPr>
                <a:t>職涯校友中心</a:t>
              </a:r>
              <a:r>
                <a:rPr kumimoji="0" lang="en-US" altLang="zh-TW" sz="2400" b="1" dirty="0" err="1" smtClean="0">
                  <a:solidFill>
                    <a:srgbClr val="FF0000"/>
                  </a:solidFill>
                  <a:latin typeface="+mn-ea"/>
                </a:rPr>
                <a:t>業務</a:t>
              </a:r>
              <a:endParaRPr kumimoji="0" lang="zh-TW" altLang="en-US" sz="2400" b="1" dirty="0">
                <a:solidFill>
                  <a:srgbClr val="0070C0"/>
                </a:solidFill>
                <a:latin typeface="+mn-ea"/>
              </a:endParaRPr>
            </a:p>
          </p:txBody>
        </p:sp>
      </p:grpSp>
      <p:pic>
        <p:nvPicPr>
          <p:cNvPr id="2" name="圖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875" y="1195541"/>
            <a:ext cx="8239125" cy="50020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8771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A67C52-9480-48C8-8E6A-B1DC08DE94BA}" type="slidenum">
              <a:rPr lang="zh-TW" altLang="en-US" smtClean="0"/>
              <a:pPr>
                <a:defRPr/>
              </a:pPr>
              <a:t>4</a:t>
            </a:fld>
            <a:endParaRPr lang="zh-TW" altLang="en-US"/>
          </a:p>
        </p:txBody>
      </p:sp>
      <p:sp>
        <p:nvSpPr>
          <p:cNvPr id="5" name="矩形 4"/>
          <p:cNvSpPr/>
          <p:nvPr/>
        </p:nvSpPr>
        <p:spPr>
          <a:xfrm>
            <a:off x="590516" y="1437845"/>
            <a:ext cx="7357074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0"/>
              </a:spcAft>
              <a:buSzPts val="1200"/>
            </a:pPr>
            <a:r>
              <a:rPr lang="zh-TW" altLang="en-US" kern="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一、</a:t>
            </a:r>
            <a:r>
              <a:rPr lang="zh-TW" altLang="zh-TW" kern="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說明：</a:t>
            </a:r>
            <a:endParaRPr lang="en-US" altLang="zh-TW" kern="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0">
              <a:spcAft>
                <a:spcPts val="0"/>
              </a:spcAft>
              <a:buSzPts val="1200"/>
            </a:pPr>
            <a:r>
              <a:rPr lang="zh-TW" altLang="zh-TW" kern="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於</a:t>
            </a:r>
            <a:r>
              <a:rPr lang="zh-TW" altLang="en-US" kern="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每學年上學期</a:t>
            </a:r>
            <a:r>
              <a:rPr lang="zh-TW" altLang="zh-TW" kern="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r>
              <a:rPr lang="zh-TW" altLang="zh-TW" kern="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安排日間部四技一年級學生進行「</a:t>
            </a:r>
            <a:r>
              <a:rPr lang="en-US" altLang="zh-TW" kern="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UCAN</a:t>
            </a:r>
            <a:r>
              <a:rPr lang="zh-TW" altLang="zh-TW" kern="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大專校院就業職能平台」測驗</a:t>
            </a:r>
            <a:r>
              <a:rPr lang="zh-TW" altLang="zh-TW" kern="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r>
              <a:rPr lang="zh-TW" altLang="en-US" kern="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測驗項目共二項</a:t>
            </a:r>
            <a:r>
              <a:rPr lang="en-US" altLang="zh-TW" kern="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—</a:t>
            </a:r>
            <a:r>
              <a:rPr lang="zh-TW" altLang="en-US" kern="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興趣及共通職能，以</a:t>
            </a:r>
            <a:r>
              <a:rPr lang="zh-TW" altLang="zh-TW" kern="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協助</a:t>
            </a:r>
            <a:r>
              <a:rPr lang="zh-TW" altLang="zh-TW" kern="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新生透過診斷結果，了解</a:t>
            </a:r>
            <a:r>
              <a:rPr lang="zh-TW" altLang="zh-TW" kern="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自</a:t>
            </a:r>
            <a:r>
              <a:rPr lang="zh-TW" altLang="en-US" kern="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我的</a:t>
            </a:r>
            <a:r>
              <a:rPr lang="zh-TW" altLang="zh-TW" kern="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職</a:t>
            </a:r>
            <a:r>
              <a:rPr lang="zh-TW" altLang="zh-TW" kern="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涯</a:t>
            </a:r>
            <a:r>
              <a:rPr lang="zh-TW" altLang="zh-TW" kern="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興趣</a:t>
            </a:r>
            <a:r>
              <a:rPr lang="zh-TW" altLang="en-US" kern="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方向及個人目前具備的特質</a:t>
            </a:r>
            <a:r>
              <a:rPr lang="en-US" altLang="zh-TW" kern="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kern="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軟實力</a:t>
            </a:r>
            <a:r>
              <a:rPr lang="en-US" altLang="zh-TW" kern="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zh-TW" kern="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zh-TW" altLang="zh-TW" b="1" kern="1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0">
              <a:spcAft>
                <a:spcPts val="0"/>
              </a:spcAft>
              <a:buSzPts val="1200"/>
            </a:pPr>
            <a:endParaRPr lang="en-US" altLang="zh-TW" kern="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0">
              <a:spcAft>
                <a:spcPts val="0"/>
              </a:spcAft>
              <a:buSzPts val="1200"/>
            </a:pPr>
            <a:r>
              <a:rPr lang="zh-TW" altLang="en-US" kern="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二、</a:t>
            </a:r>
            <a:r>
              <a:rPr lang="zh-TW" altLang="zh-TW" kern="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注意事項</a:t>
            </a:r>
            <a:r>
              <a:rPr lang="zh-TW" altLang="zh-TW" kern="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：</a:t>
            </a:r>
            <a:endParaRPr lang="zh-TW" altLang="zh-TW" b="1" kern="1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0">
              <a:spcAft>
                <a:spcPts val="0"/>
              </a:spcAft>
              <a:buSzPts val="1200"/>
              <a:tabLst>
                <a:tab pos="990600" algn="l"/>
              </a:tabLst>
            </a:pPr>
            <a:r>
              <a:rPr lang="zh-TW" altLang="zh-TW" kern="1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職涯校友中心將於班級幹部訓練</a:t>
            </a:r>
            <a:r>
              <a:rPr lang="zh-TW" altLang="zh-TW" kern="1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時，</a:t>
            </a:r>
            <a:r>
              <a:rPr lang="zh-TW" altLang="zh-TW" kern="1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發放「施測排班調查表」給各班職涯事務股長</a:t>
            </a:r>
            <a:r>
              <a:rPr lang="en-US" altLang="zh-TW" kern="1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zh-TW" kern="1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簡稱職涯股長</a:t>
            </a:r>
            <a:r>
              <a:rPr lang="en-US" altLang="zh-TW" kern="1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zh-TW" kern="1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，以利安排各班施測時間，相關注意事項亦將於幹部訓練時向職涯股長說明。</a:t>
            </a:r>
          </a:p>
          <a:p>
            <a:pPr lvl="0">
              <a:spcAft>
                <a:spcPts val="0"/>
              </a:spcAft>
              <a:buSzPts val="1200"/>
              <a:tabLst>
                <a:tab pos="990600" algn="l"/>
              </a:tabLst>
            </a:pPr>
            <a:endParaRPr lang="en-US" altLang="zh-TW" kern="1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0">
              <a:spcAft>
                <a:spcPts val="0"/>
              </a:spcAft>
              <a:buSzPts val="1200"/>
              <a:tabLst>
                <a:tab pos="990600" algn="l"/>
              </a:tabLst>
            </a:pPr>
            <a:r>
              <a:rPr lang="zh-TW" altLang="zh-TW" b="1" kern="100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敬請</a:t>
            </a:r>
            <a:r>
              <a:rPr lang="zh-TW" altLang="zh-TW" b="1" kern="1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導師協助職涯股長調查貴班“可進行施測的時間”，並由職涯股長填寫「</a:t>
            </a:r>
            <a:r>
              <a:rPr lang="en-US" altLang="zh-TW" b="1" kern="1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110</a:t>
            </a:r>
            <a:r>
              <a:rPr lang="zh-TW" altLang="zh-TW" b="1" kern="1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學年度第</a:t>
            </a:r>
            <a:r>
              <a:rPr lang="en-US" altLang="zh-TW" b="1" kern="1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</a:t>
            </a:r>
            <a:r>
              <a:rPr lang="zh-TW" altLang="zh-TW" b="1" kern="1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學期</a:t>
            </a:r>
            <a:r>
              <a:rPr lang="en-US" altLang="zh-TW" b="1" kern="1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UCAN</a:t>
            </a:r>
            <a:r>
              <a:rPr lang="zh-TW" altLang="zh-TW" b="1" kern="1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施測排班調查表」，於規定時間內繳回職涯校友中心</a:t>
            </a:r>
            <a:r>
              <a:rPr lang="en-US" altLang="zh-TW" b="1" kern="1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(NB110)</a:t>
            </a:r>
            <a:r>
              <a:rPr lang="zh-TW" altLang="zh-TW" b="1" kern="1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，本中心於排定施測時間</a:t>
            </a:r>
            <a:r>
              <a:rPr lang="zh-TW" altLang="zh-TW" b="1" kern="100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後</a:t>
            </a:r>
            <a:r>
              <a:rPr lang="zh-TW" altLang="en-US" b="1" kern="100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r>
              <a:rPr lang="zh-TW" altLang="zh-TW" b="1" kern="100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將</a:t>
            </a:r>
            <a:r>
              <a:rPr lang="zh-TW" altLang="zh-TW" b="1" kern="1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公告於校內網頁及</a:t>
            </a:r>
            <a:r>
              <a:rPr lang="en-US" altLang="zh-TW" b="1" kern="1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mail</a:t>
            </a:r>
            <a:r>
              <a:rPr lang="zh-TW" altLang="zh-TW" b="1" kern="1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給大一各班導師。</a:t>
            </a:r>
          </a:p>
          <a:p>
            <a:pPr>
              <a:spcAft>
                <a:spcPts val="0"/>
              </a:spcAft>
            </a:pPr>
            <a:endParaRPr lang="en-US" altLang="zh-TW" kern="100" dirty="0" smtClean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zh-TW" altLang="zh-TW" b="1" kern="100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敬請</a:t>
            </a:r>
            <a:r>
              <a:rPr lang="zh-TW" altLang="zh-TW" b="1" kern="1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依據各班排定時間，協助提醒學生於指定日期務必出席，進行</a:t>
            </a:r>
            <a:r>
              <a:rPr lang="en-US" altLang="zh-TW" b="1" kern="1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UCAN</a:t>
            </a:r>
            <a:r>
              <a:rPr lang="zh-TW" altLang="zh-TW" b="1" kern="1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測驗。</a:t>
            </a:r>
            <a:endParaRPr lang="zh-TW" altLang="en-US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733981" y="751031"/>
            <a:ext cx="5230919" cy="430887"/>
          </a:xfrm>
          <a:prstGeom prst="rect">
            <a:avLst/>
          </a:prstGeom>
          <a:solidFill>
            <a:srgbClr val="FFC000"/>
          </a:solidFill>
        </p:spPr>
        <p:txBody>
          <a:bodyPr wrap="none">
            <a:spAutoFit/>
          </a:bodyPr>
          <a:lstStyle/>
          <a:p>
            <a:r>
              <a:rPr lang="x-none" altLang="zh-TW" sz="2200" b="1" kern="0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協助新生進行教育部UCAN職能診斷測驗</a:t>
            </a:r>
            <a:endParaRPr lang="zh-TW" altLang="en-US" sz="22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53472" y="448551"/>
            <a:ext cx="1526533" cy="1208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8054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 佈景主題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佈景主題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3876</TotalTime>
  <Words>635</Words>
  <Application>Microsoft Office PowerPoint</Application>
  <PresentationFormat>如螢幕大小 (4:3)</PresentationFormat>
  <Paragraphs>52</Paragraphs>
  <Slides>4</Slides>
  <Notes>3</Notes>
  <HiddenSlides>0</HiddenSlides>
  <MMClips>0</MMClips>
  <ScaleCrop>false</ScaleCrop>
  <HeadingPairs>
    <vt:vector size="6" baseType="variant">
      <vt:variant>
        <vt:lpstr>使用字型</vt:lpstr>
      </vt:variant>
      <vt:variant>
        <vt:i4>9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4</vt:i4>
      </vt:variant>
    </vt:vector>
  </HeadingPairs>
  <TitlesOfParts>
    <vt:vector size="14" baseType="lpstr">
      <vt:lpstr>Lao UI</vt:lpstr>
      <vt:lpstr>微软雅黑</vt:lpstr>
      <vt:lpstr>宋体</vt:lpstr>
      <vt:lpstr>微軟正黑體</vt:lpstr>
      <vt:lpstr>新細明體</vt:lpstr>
      <vt:lpstr>Arial</vt:lpstr>
      <vt:lpstr>Calibri</vt:lpstr>
      <vt:lpstr>Calibri Light</vt:lpstr>
      <vt:lpstr>Times New Roman</vt:lpstr>
      <vt:lpstr>Office 佈景主題</vt:lpstr>
      <vt:lpstr>認識職涯校友中心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S.E. Lin</dc:creator>
  <cp:lastModifiedBy>tomato tomato</cp:lastModifiedBy>
  <cp:revision>362</cp:revision>
  <cp:lastPrinted>2016-08-30T06:18:16Z</cp:lastPrinted>
  <dcterms:created xsi:type="dcterms:W3CDTF">2014-07-02T08:06:59Z</dcterms:created>
  <dcterms:modified xsi:type="dcterms:W3CDTF">2021-08-26T01:59:36Z</dcterms:modified>
</cp:coreProperties>
</file>